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3" r:id="rId24"/>
    <p:sldId id="282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7" r:id="rId38"/>
    <p:sldId id="300" r:id="rId39"/>
    <p:sldId id="301" r:id="rId40"/>
    <p:sldId id="302" r:id="rId4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8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918-D278-42E4-8AF0-4DCCE92DCFF7}" type="datetimeFigureOut">
              <a:rPr lang="id-ID" smtClean="0"/>
              <a:t>05/07/2017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36AD-4376-4AEA-965F-3009EC86A8D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095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918-D278-42E4-8AF0-4DCCE92DCFF7}" type="datetimeFigureOut">
              <a:rPr lang="id-ID" smtClean="0"/>
              <a:t>05/07/2017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36AD-4376-4AEA-965F-3009EC86A8D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0534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918-D278-42E4-8AF0-4DCCE92DCFF7}" type="datetimeFigureOut">
              <a:rPr lang="id-ID" smtClean="0"/>
              <a:t>05/07/2017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36AD-4376-4AEA-965F-3009EC86A8D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6796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918-D278-42E4-8AF0-4DCCE92DCFF7}" type="datetimeFigureOut">
              <a:rPr lang="id-ID" smtClean="0"/>
              <a:t>05/07/2017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36AD-4376-4AEA-965F-3009EC86A8DE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6897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918-D278-42E4-8AF0-4DCCE92DCFF7}" type="datetimeFigureOut">
              <a:rPr lang="id-ID" smtClean="0"/>
              <a:t>05/07/2017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36AD-4376-4AEA-965F-3009EC86A8D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53166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918-D278-42E4-8AF0-4DCCE92DCFF7}" type="datetimeFigureOut">
              <a:rPr lang="id-ID" smtClean="0"/>
              <a:t>05/07/2017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36AD-4376-4AEA-965F-3009EC86A8D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5205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918-D278-42E4-8AF0-4DCCE92DCFF7}" type="datetimeFigureOut">
              <a:rPr lang="id-ID" smtClean="0"/>
              <a:t>05/07/2017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36AD-4376-4AEA-965F-3009EC86A8D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3852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918-D278-42E4-8AF0-4DCCE92DCFF7}" type="datetimeFigureOut">
              <a:rPr lang="id-ID" smtClean="0"/>
              <a:t>05/07/2017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36AD-4376-4AEA-965F-3009EC86A8D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487482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918-D278-42E4-8AF0-4DCCE92DCFF7}" type="datetimeFigureOut">
              <a:rPr lang="id-ID" smtClean="0"/>
              <a:t>05/07/2017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36AD-4376-4AEA-965F-3009EC86A8D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32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918-D278-42E4-8AF0-4DCCE92DCFF7}" type="datetimeFigureOut">
              <a:rPr lang="id-ID" smtClean="0"/>
              <a:t>05/07/2017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36AD-4376-4AEA-965F-3009EC86A8D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243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918-D278-42E4-8AF0-4DCCE92DCFF7}" type="datetimeFigureOut">
              <a:rPr lang="id-ID" smtClean="0"/>
              <a:t>05/07/2017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36AD-4376-4AEA-965F-3009EC86A8D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19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918-D278-42E4-8AF0-4DCCE92DCFF7}" type="datetimeFigureOut">
              <a:rPr lang="id-ID" smtClean="0"/>
              <a:t>05/07/2017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36AD-4376-4AEA-965F-3009EC86A8D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695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918-D278-42E4-8AF0-4DCCE92DCFF7}" type="datetimeFigureOut">
              <a:rPr lang="id-ID" smtClean="0"/>
              <a:t>05/07/2017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36AD-4376-4AEA-965F-3009EC86A8D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582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918-D278-42E4-8AF0-4DCCE92DCFF7}" type="datetimeFigureOut">
              <a:rPr lang="id-ID" smtClean="0"/>
              <a:t>05/07/2017</a:t>
            </a:fld>
            <a:endParaRPr lang="id-ID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36AD-4376-4AEA-965F-3009EC86A8D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720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918-D278-42E4-8AF0-4DCCE92DCFF7}" type="datetimeFigureOut">
              <a:rPr lang="id-ID" smtClean="0"/>
              <a:t>05/07/2017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36AD-4376-4AEA-965F-3009EC86A8D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16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918-D278-42E4-8AF0-4DCCE92DCFF7}" type="datetimeFigureOut">
              <a:rPr lang="id-ID" smtClean="0"/>
              <a:t>05/07/2017</a:t>
            </a:fld>
            <a:endParaRPr lang="id-ID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36AD-4376-4AEA-965F-3009EC86A8D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031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F6918-D278-42E4-8AF0-4DCCE92DCFF7}" type="datetimeFigureOut">
              <a:rPr lang="id-ID" smtClean="0"/>
              <a:t>05/07/2017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436AD-4376-4AEA-965F-3009EC86A8D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9439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ADF6918-D278-42E4-8AF0-4DCCE92DCFF7}" type="datetimeFigureOut">
              <a:rPr lang="id-ID" smtClean="0"/>
              <a:t>05/07/2017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436AD-4376-4AEA-965F-3009EC86A8D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87880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2822" y="238946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PERENCANAAN </a:t>
            </a:r>
            <a:br>
              <a:rPr lang="id-ID" dirty="0" smtClean="0"/>
            </a:br>
            <a:r>
              <a:rPr lang="id-ID" dirty="0" smtClean="0"/>
              <a:t>MANAJEMEN WAKTU PROYEK</a:t>
            </a:r>
            <a:br>
              <a:rPr lang="id-ID" dirty="0" smtClean="0"/>
            </a:b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3780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dirty="0">
                <a:solidFill>
                  <a:srgbClr val="E5E5F7"/>
                </a:solidFill>
              </a:rPr>
              <a:t>Hasil</a:t>
            </a:r>
            <a:br>
              <a:rPr lang="id-ID" altLang="id-ID" dirty="0">
                <a:solidFill>
                  <a:srgbClr val="E5E5F7"/>
                </a:solidFill>
              </a:rPr>
            </a:br>
            <a:r>
              <a:rPr lang="en-US" altLang="id-ID" dirty="0">
                <a:latin typeface="Tahoma" panose="020B0604030504040204" pitchFamily="34" charset="0"/>
                <a:cs typeface="Tahoma" panose="020B0604030504040204" pitchFamily="34" charset="0"/>
              </a:rPr>
              <a:t>MENDEFINISIKAN KEGIATAN</a:t>
            </a:r>
            <a:endParaRPr lang="id-ID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82264"/>
            <a:ext cx="10515600" cy="4929188"/>
          </a:xfrm>
        </p:spPr>
        <p:txBody>
          <a:bodyPr rtlCol="0">
            <a:noAutofit/>
          </a:bodyPr>
          <a:lstStyle/>
          <a:p>
            <a:pPr marL="1085850" lvl="1" indent="-514350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/>
              <a:t>kegiatan</a:t>
            </a:r>
            <a:endParaRPr lang="en-US" dirty="0"/>
          </a:p>
          <a:p>
            <a:pPr marL="1085850" lvl="1" indent="-514350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/>
              <a:t>Atribut</a:t>
            </a:r>
            <a:r>
              <a:rPr lang="en-US" dirty="0"/>
              <a:t> </a:t>
            </a:r>
            <a:r>
              <a:rPr lang="en-US" dirty="0" err="1" smtClean="0"/>
              <a:t>kegiatan</a:t>
            </a:r>
            <a:r>
              <a:rPr lang="id-ID" dirty="0" smtClean="0"/>
              <a:t>,</a:t>
            </a:r>
            <a:r>
              <a:rPr lang="en-US" dirty="0" smtClean="0"/>
              <a:t>  </a:t>
            </a:r>
            <a:r>
              <a:rPr lang="en-US" dirty="0" err="1"/>
              <a:t>seperti</a:t>
            </a:r>
            <a:r>
              <a:rPr lang="en-US" dirty="0" smtClean="0"/>
              <a:t>:</a:t>
            </a:r>
            <a:endParaRPr lang="id-ID" dirty="0" smtClean="0"/>
          </a:p>
          <a:p>
            <a:pPr marL="1085850" lvl="1" indent="-514350" eaLnBrk="1" fontAlgn="auto" hangingPunct="1"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  <a:p>
            <a:pPr marL="857250" lvl="1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endParaRPr lang="en-US" dirty="0"/>
          </a:p>
          <a:p>
            <a:pPr marL="857250" lvl="1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endParaRPr lang="en-US" dirty="0"/>
          </a:p>
          <a:p>
            <a:pPr marL="857250" lvl="1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endParaRPr lang="en-US" dirty="0"/>
          </a:p>
          <a:p>
            <a:pPr marL="857250" lvl="1" eaLnBrk="1" fontAlgn="auto" hangingPunct="1">
              <a:spcBef>
                <a:spcPts val="1200"/>
              </a:spcBef>
              <a:spcAft>
                <a:spcPts val="0"/>
              </a:spcAft>
              <a:defRPr/>
            </a:pPr>
            <a:endParaRPr lang="en-US" dirty="0"/>
          </a:p>
          <a:p>
            <a:pPr marL="1085850" lvl="1" indent="-514350" eaLnBrk="1" fontAlgn="auto" hangingPunct="1">
              <a:spcBef>
                <a:spcPts val="60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i="1" dirty="0"/>
              <a:t>milestone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66888" y="2643188"/>
            <a:ext cx="2376487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CC3300"/>
              </a:buClr>
              <a:buSzPct val="80000"/>
              <a:buFontTx/>
              <a:buChar char="•"/>
            </a:pPr>
            <a:r>
              <a:rPr lang="en-US" altLang="id-ID" sz="2600" dirty="0" err="1"/>
              <a:t>identitas</a:t>
            </a:r>
            <a:r>
              <a:rPr lang="en-US" altLang="id-ID" sz="2600" dirty="0"/>
              <a:t>, </a:t>
            </a:r>
          </a:p>
          <a:p>
            <a:pPr eaLnBrk="1" hangingPunct="1">
              <a:spcBef>
                <a:spcPts val="600"/>
              </a:spcBef>
              <a:buClr>
                <a:srgbClr val="CC3300"/>
              </a:buClr>
              <a:buSzPct val="80000"/>
              <a:buFontTx/>
              <a:buChar char="•"/>
            </a:pPr>
            <a:r>
              <a:rPr lang="en-US" altLang="id-ID" sz="2600" dirty="0" err="1"/>
              <a:t>deskripsi</a:t>
            </a:r>
            <a:r>
              <a:rPr lang="en-US" altLang="id-ID" sz="2600" dirty="0"/>
              <a:t>, </a:t>
            </a:r>
          </a:p>
          <a:p>
            <a:pPr eaLnBrk="1" hangingPunct="1">
              <a:spcBef>
                <a:spcPts val="600"/>
              </a:spcBef>
              <a:buClr>
                <a:srgbClr val="CC3300"/>
              </a:buClr>
              <a:buSzPct val="80000"/>
              <a:buFontTx/>
              <a:buChar char="•"/>
            </a:pPr>
            <a:r>
              <a:rPr lang="en-US" altLang="id-ID" sz="2600" dirty="0" err="1"/>
              <a:t>kendala</a:t>
            </a:r>
            <a:r>
              <a:rPr lang="en-US" altLang="id-ID" sz="2600" dirty="0"/>
              <a:t>, </a:t>
            </a:r>
          </a:p>
          <a:p>
            <a:pPr eaLnBrk="1" hangingPunct="1">
              <a:spcBef>
                <a:spcPts val="600"/>
              </a:spcBef>
              <a:buClr>
                <a:srgbClr val="CC3300"/>
              </a:buClr>
              <a:buSzPct val="80000"/>
              <a:buFontTx/>
              <a:buChar char="•"/>
            </a:pPr>
            <a:r>
              <a:rPr lang="en-US" altLang="id-ID" sz="2600" dirty="0" err="1"/>
              <a:t>asumsi</a:t>
            </a:r>
            <a:endParaRPr lang="en-US" altLang="id-ID" sz="2600" dirty="0"/>
          </a:p>
          <a:p>
            <a:pPr eaLnBrk="1" hangingPunct="1">
              <a:spcBef>
                <a:spcPts val="600"/>
              </a:spcBef>
              <a:buClr>
                <a:srgbClr val="CC3300"/>
              </a:buClr>
              <a:buSzPct val="80000"/>
              <a:buFontTx/>
              <a:buChar char="•"/>
            </a:pPr>
            <a:r>
              <a:rPr lang="en-US" altLang="id-ID" sz="2600" dirty="0" err="1"/>
              <a:t>prasyarat</a:t>
            </a:r>
            <a:r>
              <a:rPr lang="en-US" altLang="id-ID" sz="2600" dirty="0"/>
              <a:t>, 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716463" y="2643188"/>
            <a:ext cx="4176712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rgbClr val="CC3300"/>
              </a:buClr>
              <a:buSzPct val="80000"/>
              <a:buFontTx/>
              <a:buChar char="•"/>
            </a:pPr>
            <a:r>
              <a:rPr lang="en-US" altLang="id-ID" sz="2600" dirty="0" err="1"/>
              <a:t>kegiatan</a:t>
            </a:r>
            <a:r>
              <a:rPr lang="en-US" altLang="id-ID" sz="2600" dirty="0"/>
              <a:t> </a:t>
            </a:r>
            <a:r>
              <a:rPr lang="en-US" altLang="id-ID" sz="2600" dirty="0" err="1"/>
              <a:t>selanjutnya</a:t>
            </a:r>
            <a:r>
              <a:rPr lang="en-US" altLang="id-ID" sz="2600" dirty="0"/>
              <a:t>, </a:t>
            </a:r>
          </a:p>
          <a:p>
            <a:pPr eaLnBrk="1" hangingPunct="1">
              <a:spcBef>
                <a:spcPts val="600"/>
              </a:spcBef>
              <a:buClr>
                <a:srgbClr val="CC3300"/>
              </a:buClr>
              <a:buSzPct val="80000"/>
              <a:buFontTx/>
              <a:buChar char="•"/>
            </a:pPr>
            <a:r>
              <a:rPr lang="en-US" altLang="id-ID" sz="2600" dirty="0" err="1"/>
              <a:t>hubungan</a:t>
            </a:r>
            <a:r>
              <a:rPr lang="en-US" altLang="id-ID" sz="2600" dirty="0"/>
              <a:t> </a:t>
            </a:r>
            <a:r>
              <a:rPr lang="en-US" altLang="id-ID" sz="2600" dirty="0" err="1"/>
              <a:t>logikal</a:t>
            </a:r>
            <a:r>
              <a:rPr lang="en-US" altLang="id-ID" sz="2600" dirty="0"/>
              <a:t>, </a:t>
            </a:r>
          </a:p>
          <a:p>
            <a:pPr eaLnBrk="1" hangingPunct="1">
              <a:spcBef>
                <a:spcPts val="600"/>
              </a:spcBef>
              <a:buClr>
                <a:srgbClr val="CC3300"/>
              </a:buClr>
              <a:buSzPct val="80000"/>
              <a:buFontTx/>
              <a:buChar char="•"/>
            </a:pPr>
            <a:r>
              <a:rPr lang="en-US" altLang="id-ID" sz="2600" i="1" dirty="0"/>
              <a:t>leads &amp; lags</a:t>
            </a:r>
            <a:r>
              <a:rPr lang="en-US" altLang="id-ID" sz="2600" dirty="0"/>
              <a:t>, </a:t>
            </a:r>
          </a:p>
          <a:p>
            <a:pPr eaLnBrk="1" hangingPunct="1">
              <a:spcBef>
                <a:spcPts val="600"/>
              </a:spcBef>
              <a:buClr>
                <a:srgbClr val="CC3300"/>
              </a:buClr>
              <a:buSzPct val="80000"/>
              <a:buFontTx/>
              <a:buChar char="•"/>
            </a:pPr>
            <a:r>
              <a:rPr lang="en-US" altLang="id-ID" sz="2600" dirty="0" err="1"/>
              <a:t>kebutuhan</a:t>
            </a:r>
            <a:r>
              <a:rPr lang="en-US" altLang="id-ID" sz="2600" dirty="0"/>
              <a:t> </a:t>
            </a:r>
            <a:r>
              <a:rPr lang="en-US" altLang="id-ID" sz="2600" dirty="0" err="1"/>
              <a:t>sumber</a:t>
            </a:r>
            <a:r>
              <a:rPr lang="en-US" altLang="id-ID" sz="2600" dirty="0"/>
              <a:t> </a:t>
            </a:r>
            <a:r>
              <a:rPr lang="en-US" altLang="id-ID" sz="2600" dirty="0" err="1"/>
              <a:t>daya</a:t>
            </a:r>
            <a:r>
              <a:rPr lang="en-US" altLang="id-ID" sz="2600" dirty="0"/>
              <a:t>, </a:t>
            </a:r>
          </a:p>
          <a:p>
            <a:pPr eaLnBrk="1" hangingPunct="1">
              <a:spcBef>
                <a:spcPts val="600"/>
              </a:spcBef>
              <a:buClr>
                <a:srgbClr val="CC3300"/>
              </a:buClr>
              <a:buSzPct val="80000"/>
              <a:buFontTx/>
              <a:buChar char="•"/>
            </a:pPr>
            <a:r>
              <a:rPr lang="en-US" altLang="id-ID" sz="2600" dirty="0" err="1"/>
              <a:t>dll</a:t>
            </a:r>
            <a:endParaRPr lang="en-US" altLang="id-ID" sz="2600" dirty="0"/>
          </a:p>
        </p:txBody>
      </p:sp>
    </p:spTree>
    <p:extLst>
      <p:ext uri="{BB962C8B-B14F-4D97-AF65-F5344CB8AC3E}">
        <p14:creationId xmlns:p14="http://schemas.microsoft.com/office/powerpoint/2010/main" val="2550843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69" y="233476"/>
            <a:ext cx="9404723" cy="777177"/>
          </a:xfrm>
        </p:spPr>
        <p:txBody>
          <a:bodyPr/>
          <a:lstStyle/>
          <a:p>
            <a:r>
              <a:rPr lang="en-US" altLang="id-ID" sz="2800" dirty="0"/>
              <a:t>PROSES 2: </a:t>
            </a:r>
            <a:r>
              <a:rPr lang="id-ID" altLang="id-ID" sz="2800" dirty="0"/>
              <a:t/>
            </a:r>
            <a:br>
              <a:rPr lang="id-ID" altLang="id-ID" sz="2800" dirty="0"/>
            </a:br>
            <a:r>
              <a:rPr lang="en-US" altLang="id-ID" sz="2800" dirty="0"/>
              <a:t>MENGURUTKAN KEGIATAN</a:t>
            </a:r>
            <a:endParaRPr lang="id-ID" sz="28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731668" y="2689225"/>
            <a:ext cx="9404724" cy="3668713"/>
          </a:xfrm>
        </p:spPr>
        <p:txBody>
          <a:bodyPr>
            <a:normAutofit/>
          </a:bodyPr>
          <a:lstStyle/>
          <a:p>
            <a:pPr marL="449263" indent="-449263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id-ID" sz="3000" b="1" dirty="0" err="1" smtClean="0"/>
              <a:t>Ketergantungan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terjadi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karena</a:t>
            </a:r>
            <a:r>
              <a:rPr lang="en-US" altLang="id-ID" sz="3000" dirty="0" smtClean="0"/>
              <a:t> :</a:t>
            </a:r>
          </a:p>
          <a:p>
            <a:pPr marL="449263" indent="-449263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id-ID" sz="3000" dirty="0" err="1" smtClean="0">
                <a:solidFill>
                  <a:srgbClr val="0033CC"/>
                </a:solidFill>
              </a:rPr>
              <a:t>Alami</a:t>
            </a:r>
            <a:r>
              <a:rPr lang="en-US" altLang="id-ID" sz="3000" dirty="0" smtClean="0">
                <a:solidFill>
                  <a:srgbClr val="0033CC"/>
                </a:solidFill>
              </a:rPr>
              <a:t> / </a:t>
            </a:r>
            <a:r>
              <a:rPr lang="en-US" altLang="id-ID" sz="3000" dirty="0" err="1" smtClean="0">
                <a:solidFill>
                  <a:srgbClr val="0033CC"/>
                </a:solidFill>
              </a:rPr>
              <a:t>mandatori</a:t>
            </a:r>
            <a:r>
              <a:rPr lang="id-ID" altLang="id-ID" sz="3000" dirty="0" smtClean="0">
                <a:solidFill>
                  <a:srgbClr val="0033CC"/>
                </a:solidFill>
              </a:rPr>
              <a:t>. </a:t>
            </a:r>
            <a:r>
              <a:rPr lang="en-US" altLang="id-ID" sz="3000" dirty="0" smtClean="0"/>
              <a:t>	</a:t>
            </a:r>
            <a:r>
              <a:rPr lang="en-US" altLang="id-ID" sz="3000" dirty="0" err="1" smtClean="0"/>
              <a:t>Misal</a:t>
            </a:r>
            <a:r>
              <a:rPr lang="en-US" altLang="id-ID" sz="3000" dirty="0" smtClean="0"/>
              <a:t>: </a:t>
            </a:r>
            <a:r>
              <a:rPr lang="en-US" altLang="id-ID" sz="3000" dirty="0" err="1" smtClean="0"/>
              <a:t>pemrograman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dilakukan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setelah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rancangan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jadi</a:t>
            </a:r>
            <a:endParaRPr lang="en-US" altLang="id-ID" sz="3000" dirty="0" smtClean="0"/>
          </a:p>
          <a:p>
            <a:pPr marL="449263" indent="-449263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id-ID" sz="3000" dirty="0" err="1" smtClean="0">
                <a:solidFill>
                  <a:srgbClr val="0033CC"/>
                </a:solidFill>
              </a:rPr>
              <a:t>Ditetapkan</a:t>
            </a:r>
            <a:r>
              <a:rPr lang="en-US" altLang="id-ID" sz="3000" dirty="0" smtClean="0">
                <a:solidFill>
                  <a:srgbClr val="0033CC"/>
                </a:solidFill>
              </a:rPr>
              <a:t> </a:t>
            </a:r>
            <a:r>
              <a:rPr lang="en-US" altLang="id-ID" sz="3000" dirty="0" err="1" smtClean="0">
                <a:solidFill>
                  <a:srgbClr val="0033CC"/>
                </a:solidFill>
              </a:rPr>
              <a:t>oleh</a:t>
            </a:r>
            <a:r>
              <a:rPr lang="en-US" altLang="id-ID" sz="3000" dirty="0" smtClean="0">
                <a:solidFill>
                  <a:srgbClr val="0033CC"/>
                </a:solidFill>
              </a:rPr>
              <a:t> </a:t>
            </a:r>
            <a:r>
              <a:rPr lang="en-US" altLang="id-ID" sz="3000" dirty="0" err="1" smtClean="0">
                <a:solidFill>
                  <a:srgbClr val="0033CC"/>
                </a:solidFill>
              </a:rPr>
              <a:t>tim</a:t>
            </a:r>
            <a:r>
              <a:rPr lang="en-US" altLang="id-ID" sz="3000" dirty="0" smtClean="0">
                <a:solidFill>
                  <a:srgbClr val="0033CC"/>
                </a:solidFill>
              </a:rPr>
              <a:t> </a:t>
            </a:r>
            <a:r>
              <a:rPr lang="en-US" altLang="id-ID" sz="3000" dirty="0" err="1" smtClean="0">
                <a:solidFill>
                  <a:srgbClr val="0033CC"/>
                </a:solidFill>
              </a:rPr>
              <a:t>proyek</a:t>
            </a:r>
            <a:r>
              <a:rPr lang="id-ID" altLang="id-ID" sz="3000" dirty="0" smtClean="0">
                <a:solidFill>
                  <a:srgbClr val="0033CC"/>
                </a:solidFill>
              </a:rPr>
              <a:t>. </a:t>
            </a:r>
            <a:r>
              <a:rPr lang="en-US" altLang="id-ID" sz="3000" dirty="0" err="1" smtClean="0"/>
              <a:t>Misal</a:t>
            </a:r>
            <a:r>
              <a:rPr lang="en-US" altLang="id-ID" sz="3000" dirty="0" smtClean="0"/>
              <a:t>: </a:t>
            </a:r>
            <a:r>
              <a:rPr lang="en-US" altLang="id-ID" sz="3000" dirty="0" err="1" smtClean="0"/>
              <a:t>peran</a:t>
            </a:r>
            <a:r>
              <a:rPr lang="id-ID" altLang="id-ID" sz="3000" dirty="0" smtClean="0"/>
              <a:t>-</a:t>
            </a:r>
            <a:r>
              <a:rPr lang="en-US" altLang="id-ID" sz="3000" dirty="0" err="1" smtClean="0"/>
              <a:t>cangan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dilakukan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setelah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hasil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analisis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disetujui</a:t>
            </a:r>
            <a:r>
              <a:rPr lang="en-US" altLang="id-ID" sz="3000" dirty="0" smtClean="0"/>
              <a:t> steering committee </a:t>
            </a:r>
            <a:r>
              <a:rPr lang="en-US" altLang="id-ID" sz="3000" dirty="0" err="1" smtClean="0"/>
              <a:t>untuk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mencegah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rugi</a:t>
            </a:r>
            <a:endParaRPr lang="en-US" altLang="id-ID" sz="3000" dirty="0" smtClean="0"/>
          </a:p>
          <a:p>
            <a:pPr marL="449263" indent="-449263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id-ID" sz="3000" dirty="0" err="1" smtClean="0">
                <a:solidFill>
                  <a:srgbClr val="0033CC"/>
                </a:solidFill>
              </a:rPr>
              <a:t>Ketergantungan</a:t>
            </a:r>
            <a:r>
              <a:rPr lang="en-US" altLang="id-ID" sz="3000" dirty="0" smtClean="0">
                <a:solidFill>
                  <a:srgbClr val="0033CC"/>
                </a:solidFill>
              </a:rPr>
              <a:t> </a:t>
            </a:r>
            <a:r>
              <a:rPr lang="en-US" altLang="id-ID" sz="3000" dirty="0" err="1" smtClean="0">
                <a:solidFill>
                  <a:srgbClr val="0033CC"/>
                </a:solidFill>
              </a:rPr>
              <a:t>pada</a:t>
            </a:r>
            <a:r>
              <a:rPr lang="en-US" altLang="id-ID" sz="3000" dirty="0" smtClean="0">
                <a:solidFill>
                  <a:srgbClr val="0033CC"/>
                </a:solidFill>
              </a:rPr>
              <a:t> </a:t>
            </a:r>
            <a:r>
              <a:rPr lang="en-US" altLang="id-ID" sz="3000" dirty="0" err="1" smtClean="0">
                <a:solidFill>
                  <a:srgbClr val="0033CC"/>
                </a:solidFill>
              </a:rPr>
              <a:t>pihak</a:t>
            </a:r>
            <a:r>
              <a:rPr lang="en-US" altLang="id-ID" sz="3000" dirty="0" smtClean="0">
                <a:solidFill>
                  <a:srgbClr val="0033CC"/>
                </a:solidFill>
              </a:rPr>
              <a:t> </a:t>
            </a:r>
            <a:r>
              <a:rPr lang="en-US" altLang="id-ID" sz="3000" dirty="0" err="1" smtClean="0">
                <a:solidFill>
                  <a:srgbClr val="0033CC"/>
                </a:solidFill>
              </a:rPr>
              <a:t>luar</a:t>
            </a:r>
            <a:r>
              <a:rPr lang="id-ID" altLang="id-ID" sz="3000" dirty="0" smtClean="0">
                <a:solidFill>
                  <a:srgbClr val="0033CC"/>
                </a:solidFill>
              </a:rPr>
              <a:t>. </a:t>
            </a:r>
            <a:r>
              <a:rPr lang="id-ID" altLang="id-ID" sz="3000" dirty="0" smtClean="0"/>
              <a:t>Mi</a:t>
            </a:r>
            <a:r>
              <a:rPr lang="en-US" altLang="id-ID" sz="3000" dirty="0" err="1" smtClean="0"/>
              <a:t>sal</a:t>
            </a:r>
            <a:r>
              <a:rPr lang="en-US" altLang="id-ID" sz="3000" dirty="0" smtClean="0"/>
              <a:t>:</a:t>
            </a:r>
            <a:r>
              <a:rPr lang="id-ID" altLang="id-ID" sz="3000" dirty="0" smtClean="0"/>
              <a:t> </a:t>
            </a:r>
            <a:r>
              <a:rPr lang="en-US" altLang="id-ID" sz="3000" dirty="0" err="1" smtClean="0"/>
              <a:t>instalasi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setelah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penerimaan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barang</a:t>
            </a:r>
            <a:endParaRPr lang="en-US" altLang="id-ID" sz="3000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731668" y="1420813"/>
            <a:ext cx="940472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rgbClr val="CC3300"/>
              </a:buClr>
              <a:buSzPct val="80000"/>
              <a:buFont typeface="Wingdings" pitchFamily="2" charset="2"/>
              <a:buNone/>
              <a:defRPr/>
            </a:pPr>
            <a:r>
              <a:rPr lang="en-US" sz="3000" dirty="0" err="1">
                <a:latin typeface="+mn-lt"/>
                <a:cs typeface="+mn-cs"/>
              </a:rPr>
              <a:t>Mengidentifikasi</a:t>
            </a:r>
            <a:r>
              <a:rPr lang="en-US" sz="3000" dirty="0">
                <a:latin typeface="+mn-lt"/>
                <a:cs typeface="+mn-cs"/>
              </a:rPr>
              <a:t> </a:t>
            </a:r>
            <a:r>
              <a:rPr lang="en-US" sz="3000" dirty="0" err="1">
                <a:latin typeface="+mn-lt"/>
                <a:cs typeface="+mn-cs"/>
              </a:rPr>
              <a:t>dan</a:t>
            </a:r>
            <a:r>
              <a:rPr lang="en-US" sz="3000" dirty="0">
                <a:latin typeface="+mn-lt"/>
                <a:cs typeface="+mn-cs"/>
              </a:rPr>
              <a:t> </a:t>
            </a:r>
            <a:r>
              <a:rPr lang="en-US" sz="3000" dirty="0" err="1">
                <a:latin typeface="+mn-lt"/>
                <a:cs typeface="+mn-cs"/>
              </a:rPr>
              <a:t>mendokumentasikan</a:t>
            </a:r>
            <a:r>
              <a:rPr lang="en-US" sz="3000" dirty="0">
                <a:latin typeface="+mn-lt"/>
                <a:cs typeface="+mn-cs"/>
              </a:rPr>
              <a:t> </a:t>
            </a:r>
            <a:r>
              <a:rPr lang="en-US" sz="3000" dirty="0" err="1">
                <a:latin typeface="+mn-lt"/>
                <a:cs typeface="+mn-cs"/>
              </a:rPr>
              <a:t>hubungan</a:t>
            </a:r>
            <a:r>
              <a:rPr lang="en-US" sz="3000" dirty="0">
                <a:latin typeface="+mn-lt"/>
                <a:cs typeface="+mn-cs"/>
              </a:rPr>
              <a:t> </a:t>
            </a:r>
            <a:r>
              <a:rPr lang="en-US" sz="3000" dirty="0" err="1">
                <a:latin typeface="+mn-lt"/>
                <a:cs typeface="+mn-cs"/>
              </a:rPr>
              <a:t>antar</a:t>
            </a:r>
            <a:r>
              <a:rPr lang="en-US" sz="3000" dirty="0">
                <a:latin typeface="+mn-lt"/>
                <a:cs typeface="+mn-cs"/>
              </a:rPr>
              <a:t> </a:t>
            </a:r>
            <a:r>
              <a:rPr lang="en-US" sz="3000" dirty="0" err="1">
                <a:latin typeface="+mn-lt"/>
                <a:cs typeface="+mn-cs"/>
              </a:rPr>
              <a:t>kegiatan</a:t>
            </a:r>
            <a:r>
              <a:rPr lang="en-US" sz="3000" dirty="0">
                <a:latin typeface="+mn-lt"/>
                <a:cs typeface="+mn-cs"/>
              </a:rPr>
              <a:t> </a:t>
            </a:r>
            <a:r>
              <a:rPr lang="en-US" sz="3000" dirty="0" err="1">
                <a:latin typeface="+mn-lt"/>
                <a:cs typeface="+mn-cs"/>
              </a:rPr>
              <a:t>proyek</a:t>
            </a:r>
            <a:r>
              <a:rPr lang="id-ID" sz="3000" dirty="0">
                <a:latin typeface="+mn-lt"/>
                <a:cs typeface="+mn-cs"/>
              </a:rPr>
              <a:t>.</a:t>
            </a:r>
            <a:endParaRPr lang="en-US" sz="30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0714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E5E5F7"/>
                </a:solidFill>
                <a:cs typeface="Arial" charset="0"/>
              </a:rPr>
              <a:t>Masukan</a:t>
            </a:r>
            <a:br>
              <a:rPr lang="id-ID" dirty="0">
                <a:solidFill>
                  <a:srgbClr val="E5E5F7"/>
                </a:solidFill>
                <a:cs typeface="Arial" charset="0"/>
              </a:rPr>
            </a:br>
            <a:r>
              <a:rPr lang="en-US" dirty="0">
                <a:cs typeface="Arial" charset="0"/>
              </a:rPr>
              <a:t>MENGURUTKAN KEGIATAN</a:t>
            </a:r>
            <a:endParaRPr lang="id-ID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46110" y="2081463"/>
            <a:ext cx="9404723" cy="4525963"/>
          </a:xfrm>
        </p:spPr>
        <p:txBody>
          <a:bodyPr/>
          <a:lstStyle/>
          <a:p>
            <a:pPr marL="971550" lvl="1" indent="-514350" eaLnBrk="1" hangingPunct="1">
              <a:buFont typeface="Calibri" panose="020F0502020204030204" pitchFamily="34" charset="0"/>
              <a:buAutoNum type="arabicPeriod"/>
            </a:pPr>
            <a:r>
              <a:rPr lang="id-ID" altLang="id-ID" dirty="0" smtClean="0"/>
              <a:t>Daftar kegiatan</a:t>
            </a:r>
          </a:p>
          <a:p>
            <a:pPr marL="971550" lvl="1" indent="-514350" eaLnBrk="1" hangingPunct="1">
              <a:buFont typeface="Calibri" panose="020F0502020204030204" pitchFamily="34" charset="0"/>
              <a:buAutoNum type="arabicPeriod"/>
            </a:pPr>
            <a:r>
              <a:rPr lang="id-ID" altLang="id-ID" dirty="0" smtClean="0"/>
              <a:t>Atribut kegiatan (lead dan lag, prasyarat, dll)</a:t>
            </a:r>
          </a:p>
          <a:p>
            <a:pPr marL="971550" lvl="1" indent="-514350" eaLnBrk="1" hangingPunct="1">
              <a:buFont typeface="Calibri" panose="020F0502020204030204" pitchFamily="34" charset="0"/>
              <a:buAutoNum type="arabicPeriod"/>
            </a:pPr>
            <a:r>
              <a:rPr lang="id-ID" altLang="id-ID" dirty="0" smtClean="0"/>
              <a:t>Daftar </a:t>
            </a:r>
            <a:r>
              <a:rPr lang="id-ID" altLang="id-ID" i="1" dirty="0" smtClean="0"/>
              <a:t>milestone  </a:t>
            </a:r>
            <a:r>
              <a:rPr lang="id-ID" altLang="id-ID" dirty="0" smtClean="0"/>
              <a:t>(tonggak capaian)</a:t>
            </a:r>
            <a:endParaRPr lang="en-US" altLang="id-ID" dirty="0" smtClean="0"/>
          </a:p>
          <a:p>
            <a:pPr marL="971550" lvl="1" indent="-514350" eaLnBrk="1" hangingPunct="1">
              <a:buFont typeface="Calibri" panose="020F0502020204030204" pitchFamily="34" charset="0"/>
              <a:buAutoNum type="arabicPeriod"/>
            </a:pPr>
            <a:r>
              <a:rPr lang="id-ID" altLang="id-ID" dirty="0" smtClean="0"/>
              <a:t>Pernyataan cakupan proyek</a:t>
            </a:r>
          </a:p>
          <a:p>
            <a:pPr marL="971550" lvl="1" indent="-514350" eaLnBrk="1" hangingPunct="1">
              <a:buFont typeface="Calibri" panose="020F0502020204030204" pitchFamily="34" charset="0"/>
              <a:buAutoNum type="arabicPeriod"/>
            </a:pPr>
            <a:r>
              <a:rPr lang="id-ID" altLang="id-ID" dirty="0" smtClean="0"/>
              <a:t>Aset proses organisasional</a:t>
            </a:r>
          </a:p>
        </p:txBody>
      </p:sp>
    </p:spTree>
    <p:extLst>
      <p:ext uri="{BB962C8B-B14F-4D97-AF65-F5344CB8AC3E}">
        <p14:creationId xmlns:p14="http://schemas.microsoft.com/office/powerpoint/2010/main" val="35545866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solidFill>
                  <a:srgbClr val="E5E5F7"/>
                </a:solidFill>
                <a:cs typeface="Arial" charset="0"/>
              </a:rPr>
              <a:t>Piranti &amp; Teknik</a:t>
            </a:r>
            <a:br>
              <a:rPr lang="id-ID" dirty="0">
                <a:solidFill>
                  <a:srgbClr val="E5E5F7"/>
                </a:solidFill>
                <a:cs typeface="Arial" charset="0"/>
              </a:rPr>
            </a:br>
            <a:r>
              <a:rPr lang="en-US" dirty="0">
                <a:cs typeface="Arial" charset="0"/>
              </a:rPr>
              <a:t>MENGURUTKAN KEGIATAN</a:t>
            </a:r>
            <a:endParaRPr lang="id-ID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46110" y="2006600"/>
            <a:ext cx="9404723" cy="4525963"/>
          </a:xfrm>
        </p:spPr>
        <p:txBody>
          <a:bodyPr/>
          <a:lstStyle/>
          <a:p>
            <a:pPr marL="971550" lvl="1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id-ID" dirty="0" smtClean="0"/>
              <a:t>PDM (</a:t>
            </a:r>
            <a:r>
              <a:rPr lang="en-US" altLang="id-ID" i="1" dirty="0" smtClean="0"/>
              <a:t>precedence diagramming method</a:t>
            </a:r>
            <a:r>
              <a:rPr lang="en-US" altLang="id-ID" dirty="0" smtClean="0"/>
              <a:t>)</a:t>
            </a:r>
          </a:p>
          <a:p>
            <a:pPr marL="971550" lvl="1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id-ID" dirty="0" smtClean="0"/>
              <a:t>ADM (</a:t>
            </a:r>
            <a:r>
              <a:rPr lang="en-US" altLang="id-ID" i="1" dirty="0" smtClean="0"/>
              <a:t>arrow diagramming method</a:t>
            </a:r>
            <a:r>
              <a:rPr lang="en-US" altLang="id-ID" dirty="0" smtClean="0"/>
              <a:t>)</a:t>
            </a:r>
          </a:p>
          <a:p>
            <a:pPr marL="971550" lvl="1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id-ID" dirty="0" err="1" smtClean="0"/>
              <a:t>Penentuan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sifat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ketergantungan</a:t>
            </a:r>
            <a:r>
              <a:rPr lang="en-US" altLang="id-ID" dirty="0" smtClean="0"/>
              <a:t> </a:t>
            </a:r>
          </a:p>
          <a:p>
            <a:pPr marL="971550" lvl="1" indent="-514350" eaLnBrk="1" hangingPunct="1">
              <a:buFont typeface="Calibri" panose="020F0502020204030204" pitchFamily="34" charset="0"/>
              <a:buAutoNum type="arabicPeriod"/>
            </a:pPr>
            <a:r>
              <a:rPr lang="en-US" altLang="id-ID" dirty="0" err="1" smtClean="0"/>
              <a:t>Menerapkan</a:t>
            </a:r>
            <a:r>
              <a:rPr lang="en-US" altLang="id-ID" dirty="0" smtClean="0"/>
              <a:t> </a:t>
            </a:r>
            <a:r>
              <a:rPr lang="en-US" altLang="id-ID" i="1" dirty="0" smtClean="0"/>
              <a:t>lead</a:t>
            </a:r>
            <a:r>
              <a:rPr lang="en-US" altLang="id-ID" dirty="0" smtClean="0"/>
              <a:t> (</a:t>
            </a:r>
            <a:r>
              <a:rPr lang="en-US" altLang="id-ID" dirty="0" err="1" smtClean="0"/>
              <a:t>kegiatan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dimulai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sebelum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prasyarat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selesai</a:t>
            </a:r>
            <a:r>
              <a:rPr lang="en-US" altLang="id-ID" dirty="0" smtClean="0"/>
              <a:t>)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i="1" dirty="0" smtClean="0"/>
              <a:t>lag</a:t>
            </a:r>
            <a:r>
              <a:rPr lang="en-US" altLang="id-ID" dirty="0" smtClean="0"/>
              <a:t> (</a:t>
            </a:r>
            <a:r>
              <a:rPr lang="en-US" altLang="id-ID" dirty="0" err="1" smtClean="0"/>
              <a:t>kegiatan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harus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menunggu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beberapa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waktu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setelah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prasyaratnya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selesai</a:t>
            </a:r>
            <a:r>
              <a:rPr lang="en-US" altLang="id-ID" dirty="0" smtClean="0"/>
              <a:t>)</a:t>
            </a:r>
          </a:p>
          <a:p>
            <a:pPr marL="514350" indent="-514350" eaLnBrk="1" hangingPunct="1">
              <a:buFont typeface="Calibri" panose="020F0502020204030204" pitchFamily="34" charset="0"/>
              <a:buAutoNum type="arabicPeriod"/>
            </a:pPr>
            <a:endParaRPr lang="id-ID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4209358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721" y="165361"/>
            <a:ext cx="9404723" cy="815715"/>
          </a:xfrm>
        </p:spPr>
        <p:txBody>
          <a:bodyPr/>
          <a:lstStyle/>
          <a:p>
            <a:r>
              <a:rPr lang="id-ID" altLang="id-ID" dirty="0"/>
              <a:t>P D M</a:t>
            </a:r>
            <a:endParaRPr lang="id-ID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24720" y="1285875"/>
            <a:ext cx="7182479" cy="5237163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id-ID" sz="2400" dirty="0">
                <a:latin typeface="+mn-lt"/>
                <a:cs typeface="+mn-cs"/>
              </a:rPr>
              <a:t>Kegiatan digambarkan dengan kotak, </a:t>
            </a:r>
            <a:endParaRPr lang="en-US" sz="2400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err="1">
                <a:latin typeface="+mn-lt"/>
                <a:cs typeface="+mn-cs"/>
              </a:rPr>
              <a:t>Panah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 err="1">
                <a:latin typeface="+mn-lt"/>
                <a:cs typeface="+mn-cs"/>
              </a:rPr>
              <a:t>antar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id-ID" sz="2400" dirty="0">
                <a:latin typeface="+mn-lt"/>
                <a:cs typeface="+mn-cs"/>
              </a:rPr>
              <a:t>kotak </a:t>
            </a:r>
            <a:r>
              <a:rPr lang="en-US" sz="2400" dirty="0" err="1">
                <a:latin typeface="+mn-lt"/>
                <a:cs typeface="+mn-cs"/>
              </a:rPr>
              <a:t>mewakili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 err="1">
                <a:latin typeface="+mn-lt"/>
                <a:cs typeface="+mn-cs"/>
              </a:rPr>
              <a:t>ketergantungan</a:t>
            </a:r>
            <a:endParaRPr lang="en-US" sz="2400" dirty="0">
              <a:latin typeface="+mn-lt"/>
              <a:cs typeface="+mn-cs"/>
            </a:endParaRPr>
          </a:p>
          <a:p>
            <a:pPr marL="742950" lvl="1" indent="-28575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d-ID" sz="2400" dirty="0">
                <a:solidFill>
                  <a:srgbClr val="0033CC"/>
                </a:solidFill>
                <a:latin typeface="+mn-lt"/>
                <a:cs typeface="+mn-cs"/>
              </a:rPr>
              <a:t>Finish-to-start</a:t>
            </a:r>
            <a:endParaRPr lang="en-US" sz="2400" dirty="0">
              <a:solidFill>
                <a:srgbClr val="0033CC"/>
              </a:solidFill>
              <a:latin typeface="+mn-lt"/>
              <a:cs typeface="+mn-cs"/>
            </a:endParaRPr>
          </a:p>
          <a:p>
            <a:pPr marL="742950" lvl="1" indent="-2857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en-US" sz="2400" dirty="0">
                <a:latin typeface="+mn-lt"/>
                <a:cs typeface="+mn-cs"/>
              </a:rPr>
              <a:t>	A </a:t>
            </a:r>
            <a:r>
              <a:rPr lang="en-US" sz="2400" dirty="0" err="1">
                <a:latin typeface="+mn-lt"/>
                <a:cs typeface="+mn-cs"/>
              </a:rPr>
              <a:t>selesai</a:t>
            </a:r>
            <a:r>
              <a:rPr lang="en-US" sz="2400" dirty="0">
                <a:latin typeface="+mn-lt"/>
                <a:cs typeface="+mn-cs"/>
              </a:rPr>
              <a:t>, </a:t>
            </a:r>
            <a:r>
              <a:rPr lang="en-US" sz="2400" dirty="0" err="1">
                <a:latin typeface="+mn-lt"/>
                <a:cs typeface="+mn-cs"/>
              </a:rPr>
              <a:t>baru</a:t>
            </a:r>
            <a:r>
              <a:rPr lang="en-US" sz="2400" dirty="0">
                <a:latin typeface="+mn-lt"/>
                <a:cs typeface="+mn-cs"/>
              </a:rPr>
              <a:t> B </a:t>
            </a:r>
            <a:r>
              <a:rPr lang="en-US" sz="2400" dirty="0" err="1">
                <a:latin typeface="+mn-lt"/>
                <a:cs typeface="+mn-cs"/>
              </a:rPr>
              <a:t>dimulai</a:t>
            </a:r>
            <a:endParaRPr lang="en-US" sz="2400" dirty="0">
              <a:latin typeface="+mn-lt"/>
              <a:cs typeface="+mn-cs"/>
            </a:endParaRPr>
          </a:p>
          <a:p>
            <a:pPr marL="742950" lvl="1" indent="-285750" fontAlgn="auto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d-ID" sz="2400" dirty="0">
                <a:solidFill>
                  <a:srgbClr val="0033CC"/>
                </a:solidFill>
                <a:latin typeface="+mn-lt"/>
                <a:cs typeface="+mn-cs"/>
              </a:rPr>
              <a:t>Finish-to-finish</a:t>
            </a:r>
            <a:endParaRPr lang="en-US" sz="2400" dirty="0">
              <a:solidFill>
                <a:srgbClr val="0033CC"/>
              </a:solidFill>
              <a:latin typeface="+mn-lt"/>
              <a:cs typeface="+mn-cs"/>
            </a:endParaRPr>
          </a:p>
          <a:p>
            <a:pPr marL="742950" lvl="1" indent="-2857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en-US" sz="2400" dirty="0">
                <a:latin typeface="+mn-lt"/>
                <a:cs typeface="+mn-cs"/>
              </a:rPr>
              <a:t>	A </a:t>
            </a:r>
            <a:r>
              <a:rPr lang="en-US" sz="2400" dirty="0" err="1">
                <a:latin typeface="+mn-lt"/>
                <a:cs typeface="+mn-cs"/>
              </a:rPr>
              <a:t>selesai</a:t>
            </a:r>
            <a:r>
              <a:rPr lang="en-US" sz="2400" dirty="0">
                <a:latin typeface="+mn-lt"/>
                <a:cs typeface="+mn-cs"/>
              </a:rPr>
              <a:t>, </a:t>
            </a:r>
            <a:r>
              <a:rPr lang="en-US" sz="2400" dirty="0" err="1">
                <a:latin typeface="+mn-lt"/>
                <a:cs typeface="+mn-cs"/>
              </a:rPr>
              <a:t>baru</a:t>
            </a:r>
            <a:r>
              <a:rPr lang="en-US" sz="2400" dirty="0">
                <a:latin typeface="+mn-lt"/>
                <a:cs typeface="+mn-cs"/>
              </a:rPr>
              <a:t> B </a:t>
            </a:r>
            <a:r>
              <a:rPr lang="en-US" sz="2400" dirty="0" err="1">
                <a:latin typeface="+mn-lt"/>
                <a:cs typeface="+mn-cs"/>
              </a:rPr>
              <a:t>bisa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 err="1">
                <a:latin typeface="+mn-lt"/>
                <a:cs typeface="+mn-cs"/>
              </a:rPr>
              <a:t>selesai</a:t>
            </a:r>
            <a:endParaRPr lang="en-US" sz="2400" dirty="0">
              <a:latin typeface="+mn-lt"/>
              <a:cs typeface="+mn-cs"/>
            </a:endParaRPr>
          </a:p>
          <a:p>
            <a:pPr marL="742950" lvl="1" indent="-285750" fontAlgn="auto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id-ID" sz="2400" dirty="0">
                <a:solidFill>
                  <a:srgbClr val="0033CC"/>
                </a:solidFill>
                <a:latin typeface="+mn-lt"/>
                <a:cs typeface="+mn-cs"/>
              </a:rPr>
              <a:t>Start-to</a:t>
            </a:r>
            <a:r>
              <a:rPr lang="en-US" sz="2400" dirty="0">
                <a:solidFill>
                  <a:srgbClr val="0033CC"/>
                </a:solidFill>
                <a:latin typeface="+mn-lt"/>
                <a:cs typeface="+mn-cs"/>
              </a:rPr>
              <a:t>-</a:t>
            </a:r>
            <a:r>
              <a:rPr lang="id-ID" sz="2400" dirty="0">
                <a:solidFill>
                  <a:srgbClr val="0033CC"/>
                </a:solidFill>
                <a:latin typeface="+mn-lt"/>
                <a:cs typeface="+mn-cs"/>
              </a:rPr>
              <a:t>start</a:t>
            </a:r>
            <a:endParaRPr lang="en-US" sz="2400" dirty="0">
              <a:solidFill>
                <a:srgbClr val="0033CC"/>
              </a:solidFill>
              <a:latin typeface="+mn-lt"/>
              <a:cs typeface="+mn-cs"/>
            </a:endParaRPr>
          </a:p>
          <a:p>
            <a:pPr marL="742950" lvl="1" indent="-2857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en-US" sz="2400" dirty="0">
                <a:latin typeface="+mn-lt"/>
                <a:cs typeface="+mn-cs"/>
              </a:rPr>
              <a:t>	A </a:t>
            </a:r>
            <a:r>
              <a:rPr lang="en-US" sz="2400" dirty="0" err="1">
                <a:latin typeface="+mn-lt"/>
                <a:cs typeface="+mn-cs"/>
              </a:rPr>
              <a:t>mulai</a:t>
            </a:r>
            <a:r>
              <a:rPr lang="en-US" sz="2400" dirty="0">
                <a:latin typeface="+mn-lt"/>
                <a:cs typeface="+mn-cs"/>
              </a:rPr>
              <a:t>, </a:t>
            </a:r>
            <a:r>
              <a:rPr lang="en-US" sz="2400" dirty="0" err="1">
                <a:latin typeface="+mn-lt"/>
                <a:cs typeface="+mn-cs"/>
              </a:rPr>
              <a:t>baru</a:t>
            </a:r>
            <a:r>
              <a:rPr lang="en-US" sz="2400" dirty="0">
                <a:latin typeface="+mn-lt"/>
                <a:cs typeface="+mn-cs"/>
              </a:rPr>
              <a:t> B </a:t>
            </a:r>
            <a:r>
              <a:rPr lang="en-US" sz="2400" dirty="0" err="1">
                <a:latin typeface="+mn-lt"/>
                <a:cs typeface="+mn-cs"/>
              </a:rPr>
              <a:t>boleh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 err="1">
                <a:latin typeface="+mn-lt"/>
                <a:cs typeface="+mn-cs"/>
              </a:rPr>
              <a:t>dimulai</a:t>
            </a:r>
            <a:endParaRPr lang="en-US" sz="2400" dirty="0">
              <a:latin typeface="+mn-lt"/>
              <a:cs typeface="+mn-cs"/>
            </a:endParaRPr>
          </a:p>
          <a:p>
            <a:pPr marL="742950" lvl="1" indent="-285750" fontAlgn="auto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srgbClr val="0033CC"/>
                </a:solidFill>
                <a:latin typeface="+mn-lt"/>
                <a:cs typeface="+mn-cs"/>
              </a:rPr>
              <a:t>Start-to-finish</a:t>
            </a:r>
          </a:p>
          <a:p>
            <a:pPr marL="742950" lvl="1" indent="-285750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None/>
              <a:defRPr/>
            </a:pPr>
            <a:r>
              <a:rPr lang="en-US" sz="2400" dirty="0">
                <a:latin typeface="+mn-lt"/>
                <a:cs typeface="+mn-cs"/>
              </a:rPr>
              <a:t>	A </a:t>
            </a:r>
            <a:r>
              <a:rPr lang="en-US" sz="2400" dirty="0" err="1">
                <a:latin typeface="+mn-lt"/>
                <a:cs typeface="+mn-cs"/>
              </a:rPr>
              <a:t>mulai</a:t>
            </a:r>
            <a:r>
              <a:rPr lang="en-US" sz="2400" dirty="0">
                <a:latin typeface="+mn-lt"/>
                <a:cs typeface="+mn-cs"/>
              </a:rPr>
              <a:t>, </a:t>
            </a:r>
            <a:r>
              <a:rPr lang="en-US" sz="2400" dirty="0" err="1">
                <a:latin typeface="+mn-lt"/>
                <a:cs typeface="+mn-cs"/>
              </a:rPr>
              <a:t>baru</a:t>
            </a:r>
            <a:r>
              <a:rPr lang="en-US" sz="2400" dirty="0">
                <a:latin typeface="+mn-lt"/>
                <a:cs typeface="+mn-cs"/>
              </a:rPr>
              <a:t> B </a:t>
            </a:r>
            <a:r>
              <a:rPr lang="en-US" sz="2400" dirty="0" err="1">
                <a:latin typeface="+mn-lt"/>
                <a:cs typeface="+mn-cs"/>
              </a:rPr>
              <a:t>boleh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 err="1">
                <a:latin typeface="+mn-lt"/>
                <a:cs typeface="+mn-cs"/>
              </a:rPr>
              <a:t>selesai</a:t>
            </a:r>
            <a:endParaRPr lang="en-US" sz="2400" dirty="0">
              <a:latin typeface="+mn-lt"/>
              <a:cs typeface="+mn-cs"/>
            </a:endParaRPr>
          </a:p>
          <a:p>
            <a:pPr marL="342900" indent="-342900"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 err="1">
                <a:latin typeface="+mn-lt"/>
                <a:cs typeface="+mn-cs"/>
              </a:rPr>
              <a:t>Umumnya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 err="1">
                <a:latin typeface="+mn-lt"/>
                <a:cs typeface="+mn-cs"/>
              </a:rPr>
              <a:t>dipakai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 err="1">
                <a:latin typeface="+mn-lt"/>
                <a:cs typeface="+mn-cs"/>
              </a:rPr>
              <a:t>kebutuhan</a:t>
            </a:r>
            <a:r>
              <a:rPr lang="en-US" sz="2400" dirty="0">
                <a:latin typeface="+mn-lt"/>
                <a:cs typeface="+mn-cs"/>
              </a:rPr>
              <a:t> finish to start</a:t>
            </a:r>
          </a:p>
        </p:txBody>
      </p: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8035800" y="2189956"/>
            <a:ext cx="3581400" cy="2959560"/>
            <a:chOff x="3424" y="1678"/>
            <a:chExt cx="2256" cy="2160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664" y="1678"/>
              <a:ext cx="528" cy="2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id-ID" sz="1600" b="1">
                  <a:solidFill>
                    <a:schemeClr val="tx2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4864" y="1678"/>
              <a:ext cx="528" cy="2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id-ID" sz="1600" b="1">
                  <a:solidFill>
                    <a:schemeClr val="tx2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4192" y="1774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664" y="2324"/>
              <a:ext cx="528" cy="2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id-ID" sz="1600" b="1">
                  <a:solidFill>
                    <a:schemeClr val="tx2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4864" y="2324"/>
              <a:ext cx="528" cy="2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id-ID" sz="16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4192" y="2420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4528" y="22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4528" y="2228"/>
              <a:ext cx="105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5584" y="22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H="1">
              <a:off x="5392" y="2420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664" y="2996"/>
              <a:ext cx="528" cy="2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id-ID" sz="1600" b="1">
                  <a:solidFill>
                    <a:schemeClr val="tx2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4864" y="2996"/>
              <a:ext cx="528" cy="2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id-ID" sz="1600" b="1">
                  <a:solidFill>
                    <a:schemeClr val="tx2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4624" y="309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4624" y="2878"/>
              <a:ext cx="0" cy="2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H="1">
              <a:off x="3424" y="2878"/>
              <a:ext cx="1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3424" y="2878"/>
              <a:ext cx="0" cy="2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3424" y="3092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3712" y="3620"/>
              <a:ext cx="528" cy="2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id-ID" sz="1600" b="1">
                  <a:solidFill>
                    <a:schemeClr val="tx2"/>
                  </a:solidFill>
                  <a:latin typeface="Arial" panose="020B0604020202020204" pitchFamily="34" charset="0"/>
                </a:rPr>
                <a:t>A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4912" y="3620"/>
              <a:ext cx="528" cy="2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id-ID" sz="16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B</a:t>
              </a: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H="1">
              <a:off x="5440" y="371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5680" y="3502"/>
              <a:ext cx="0" cy="2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H="1">
              <a:off x="3472" y="3502"/>
              <a:ext cx="22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3472" y="3502"/>
              <a:ext cx="0" cy="2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3472" y="3716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450345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3387"/>
          </a:xfrm>
        </p:spPr>
        <p:txBody>
          <a:bodyPr>
            <a:normAutofit fontScale="90000"/>
          </a:bodyPr>
          <a:lstStyle/>
          <a:p>
            <a:r>
              <a:rPr lang="id-ID" altLang="id-ID" dirty="0"/>
              <a:t>P D M</a:t>
            </a:r>
            <a:endParaRPr lang="id-ID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185863"/>
            <a:ext cx="9492916" cy="3597144"/>
          </a:xfrm>
        </p:spPr>
        <p:txBody>
          <a:bodyPr rtlCol="0">
            <a:normAutofit/>
          </a:bodyPr>
          <a:lstStyle/>
          <a:p>
            <a:pPr marL="561975" indent="-561975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/>
              <a:t>d   </a:t>
            </a:r>
            <a:r>
              <a:rPr lang="en-US" dirty="0"/>
              <a:t>= </a:t>
            </a:r>
            <a:r>
              <a:rPr lang="en-US" dirty="0" err="1"/>
              <a:t>durasi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  <a:p>
            <a:pPr marL="561975" indent="-561975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/>
              <a:t>ES = earliest start time =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terawal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dimulai</a:t>
            </a:r>
            <a:endParaRPr lang="en-US" dirty="0"/>
          </a:p>
          <a:p>
            <a:pPr marL="561975" indent="-561975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/>
              <a:t>EF = earliest finish =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terawal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endParaRPr lang="en-US" dirty="0"/>
          </a:p>
          <a:p>
            <a:pPr marL="561975" indent="-561975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/>
              <a:t>LS = latest start =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paling </a:t>
            </a:r>
            <a:r>
              <a:rPr lang="en-US" dirty="0" err="1"/>
              <a:t>lambat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terlambatnya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selesai</a:t>
            </a:r>
            <a:endParaRPr lang="en-US" dirty="0"/>
          </a:p>
          <a:p>
            <a:pPr marL="561975" indent="-561975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/>
              <a:t>LF = latest finish =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paling </a:t>
            </a:r>
            <a:r>
              <a:rPr lang="en-US" dirty="0" err="1"/>
              <a:t>lambat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berakibat</a:t>
            </a:r>
            <a:r>
              <a:rPr lang="en-US" dirty="0"/>
              <a:t> </a:t>
            </a:r>
            <a:r>
              <a:rPr lang="en-US" dirty="0" err="1"/>
              <a:t>terlambatnya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selesai</a:t>
            </a:r>
            <a:endParaRPr lang="en-US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96895" y="4561724"/>
            <a:ext cx="2814638" cy="1677987"/>
            <a:chOff x="3120" y="2016"/>
            <a:chExt cx="1152" cy="1015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3216" y="2208"/>
              <a:ext cx="960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1800" b="1" dirty="0">
                  <a:latin typeface="Verdana" panose="020B0604030504040204" pitchFamily="34" charset="0"/>
                </a:rPr>
                <a:t>Nama keg</a:t>
              </a:r>
            </a:p>
            <a:p>
              <a:pPr algn="ctr" eaLnBrk="1" hangingPunct="1"/>
              <a:r>
                <a:rPr lang="en-US" altLang="id-ID" sz="1800" b="1" dirty="0">
                  <a:latin typeface="Verdana" panose="020B0604030504040204" pitchFamily="34" charset="0"/>
                </a:rPr>
                <a:t>d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3120" y="2841"/>
              <a:ext cx="33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1800" b="1">
                  <a:latin typeface="Verdana" panose="020B0604030504040204" pitchFamily="34" charset="0"/>
                </a:rPr>
                <a:t>LS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840" y="2016"/>
              <a:ext cx="33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1800" b="1">
                  <a:latin typeface="Verdana" panose="020B0604030504040204" pitchFamily="34" charset="0"/>
                </a:rPr>
                <a:t>EF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120" y="2016"/>
              <a:ext cx="33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1800" b="1">
                  <a:latin typeface="Verdana" panose="020B0604030504040204" pitchFamily="34" charset="0"/>
                </a:rPr>
                <a:t>ES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3840" y="2832"/>
              <a:ext cx="432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1800" b="1">
                  <a:latin typeface="Verdana" panose="020B0604030504040204" pitchFamily="34" charset="0"/>
                </a:rPr>
                <a:t>LF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7577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685" y="205774"/>
            <a:ext cx="10515600" cy="926703"/>
          </a:xfrm>
        </p:spPr>
        <p:txBody>
          <a:bodyPr>
            <a:normAutofit fontScale="90000"/>
          </a:bodyPr>
          <a:lstStyle/>
          <a:p>
            <a:r>
              <a:rPr lang="id-ID" altLang="id-ID" dirty="0"/>
              <a:t>A D M</a:t>
            </a:r>
            <a:br>
              <a:rPr lang="id-ID" altLang="id-ID" dirty="0"/>
            </a:br>
            <a:r>
              <a:rPr lang="id-ID" altLang="id-ID" dirty="0"/>
              <a:t>ARROW DIAGRAMMING METHOD</a:t>
            </a:r>
            <a:endParaRPr lang="id-ID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647033" y="1636295"/>
            <a:ext cx="9742904" cy="179270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id-ID" altLang="id-ID" sz="2800" dirty="0" smtClean="0"/>
              <a:t>Disebut juga </a:t>
            </a:r>
            <a:r>
              <a:rPr lang="en-US" altLang="id-ID" sz="2800" dirty="0" smtClean="0"/>
              <a:t>AOA  = </a:t>
            </a:r>
            <a:r>
              <a:rPr lang="en-US" altLang="id-ID" sz="2800" i="1" dirty="0" smtClean="0"/>
              <a:t>activities on arrow</a:t>
            </a:r>
            <a:r>
              <a:rPr lang="id-ID" altLang="id-ID" sz="2800" i="1" dirty="0" smtClean="0"/>
              <a:t>, </a:t>
            </a:r>
            <a:r>
              <a:rPr lang="id-ID" altLang="id-ID" sz="2800" dirty="0" smtClean="0"/>
              <a:t>kegiatan digambarkan dengan anak panah</a:t>
            </a:r>
            <a:endParaRPr lang="en-US" altLang="id-ID" sz="2800" i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2800" dirty="0" smtClean="0"/>
              <a:t>n1 </a:t>
            </a:r>
            <a:r>
              <a:rPr lang="en-US" altLang="id-ID" sz="2800" dirty="0" err="1" smtClean="0"/>
              <a:t>dan</a:t>
            </a:r>
            <a:r>
              <a:rPr lang="en-US" altLang="id-ID" sz="2800" dirty="0" smtClean="0"/>
              <a:t> n2 </a:t>
            </a:r>
            <a:r>
              <a:rPr lang="en-US" altLang="id-ID" sz="2800" dirty="0" err="1" smtClean="0"/>
              <a:t>adalah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nomor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simpul</a:t>
            </a:r>
            <a:r>
              <a:rPr lang="en-US" altLang="id-ID" sz="2800" dirty="0" smtClean="0"/>
              <a:t> (</a:t>
            </a:r>
            <a:r>
              <a:rPr lang="en-US" altLang="id-ID" sz="2800" i="1" dirty="0" smtClean="0"/>
              <a:t>node</a:t>
            </a:r>
            <a:r>
              <a:rPr lang="en-US" altLang="id-ID" sz="2800" dirty="0" smtClean="0"/>
              <a:t>); n1 &lt; n2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id-ID" sz="2800" dirty="0" smtClean="0"/>
              <a:t>d = </a:t>
            </a:r>
            <a:r>
              <a:rPr lang="en-US" altLang="id-ID" sz="2800" dirty="0" err="1" smtClean="0"/>
              <a:t>durasi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kegiatan</a:t>
            </a:r>
            <a:endParaRPr lang="en-US" altLang="id-ID" sz="2800" dirty="0" smtClean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726407" y="3438524"/>
            <a:ext cx="4143375" cy="785813"/>
            <a:chOff x="912" y="1776"/>
            <a:chExt cx="3504" cy="672"/>
          </a:xfrm>
        </p:grpSpPr>
        <p:sp>
          <p:nvSpPr>
            <p:cNvPr id="6" name="Oval 4"/>
            <p:cNvSpPr>
              <a:spLocks noChangeArrowheads="1"/>
            </p:cNvSpPr>
            <p:nvPr/>
          </p:nvSpPr>
          <p:spPr bwMode="auto">
            <a:xfrm>
              <a:off x="912" y="1824"/>
              <a:ext cx="672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dirty="0">
                  <a:latin typeface="Verdana" panose="020B0604030504040204" pitchFamily="34" charset="0"/>
                </a:rPr>
                <a:t>n1</a:t>
              </a: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auto">
            <a:xfrm>
              <a:off x="3744" y="1824"/>
              <a:ext cx="672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>
                  <a:latin typeface="Verdana" panose="020B0604030504040204" pitchFamily="34" charset="0"/>
                </a:rPr>
                <a:t>n2</a:t>
              </a: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584" y="2112"/>
              <a:ext cx="2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1680" y="1776"/>
              <a:ext cx="1960" cy="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dirty="0">
                  <a:latin typeface="Calibri" panose="020F0502020204030204" pitchFamily="34" charset="0"/>
                </a:rPr>
                <a:t>Nama</a:t>
              </a:r>
              <a:r>
                <a:rPr lang="id-ID" altLang="id-ID" dirty="0">
                  <a:latin typeface="Calibri" panose="020F0502020204030204" pitchFamily="34" charset="0"/>
                </a:rPr>
                <a:t> </a:t>
              </a:r>
              <a:r>
                <a:rPr lang="en-US" altLang="id-ID" dirty="0">
                  <a:latin typeface="Calibri" panose="020F0502020204030204" pitchFamily="34" charset="0"/>
                </a:rPr>
                <a:t> </a:t>
              </a:r>
              <a:r>
                <a:rPr lang="en-US" altLang="id-ID" dirty="0" err="1">
                  <a:latin typeface="Calibri" panose="020F0502020204030204" pitchFamily="34" charset="0"/>
                </a:rPr>
                <a:t>kegiatan</a:t>
              </a:r>
              <a:endParaRPr lang="en-US" altLang="id-ID" dirty="0">
                <a:latin typeface="Calibri" panose="020F0502020204030204" pitchFamily="34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481" y="2208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1800" b="1">
                  <a:latin typeface="Verdana" panose="020B0604030504040204" pitchFamily="34" charset="0"/>
                </a:rPr>
                <a:t>d</a:t>
              </a:r>
            </a:p>
          </p:txBody>
        </p: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47033" y="4334672"/>
            <a:ext cx="9742904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SzPct val="80000"/>
              <a:buFont typeface="Wingdings" pitchFamily="2" charset="2"/>
              <a:buNone/>
              <a:defRPr/>
            </a:pPr>
            <a:r>
              <a:rPr lang="en-US" sz="2800" dirty="0">
                <a:latin typeface="+mn-lt"/>
                <a:cs typeface="+mn-cs"/>
              </a:rPr>
              <a:t>	</a:t>
            </a:r>
            <a:r>
              <a:rPr lang="en-US" sz="2800" b="1" dirty="0" err="1">
                <a:solidFill>
                  <a:srgbClr val="FF0000"/>
                </a:solidFill>
                <a:latin typeface="+mn-lt"/>
                <a:cs typeface="+mn-cs"/>
              </a:rPr>
              <a:t>Kegiatan</a:t>
            </a:r>
            <a:r>
              <a:rPr lang="en-US" sz="2800" b="1" dirty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+mn-lt"/>
                <a:cs typeface="+mn-cs"/>
              </a:rPr>
              <a:t>semu</a:t>
            </a:r>
            <a:r>
              <a:rPr lang="en-US" sz="2800" dirty="0">
                <a:latin typeface="+mn-lt"/>
                <a:cs typeface="+mn-cs"/>
              </a:rPr>
              <a:t> (</a:t>
            </a:r>
            <a:r>
              <a:rPr lang="en-US" sz="2800" dirty="0" err="1">
                <a:latin typeface="+mn-lt"/>
                <a:cs typeface="+mn-cs"/>
              </a:rPr>
              <a:t>bukan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kegiatan</a:t>
            </a:r>
            <a:r>
              <a:rPr lang="en-US" sz="2800" dirty="0">
                <a:latin typeface="+mn-lt"/>
                <a:cs typeface="+mn-cs"/>
              </a:rPr>
              <a:t> yang </a:t>
            </a:r>
            <a:r>
              <a:rPr lang="en-US" sz="2800" dirty="0" err="1">
                <a:latin typeface="+mn-lt"/>
                <a:cs typeface="+mn-cs"/>
              </a:rPr>
              <a:t>sebenarnya</a:t>
            </a:r>
            <a:r>
              <a:rPr lang="en-US" sz="2800" dirty="0">
                <a:latin typeface="+mn-lt"/>
                <a:cs typeface="+mn-cs"/>
              </a:rPr>
              <a:t>) </a:t>
            </a:r>
            <a:r>
              <a:rPr lang="en-US" sz="2800" dirty="0" err="1">
                <a:latin typeface="+mn-lt"/>
                <a:cs typeface="+mn-cs"/>
              </a:rPr>
              <a:t>digambarkan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untuk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keperluan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menunjukkan</a:t>
            </a: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err="1">
                <a:latin typeface="+mn-lt"/>
                <a:cs typeface="+mn-cs"/>
              </a:rPr>
              <a:t>prasyarat</a:t>
            </a:r>
            <a:r>
              <a:rPr lang="en-US" sz="2800" dirty="0">
                <a:latin typeface="+mn-lt"/>
                <a:cs typeface="+mn-cs"/>
              </a:rPr>
              <a:t>; </a:t>
            </a:r>
            <a:r>
              <a:rPr lang="en-US" sz="2800" dirty="0" err="1">
                <a:latin typeface="+mn-lt"/>
                <a:cs typeface="+mn-cs"/>
              </a:rPr>
              <a:t>durasinya</a:t>
            </a:r>
            <a:r>
              <a:rPr lang="en-US" sz="2800" dirty="0">
                <a:latin typeface="+mn-lt"/>
                <a:cs typeface="+mn-cs"/>
              </a:rPr>
              <a:t> = 0</a:t>
            </a:r>
          </a:p>
        </p:txBody>
      </p:sp>
      <p:grpSp>
        <p:nvGrpSpPr>
          <p:cNvPr id="12" name="Group 14"/>
          <p:cNvGrpSpPr>
            <a:grpSpLocks/>
          </p:cNvGrpSpPr>
          <p:nvPr/>
        </p:nvGrpSpPr>
        <p:grpSpPr bwMode="auto">
          <a:xfrm>
            <a:off x="2746573" y="5884194"/>
            <a:ext cx="4124325" cy="720725"/>
            <a:chOff x="912" y="3513"/>
            <a:chExt cx="3504" cy="624"/>
          </a:xfrm>
        </p:grpSpPr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912" y="3513"/>
              <a:ext cx="672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dirty="0">
                  <a:latin typeface="Verdana" panose="020B0604030504040204" pitchFamily="34" charset="0"/>
                </a:rPr>
                <a:t>n1</a:t>
              </a: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3744" y="3513"/>
              <a:ext cx="672" cy="62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>
                  <a:latin typeface="Verdana" panose="020B0604030504040204" pitchFamily="34" charset="0"/>
                </a:rPr>
                <a:t>n2</a:t>
              </a:r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1584" y="3801"/>
              <a:ext cx="21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4033573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>
                <a:solidFill>
                  <a:srgbClr val="E61423"/>
                </a:solidFill>
              </a:rPr>
              <a:t>ADM</a:t>
            </a:r>
            <a:endParaRPr lang="id-ID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95400" y="3886200"/>
            <a:ext cx="457200" cy="457200"/>
          </a:xfrm>
          <a:prstGeom prst="flowChartConnector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800" b="1">
                <a:solidFill>
                  <a:srgbClr val="E61423"/>
                </a:solidFill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1905000" y="2895600"/>
            <a:ext cx="457200" cy="457200"/>
          </a:xfrm>
          <a:prstGeom prst="flowChartConnector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800">
                <a:solidFill>
                  <a:srgbClr val="FF9900"/>
                </a:solidFill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3200400" y="2133600"/>
            <a:ext cx="457200" cy="457200"/>
          </a:xfrm>
          <a:prstGeom prst="flowChartConnector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800" b="1">
                <a:solidFill>
                  <a:srgbClr val="E61423"/>
                </a:solidFill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114800" y="4114800"/>
            <a:ext cx="457200" cy="457200"/>
          </a:xfrm>
          <a:prstGeom prst="flowChartConnector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800" b="1">
                <a:solidFill>
                  <a:srgbClr val="E61423"/>
                </a:solidFill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5486400" y="2514600"/>
            <a:ext cx="457200" cy="457200"/>
          </a:xfrm>
          <a:prstGeom prst="flowChartConnector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800" b="1">
                <a:solidFill>
                  <a:srgbClr val="E61423"/>
                </a:solidFill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>
            <a:off x="7315200" y="3733800"/>
            <a:ext cx="457200" cy="457200"/>
          </a:xfrm>
          <a:prstGeom prst="flowChartConnector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800" b="1">
                <a:solidFill>
                  <a:srgbClr val="E61423"/>
                </a:solidFill>
                <a:latin typeface="Verdana" panose="020B0604030504040204" pitchFamily="34" charset="0"/>
              </a:rPr>
              <a:t>6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V="1">
            <a:off x="4572000" y="3962400"/>
            <a:ext cx="2743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1752600" y="4191000"/>
            <a:ext cx="23622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1600200" y="3286125"/>
            <a:ext cx="400050" cy="600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362200" y="3200400"/>
            <a:ext cx="1828800" cy="9906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2286000" y="2438400"/>
            <a:ext cx="914400" cy="5619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3657600" y="2369220"/>
            <a:ext cx="1843087" cy="3857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943600" y="2819400"/>
            <a:ext cx="15240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1219200" y="3200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514600" y="38100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B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2286000" y="2209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C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4724400" y="2209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D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5410200" y="37338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6324600" y="27432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F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4267200" y="25146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9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2743200" y="26670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1752600" y="35052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 dirty="0">
                <a:latin typeface="Verdana" panose="020B0604030504040204" pitchFamily="34" charset="0"/>
              </a:rPr>
              <a:t>8</a:t>
            </a: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5410200" y="4267200"/>
            <a:ext cx="60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20</a:t>
            </a: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6096000" y="31242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214313" y="2543175"/>
            <a:ext cx="457200" cy="457200"/>
          </a:xfrm>
          <a:prstGeom prst="flowChartConnector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800" b="1">
                <a:solidFill>
                  <a:srgbClr val="E61423"/>
                </a:solidFill>
                <a:latin typeface="Verdana" panose="020B0604030504040204" pitchFamily="34" charset="0"/>
              </a:rPr>
              <a:t>0</a:t>
            </a:r>
          </a:p>
        </p:txBody>
      </p:sp>
      <p:sp>
        <p:nvSpPr>
          <p:cNvPr id="29" name="AutoShape 31"/>
          <p:cNvSpPr>
            <a:spLocks noChangeArrowheads="1"/>
          </p:cNvSpPr>
          <p:nvPr/>
        </p:nvSpPr>
        <p:spPr bwMode="auto">
          <a:xfrm>
            <a:off x="8458200" y="2667000"/>
            <a:ext cx="457200" cy="457200"/>
          </a:xfrm>
          <a:prstGeom prst="flowChartConnector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800" b="1">
                <a:solidFill>
                  <a:srgbClr val="E61423"/>
                </a:solidFill>
                <a:latin typeface="Verdana" panose="020B0604030504040204" pitchFamily="34" charset="0"/>
              </a:rPr>
              <a:t>7</a:t>
            </a:r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 flipV="1">
            <a:off x="7696200" y="30480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533400" y="2971800"/>
            <a:ext cx="838200" cy="9144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685800" y="4724400"/>
            <a:ext cx="8077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id-ID" dirty="0" err="1"/>
              <a:t>Lintasan</a:t>
            </a:r>
            <a:r>
              <a:rPr lang="en-US" altLang="id-ID" dirty="0"/>
              <a:t> (</a:t>
            </a:r>
            <a:r>
              <a:rPr lang="en-US" altLang="id-ID" dirty="0" err="1"/>
              <a:t>jalur</a:t>
            </a:r>
            <a:r>
              <a:rPr lang="en-US" altLang="id-ID" dirty="0"/>
              <a:t>) </a:t>
            </a:r>
            <a:r>
              <a:rPr lang="en-US" altLang="id-ID" dirty="0" err="1"/>
              <a:t>kritis</a:t>
            </a:r>
            <a:r>
              <a:rPr lang="en-US" altLang="id-ID" dirty="0"/>
              <a:t>:   A 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id-ID" dirty="0"/>
              <a:t>Masa </a:t>
            </a:r>
            <a:r>
              <a:rPr lang="en-US" altLang="id-ID" dirty="0" err="1"/>
              <a:t>proyek</a:t>
            </a:r>
            <a:r>
              <a:rPr lang="en-US" altLang="id-ID" dirty="0"/>
              <a:t> = 8 + 20 = 28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altLang="id-ID" dirty="0" err="1"/>
              <a:t>Lintasan</a:t>
            </a:r>
            <a:r>
              <a:rPr lang="en-US" altLang="id-ID" dirty="0"/>
              <a:t> A C D F </a:t>
            </a:r>
            <a:r>
              <a:rPr lang="en-US" altLang="id-ID" dirty="0" err="1"/>
              <a:t>maupun</a:t>
            </a:r>
            <a:r>
              <a:rPr lang="en-US" altLang="id-ID" dirty="0"/>
              <a:t> B E </a:t>
            </a:r>
            <a:r>
              <a:rPr lang="en-US" altLang="id-ID" dirty="0" err="1"/>
              <a:t>tidak</a:t>
            </a:r>
            <a:r>
              <a:rPr lang="en-US" altLang="id-ID" dirty="0"/>
              <a:t> </a:t>
            </a:r>
            <a:r>
              <a:rPr lang="en-US" altLang="id-ID" dirty="0" err="1"/>
              <a:t>kritis</a:t>
            </a:r>
            <a:r>
              <a:rPr lang="en-US" altLang="id-ID" dirty="0"/>
              <a:t> </a:t>
            </a:r>
            <a:r>
              <a:rPr lang="en-US" altLang="id-ID" dirty="0" err="1"/>
              <a:t>karena</a:t>
            </a:r>
            <a:r>
              <a:rPr lang="en-US" altLang="id-ID" dirty="0"/>
              <a:t> </a:t>
            </a:r>
            <a:r>
              <a:rPr lang="en-US" altLang="id-ID" dirty="0" err="1"/>
              <a:t>waktunya</a:t>
            </a:r>
            <a:r>
              <a:rPr lang="en-US" altLang="id-ID" dirty="0"/>
              <a:t> </a:t>
            </a:r>
            <a:r>
              <a:rPr lang="en-US" altLang="id-ID" dirty="0" err="1"/>
              <a:t>kurang</a:t>
            </a:r>
            <a:r>
              <a:rPr lang="en-US" altLang="id-ID" dirty="0"/>
              <a:t> </a:t>
            </a:r>
            <a:r>
              <a:rPr lang="en-US" altLang="id-ID" dirty="0" err="1"/>
              <a:t>dari</a:t>
            </a:r>
            <a:r>
              <a:rPr lang="en-US" altLang="id-ID" dirty="0"/>
              <a:t> 28</a:t>
            </a:r>
          </a:p>
        </p:txBody>
      </p:sp>
    </p:spTree>
    <p:extLst>
      <p:ext uri="{BB962C8B-B14F-4D97-AF65-F5344CB8AC3E}">
        <p14:creationId xmlns:p14="http://schemas.microsoft.com/office/powerpoint/2010/main" val="36378956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7265"/>
            <a:ext cx="10515600" cy="1024128"/>
          </a:xfrm>
        </p:spPr>
        <p:txBody>
          <a:bodyPr/>
          <a:lstStyle/>
          <a:p>
            <a:r>
              <a:rPr lang="id-ID" dirty="0" smtClean="0"/>
              <a:t>PERTANYAAN</a:t>
            </a:r>
            <a:endParaRPr lang="id-ID" dirty="0"/>
          </a:p>
        </p:txBody>
      </p:sp>
      <p:graphicFrame>
        <p:nvGraphicFramePr>
          <p:cNvPr id="5" name="Group 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769425"/>
              </p:ext>
            </p:extLst>
          </p:nvPr>
        </p:nvGraphicFramePr>
        <p:xfrm>
          <a:off x="7799304" y="1588761"/>
          <a:ext cx="4105275" cy="3783014"/>
        </p:xfrm>
        <a:graphic>
          <a:graphicData uri="http://schemas.openxmlformats.org/drawingml/2006/table">
            <a:tbl>
              <a:tblPr/>
              <a:tblGrid>
                <a:gridCol w="1584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9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KEGIATAN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DURASI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PRA-SYARAT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C,D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88924" y="1401763"/>
            <a:ext cx="6745860" cy="4475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None/>
              <a:defRPr/>
            </a:pPr>
            <a:r>
              <a:rPr lang="en-US" sz="2600" dirty="0" err="1" smtClean="0"/>
              <a:t>Diketahui</a:t>
            </a:r>
            <a:r>
              <a:rPr lang="en-US" sz="2600" dirty="0" smtClean="0"/>
              <a:t> </a:t>
            </a:r>
            <a:r>
              <a:rPr lang="en-US" sz="2600" dirty="0" err="1" smtClean="0"/>
              <a:t>proyek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kegiatan</a:t>
            </a:r>
            <a:r>
              <a:rPr lang="id-ID" sz="2600" dirty="0"/>
              <a:t> </a:t>
            </a:r>
            <a:r>
              <a:rPr lang="en-US" sz="2600" dirty="0" err="1" smtClean="0"/>
              <a:t>seperti</a:t>
            </a:r>
            <a:r>
              <a:rPr lang="en-US" sz="2600" dirty="0" smtClean="0"/>
              <a:t> </a:t>
            </a:r>
            <a:r>
              <a:rPr lang="en-US" sz="2600" dirty="0" err="1" smtClean="0"/>
              <a:t>pada</a:t>
            </a:r>
            <a:r>
              <a:rPr lang="en-US" sz="2600" dirty="0" smtClean="0"/>
              <a:t> </a:t>
            </a:r>
            <a:r>
              <a:rPr lang="en-US" sz="2600" dirty="0" err="1" smtClean="0"/>
              <a:t>tabel</a:t>
            </a:r>
            <a:r>
              <a:rPr lang="en-US" sz="2600" dirty="0" smtClean="0"/>
              <a:t>. </a:t>
            </a:r>
          </a:p>
          <a:p>
            <a:pPr algn="just">
              <a:buFont typeface="Wingdings" panose="05000000000000000000" pitchFamily="2" charset="2"/>
              <a:buNone/>
              <a:defRPr/>
            </a:pPr>
            <a:r>
              <a:rPr lang="en-US" sz="2600" dirty="0" err="1" smtClean="0"/>
              <a:t>Buatlah</a:t>
            </a:r>
            <a:r>
              <a:rPr lang="en-US" sz="2600" dirty="0" smtClean="0"/>
              <a:t> :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600" dirty="0" smtClean="0"/>
              <a:t>Gantt chart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600" dirty="0" smtClean="0"/>
              <a:t>Diagram </a:t>
            </a:r>
            <a:r>
              <a:rPr lang="en-US" sz="2600" dirty="0" err="1" smtClean="0"/>
              <a:t>jaringan</a:t>
            </a:r>
            <a:r>
              <a:rPr lang="en-US" sz="2600" dirty="0" smtClean="0"/>
              <a:t> dg ADM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600" dirty="0" smtClean="0"/>
              <a:t>Diagram </a:t>
            </a:r>
            <a:r>
              <a:rPr lang="en-US" sz="2600" dirty="0" err="1" smtClean="0"/>
              <a:t>jaringan</a:t>
            </a:r>
            <a:r>
              <a:rPr lang="en-US" sz="2600" dirty="0" smtClean="0"/>
              <a:t> dg PDM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sz="2600" dirty="0" err="1" smtClean="0"/>
              <a:t>Tentukan</a:t>
            </a:r>
            <a:r>
              <a:rPr lang="en-US" sz="2600" dirty="0" smtClean="0"/>
              <a:t> </a:t>
            </a:r>
            <a:r>
              <a:rPr lang="en-US" sz="2600" dirty="0" err="1" smtClean="0"/>
              <a:t>lintasan</a:t>
            </a:r>
            <a:r>
              <a:rPr lang="en-US" sz="2600" dirty="0" smtClean="0"/>
              <a:t> </a:t>
            </a:r>
            <a:r>
              <a:rPr lang="en-US" sz="2600" dirty="0" err="1" smtClean="0"/>
              <a:t>kritisnya</a:t>
            </a:r>
            <a:endParaRPr lang="en-US" sz="2600" dirty="0" smtClean="0"/>
          </a:p>
          <a:p>
            <a:pPr algn="just">
              <a:spcBef>
                <a:spcPct val="50000"/>
              </a:spcBef>
              <a:defRPr/>
            </a:pPr>
            <a:r>
              <a:rPr lang="en-US" sz="2600" dirty="0" err="1" smtClean="0"/>
              <a:t>Berapa</a:t>
            </a:r>
            <a:r>
              <a:rPr lang="en-US" sz="2600" dirty="0" smtClean="0"/>
              <a:t> </a:t>
            </a:r>
            <a:r>
              <a:rPr lang="en-US" sz="2600" dirty="0" err="1" smtClean="0"/>
              <a:t>waktu</a:t>
            </a:r>
            <a:r>
              <a:rPr lang="en-US" sz="2600" dirty="0" smtClean="0"/>
              <a:t> </a:t>
            </a:r>
            <a:r>
              <a:rPr lang="en-US" sz="2600" dirty="0" err="1" smtClean="0"/>
              <a:t>tersingkat</a:t>
            </a:r>
            <a:r>
              <a:rPr lang="en-US" sz="2600" dirty="0" smtClean="0"/>
              <a:t> </a:t>
            </a:r>
            <a:r>
              <a:rPr lang="en-US" sz="2600" dirty="0" err="1" smtClean="0"/>
              <a:t>untuk</a:t>
            </a:r>
            <a:r>
              <a:rPr lang="en-US" sz="2600" dirty="0" smtClean="0"/>
              <a:t> </a:t>
            </a:r>
            <a:r>
              <a:rPr lang="en-US" sz="2600" dirty="0" err="1" smtClean="0"/>
              <a:t>melaksanakan</a:t>
            </a:r>
            <a:r>
              <a:rPr lang="en-US" sz="2600" dirty="0" smtClean="0"/>
              <a:t> </a:t>
            </a:r>
            <a:r>
              <a:rPr lang="en-US" sz="2600" dirty="0" err="1" smtClean="0"/>
              <a:t>proyek</a:t>
            </a:r>
            <a:r>
              <a:rPr lang="en-US" sz="2600" dirty="0" smtClean="0"/>
              <a:t>?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882204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4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94977"/>
              </p:ext>
            </p:extLst>
          </p:nvPr>
        </p:nvGraphicFramePr>
        <p:xfrm>
          <a:off x="6018486" y="1820269"/>
          <a:ext cx="5121276" cy="4516437"/>
        </p:xfrm>
        <a:graphic>
          <a:graphicData uri="http://schemas.openxmlformats.org/drawingml/2006/table">
            <a:tbl>
              <a:tblPr/>
              <a:tblGrid>
                <a:gridCol w="102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39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5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3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394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164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Group 11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248910152"/>
              </p:ext>
            </p:extLst>
          </p:nvPr>
        </p:nvGraphicFramePr>
        <p:xfrm>
          <a:off x="1603648" y="1002706"/>
          <a:ext cx="2317749" cy="5310496"/>
        </p:xfrm>
        <a:graphic>
          <a:graphicData uri="http://schemas.openxmlformats.org/drawingml/2006/table">
            <a:tbl>
              <a:tblPr/>
              <a:tblGrid>
                <a:gridCol w="7730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85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KEG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PRASYR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9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19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19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9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19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C,D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19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91441" marR="91441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986736" y="740769"/>
            <a:ext cx="3384550" cy="52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3200" smtClean="0"/>
              <a:t>Gantt chart	</a:t>
            </a:r>
            <a:endParaRPr lang="en-US" sz="3200" dirty="0"/>
          </a:p>
        </p:txBody>
      </p:sp>
      <p:sp>
        <p:nvSpPr>
          <p:cNvPr id="7" name="Line 33"/>
          <p:cNvSpPr>
            <a:spLocks noChangeShapeType="1"/>
          </p:cNvSpPr>
          <p:nvPr/>
        </p:nvSpPr>
        <p:spPr bwMode="auto">
          <a:xfrm>
            <a:off x="6067698" y="2226669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" name="Line 34"/>
          <p:cNvSpPr>
            <a:spLocks noChangeShapeType="1"/>
          </p:cNvSpPr>
          <p:nvPr/>
        </p:nvSpPr>
        <p:spPr bwMode="auto">
          <a:xfrm>
            <a:off x="6067698" y="2988669"/>
            <a:ext cx="1981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9" name="Line 35"/>
          <p:cNvSpPr>
            <a:spLocks noChangeShapeType="1"/>
          </p:cNvSpPr>
          <p:nvPr/>
        </p:nvSpPr>
        <p:spPr bwMode="auto">
          <a:xfrm>
            <a:off x="6753498" y="2302869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0" name="Line 36"/>
          <p:cNvSpPr>
            <a:spLocks noChangeShapeType="1"/>
          </p:cNvSpPr>
          <p:nvPr/>
        </p:nvSpPr>
        <p:spPr bwMode="auto">
          <a:xfrm>
            <a:off x="6753498" y="3826869"/>
            <a:ext cx="1143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" name="Line 37"/>
          <p:cNvSpPr>
            <a:spLocks noChangeShapeType="1"/>
          </p:cNvSpPr>
          <p:nvPr/>
        </p:nvSpPr>
        <p:spPr bwMode="auto">
          <a:xfrm>
            <a:off x="8048898" y="2988669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" name="Line 38"/>
          <p:cNvSpPr>
            <a:spLocks noChangeShapeType="1"/>
          </p:cNvSpPr>
          <p:nvPr/>
        </p:nvSpPr>
        <p:spPr bwMode="auto">
          <a:xfrm>
            <a:off x="8048898" y="4665069"/>
            <a:ext cx="1676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3" name="Line 39"/>
          <p:cNvSpPr>
            <a:spLocks noChangeShapeType="1"/>
          </p:cNvSpPr>
          <p:nvPr/>
        </p:nvSpPr>
        <p:spPr bwMode="auto">
          <a:xfrm>
            <a:off x="9664973" y="4693644"/>
            <a:ext cx="46038" cy="15716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4" name="Line 40"/>
          <p:cNvSpPr>
            <a:spLocks noChangeShapeType="1"/>
          </p:cNvSpPr>
          <p:nvPr/>
        </p:nvSpPr>
        <p:spPr bwMode="auto">
          <a:xfrm>
            <a:off x="9725298" y="6265269"/>
            <a:ext cx="990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" name="Line 41"/>
          <p:cNvSpPr>
            <a:spLocks noChangeShapeType="1"/>
          </p:cNvSpPr>
          <p:nvPr/>
        </p:nvSpPr>
        <p:spPr bwMode="auto">
          <a:xfrm>
            <a:off x="9725298" y="5503269"/>
            <a:ext cx="1371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5853386" y="1336081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/>
              <a:t>0</a:t>
            </a:r>
          </a:p>
        </p:txBody>
      </p: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6924948" y="1336081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/>
              <a:t>5</a:t>
            </a:r>
          </a:p>
        </p:txBody>
      </p:sp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7996511" y="1336081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/>
              <a:t>10</a:t>
            </a:r>
          </a:p>
        </p:txBody>
      </p:sp>
      <p:sp>
        <p:nvSpPr>
          <p:cNvPr id="19" name="TextBox 19"/>
          <p:cNvSpPr txBox="1">
            <a:spLocks noChangeArrowheads="1"/>
          </p:cNvSpPr>
          <p:nvPr/>
        </p:nvSpPr>
        <p:spPr bwMode="auto">
          <a:xfrm>
            <a:off x="8925198" y="1336081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/>
              <a:t>15</a:t>
            </a:r>
          </a:p>
        </p:txBody>
      </p:sp>
      <p:sp>
        <p:nvSpPr>
          <p:cNvPr id="20" name="TextBox 20"/>
          <p:cNvSpPr txBox="1">
            <a:spLocks noChangeArrowheads="1"/>
          </p:cNvSpPr>
          <p:nvPr/>
        </p:nvSpPr>
        <p:spPr bwMode="auto">
          <a:xfrm>
            <a:off x="9996761" y="1336081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id-ID" altLang="id-ID"/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277303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id-ID" dirty="0"/>
              <a:t>KELOMPOK PROSES </a:t>
            </a:r>
            <a:r>
              <a:rPr lang="id-ID" altLang="id-ID" dirty="0"/>
              <a:t/>
            </a:r>
            <a:br>
              <a:rPr lang="id-ID" altLang="id-ID" dirty="0"/>
            </a:br>
            <a:r>
              <a:rPr lang="en-US" altLang="id-ID" dirty="0"/>
              <a:t>DALAM MANAJEMEN PROYEK</a:t>
            </a:r>
            <a:endParaRPr lang="id-ID" dirty="0"/>
          </a:p>
        </p:txBody>
      </p: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838200" y="1690688"/>
            <a:ext cx="10617926" cy="4840741"/>
            <a:chOff x="228600" y="1309648"/>
            <a:chExt cx="8763000" cy="5176837"/>
          </a:xfrm>
        </p:grpSpPr>
        <p:sp>
          <p:nvSpPr>
            <p:cNvPr id="5" name="Rectangle 2" descr="Dotted grid"/>
            <p:cNvSpPr>
              <a:spLocks noChangeArrowheads="1"/>
            </p:cNvSpPr>
            <p:nvPr/>
          </p:nvSpPr>
          <p:spPr bwMode="auto">
            <a:xfrm>
              <a:off x="228600" y="1428736"/>
              <a:ext cx="8763000" cy="5000621"/>
            </a:xfrm>
            <a:prstGeom prst="rect">
              <a:avLst/>
            </a:prstGeom>
            <a:pattFill prst="dotGrid">
              <a:fgClr>
                <a:srgbClr val="DDDDDD"/>
              </a:fgClr>
              <a:bgClr>
                <a:schemeClr val="bg1"/>
              </a:bgClr>
            </a:patt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/>
            </a:p>
          </p:txBody>
        </p:sp>
        <p:sp>
          <p:nvSpPr>
            <p:cNvPr id="6" name="AutoShape 4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85800" y="5267285"/>
              <a:ext cx="1862138" cy="776288"/>
            </a:xfrm>
            <a:prstGeom prst="cube">
              <a:avLst>
                <a:gd name="adj" fmla="val 16667"/>
              </a:avLst>
            </a:prstGeom>
            <a:gradFill rotWithShape="1">
              <a:gsLst>
                <a:gs pos="0">
                  <a:srgbClr val="006600"/>
                </a:gs>
                <a:gs pos="50000">
                  <a:srgbClr val="559955"/>
                </a:gs>
                <a:gs pos="100000">
                  <a:srgbClr val="006600"/>
                </a:gs>
              </a:gsLst>
              <a:lin ang="5400000" scaled="1"/>
            </a:gradFill>
            <a:ln w="9525">
              <a:solidFill>
                <a:srgbClr val="99FF66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000" b="1">
                  <a:solidFill>
                    <a:srgbClr val="99FF66"/>
                  </a:solidFill>
                  <a:latin typeface="Arial" panose="020B0604020202020204" pitchFamily="34" charset="0"/>
                </a:rPr>
                <a:t>LAHIRNYA</a:t>
              </a:r>
            </a:p>
            <a:p>
              <a:pPr algn="ctr" eaLnBrk="1" hangingPunct="1"/>
              <a:r>
                <a:rPr lang="en-US" altLang="id-ID" sz="2000" b="1">
                  <a:solidFill>
                    <a:srgbClr val="99FF66"/>
                  </a:solidFill>
                  <a:latin typeface="Arial" panose="020B0604020202020204" pitchFamily="34" charset="0"/>
                </a:rPr>
                <a:t>PROYEK</a:t>
              </a:r>
            </a:p>
          </p:txBody>
        </p:sp>
        <p:sp>
          <p:nvSpPr>
            <p:cNvPr id="7" name="AutoShape 5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474913" y="4492312"/>
              <a:ext cx="1563687" cy="776287"/>
            </a:xfrm>
            <a:prstGeom prst="cube">
              <a:avLst>
                <a:gd name="adj" fmla="val 15000"/>
              </a:avLst>
            </a:prstGeom>
            <a:gradFill rotWithShape="1">
              <a:gsLst>
                <a:gs pos="0">
                  <a:srgbClr val="800000"/>
                </a:gs>
                <a:gs pos="100000">
                  <a:srgbClr val="962D2D"/>
                </a:gs>
              </a:gsLst>
              <a:lin ang="5400000" scaled="1"/>
            </a:gra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000" b="1">
                  <a:solidFill>
                    <a:schemeClr val="bg1"/>
                  </a:solidFill>
                  <a:latin typeface="Arial" panose="020B0604020202020204" pitchFamily="34" charset="0"/>
                </a:rPr>
                <a:t>MEMULAI</a:t>
              </a:r>
            </a:p>
            <a:p>
              <a:pPr algn="ctr" eaLnBrk="1" hangingPunct="1"/>
              <a:r>
                <a:rPr lang="en-US" altLang="id-ID" sz="2000" b="1">
                  <a:solidFill>
                    <a:schemeClr val="bg1"/>
                  </a:solidFill>
                  <a:latin typeface="Arial" panose="020B0604020202020204" pitchFamily="34" charset="0"/>
                </a:rPr>
                <a:t>PROYEK</a:t>
              </a:r>
            </a:p>
          </p:txBody>
        </p:sp>
        <p:sp>
          <p:nvSpPr>
            <p:cNvPr id="8" name="AutoShape 6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741613" y="3662050"/>
              <a:ext cx="3725862" cy="763587"/>
            </a:xfrm>
            <a:prstGeom prst="cube">
              <a:avLst>
                <a:gd name="adj" fmla="val 15000"/>
              </a:avLst>
            </a:prstGeom>
            <a:gradFill rotWithShape="1">
              <a:gsLst>
                <a:gs pos="0">
                  <a:srgbClr val="500000"/>
                </a:gs>
                <a:gs pos="50000">
                  <a:srgbClr val="743535"/>
                </a:gs>
                <a:gs pos="100000">
                  <a:srgbClr val="500000"/>
                </a:gs>
              </a:gsLst>
              <a:lin ang="5400000" scaled="1"/>
            </a:gradFill>
            <a:ln w="9525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000" b="1">
                  <a:solidFill>
                    <a:schemeClr val="bg1"/>
                  </a:solidFill>
                  <a:latin typeface="Arial" panose="020B0604020202020204" pitchFamily="34" charset="0"/>
                </a:rPr>
                <a:t>PERENCANAAN</a:t>
              </a:r>
            </a:p>
            <a:p>
              <a:pPr algn="ctr" eaLnBrk="1" hangingPunct="1"/>
              <a:r>
                <a:rPr lang="en-US" altLang="id-ID" sz="2000" b="1">
                  <a:solidFill>
                    <a:schemeClr val="bg1"/>
                  </a:solidFill>
                  <a:latin typeface="Arial" panose="020B0604020202020204" pitchFamily="34" charset="0"/>
                </a:rPr>
                <a:t>PROYEK</a:t>
              </a: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2928938" y="2305046"/>
              <a:ext cx="5006975" cy="623888"/>
            </a:xfrm>
            <a:prstGeom prst="cube">
              <a:avLst>
                <a:gd name="adj" fmla="val 16667"/>
              </a:avLst>
            </a:prstGeom>
            <a:gradFill rotWithShape="1">
              <a:gsLst>
                <a:gs pos="0">
                  <a:srgbClr val="333333"/>
                </a:gs>
                <a:gs pos="50000">
                  <a:srgbClr val="575757"/>
                </a:gs>
                <a:gs pos="100000">
                  <a:srgbClr val="333333"/>
                </a:gs>
              </a:gsLst>
              <a:lin ang="5400000" scaled="1"/>
            </a:gra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000" b="1">
                  <a:solidFill>
                    <a:schemeClr val="bg1"/>
                  </a:solidFill>
                  <a:latin typeface="Arial" panose="020B0604020202020204" pitchFamily="34" charset="0"/>
                </a:rPr>
                <a:t>PENGAWASAN PROYEK</a:t>
              </a:r>
            </a:p>
          </p:txBody>
        </p:sp>
        <p:sp>
          <p:nvSpPr>
            <p:cNvPr id="10" name="AutoShape 8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357950" y="1503354"/>
              <a:ext cx="2078037" cy="782638"/>
            </a:xfrm>
            <a:prstGeom prst="cube">
              <a:avLst>
                <a:gd name="adj" fmla="val 16667"/>
              </a:avLst>
            </a:prstGeom>
            <a:gradFill rotWithShape="1">
              <a:gsLst>
                <a:gs pos="0">
                  <a:srgbClr val="BC0000"/>
                </a:gs>
                <a:gs pos="50000">
                  <a:srgbClr val="D04D4D"/>
                </a:gs>
                <a:gs pos="100000">
                  <a:srgbClr val="BC0000"/>
                </a:gs>
              </a:gsLst>
              <a:lin ang="5400000" scaled="1"/>
            </a:gradFill>
            <a:ln w="9525">
              <a:solidFill>
                <a:srgbClr val="FF825B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000" b="1">
                  <a:solidFill>
                    <a:schemeClr val="bg1"/>
                  </a:solidFill>
                  <a:latin typeface="Arial" panose="020B0604020202020204" pitchFamily="34" charset="0"/>
                </a:rPr>
                <a:t>PENUTUPAN</a:t>
              </a:r>
            </a:p>
            <a:p>
              <a:pPr algn="ctr" eaLnBrk="1" hangingPunct="1"/>
              <a:r>
                <a:rPr lang="en-US" altLang="id-ID" sz="2000" b="1">
                  <a:solidFill>
                    <a:schemeClr val="bg1"/>
                  </a:solidFill>
                  <a:latin typeface="Arial" panose="020B0604020202020204" pitchFamily="34" charset="0"/>
                </a:rPr>
                <a:t>PROYEK</a:t>
              </a: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685800" y="6181685"/>
              <a:ext cx="8077200" cy="14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4745038" y="6149935"/>
              <a:ext cx="142716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id-ID" sz="1600" b="1">
                  <a:latin typeface="Arial" panose="020B0604020202020204" pitchFamily="34" charset="0"/>
                </a:rPr>
                <a:t>WAKTU</a:t>
              </a: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2590800" y="1309648"/>
              <a:ext cx="1588" cy="48863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8458200" y="1309648"/>
              <a:ext cx="1588" cy="48863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2895600" y="3000372"/>
              <a:ext cx="5006975" cy="623888"/>
            </a:xfrm>
            <a:prstGeom prst="cube">
              <a:avLst>
                <a:gd name="adj" fmla="val 16667"/>
              </a:avLst>
            </a:prstGeom>
            <a:gradFill rotWithShape="1">
              <a:gsLst>
                <a:gs pos="0">
                  <a:srgbClr val="0000D6"/>
                </a:gs>
                <a:gs pos="50000">
                  <a:srgbClr val="3535DF"/>
                </a:gs>
                <a:gs pos="100000">
                  <a:srgbClr val="0000D6"/>
                </a:gs>
              </a:gsLst>
              <a:lin ang="5400000" scaled="1"/>
            </a:gradFill>
            <a:ln w="9525">
              <a:solidFill>
                <a:schemeClr val="accent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2000" b="1">
                  <a:solidFill>
                    <a:schemeClr val="bg1"/>
                  </a:solidFill>
                  <a:latin typeface="Arial" panose="020B0604020202020204" pitchFamily="34" charset="0"/>
                </a:rPr>
                <a:t>PELAKSANAAN PROYEK</a:t>
              </a:r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 rot="2214500">
              <a:off x="5818188" y="4304987"/>
              <a:ext cx="1870075" cy="863600"/>
            </a:xfrm>
            <a:prstGeom prst="leftArrow">
              <a:avLst>
                <a:gd name="adj1" fmla="val 50000"/>
                <a:gd name="adj2" fmla="val 54136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/>
                <a:t>BAHASAN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8096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>
                <a:solidFill>
                  <a:srgbClr val="FF0000"/>
                </a:solidFill>
              </a:rPr>
              <a:t>Diagram </a:t>
            </a:r>
            <a:r>
              <a:rPr lang="en-US" altLang="id-ID" dirty="0" err="1">
                <a:solidFill>
                  <a:srgbClr val="FF0000"/>
                </a:solidFill>
              </a:rPr>
              <a:t>jaringan</a:t>
            </a:r>
            <a:r>
              <a:rPr lang="en-US" altLang="id-ID" dirty="0">
                <a:solidFill>
                  <a:srgbClr val="FF0000"/>
                </a:solidFill>
              </a:rPr>
              <a:t> </a:t>
            </a:r>
            <a:r>
              <a:rPr lang="en-US" altLang="id-ID" dirty="0" err="1">
                <a:solidFill>
                  <a:srgbClr val="FF0000"/>
                </a:solidFill>
              </a:rPr>
              <a:t>dengan</a:t>
            </a:r>
            <a:r>
              <a:rPr lang="en-US" altLang="id-ID" dirty="0">
                <a:solidFill>
                  <a:srgbClr val="FF0000"/>
                </a:solidFill>
              </a:rPr>
              <a:t> ADM</a:t>
            </a:r>
            <a:endParaRPr lang="id-ID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609600" y="3048000"/>
            <a:ext cx="685800" cy="609600"/>
          </a:xfrm>
          <a:prstGeom prst="ellipse">
            <a:avLst/>
          </a:prstGeom>
          <a:solidFill>
            <a:srgbClr val="00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800" b="1">
                <a:solidFill>
                  <a:srgbClr val="FFFFFF"/>
                </a:solidFill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572000" y="4419600"/>
            <a:ext cx="685800" cy="609600"/>
          </a:xfrm>
          <a:prstGeom prst="ellipse">
            <a:avLst/>
          </a:prstGeom>
          <a:solidFill>
            <a:srgbClr val="00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800" b="1">
                <a:solidFill>
                  <a:srgbClr val="FFFFFF"/>
                </a:solidFill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572000" y="2057400"/>
            <a:ext cx="685800" cy="609600"/>
          </a:xfrm>
          <a:prstGeom prst="ellipse">
            <a:avLst/>
          </a:prstGeom>
          <a:solidFill>
            <a:srgbClr val="00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800" b="1">
                <a:solidFill>
                  <a:srgbClr val="FFFFFF"/>
                </a:solidFill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1981200" y="4419600"/>
            <a:ext cx="685800" cy="609600"/>
          </a:xfrm>
          <a:prstGeom prst="ellipse">
            <a:avLst/>
          </a:prstGeom>
          <a:solidFill>
            <a:srgbClr val="00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800" b="1">
                <a:solidFill>
                  <a:srgbClr val="FFFFFF"/>
                </a:solidFill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133600" y="2057400"/>
            <a:ext cx="685800" cy="609600"/>
          </a:xfrm>
          <a:prstGeom prst="ellipse">
            <a:avLst/>
          </a:prstGeom>
          <a:solidFill>
            <a:srgbClr val="00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800" b="1">
                <a:solidFill>
                  <a:srgbClr val="FFFFFF"/>
                </a:solidFill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086600" y="3048000"/>
            <a:ext cx="685800" cy="609600"/>
          </a:xfrm>
          <a:prstGeom prst="ellipse">
            <a:avLst/>
          </a:prstGeom>
          <a:solidFill>
            <a:srgbClr val="0066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800" b="1">
                <a:solidFill>
                  <a:srgbClr val="FFFFFF"/>
                </a:solidFill>
                <a:latin typeface="Verdana" panose="020B0604030504040204" pitchFamily="34" charset="0"/>
              </a:rPr>
              <a:t>6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1295400" y="25146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1219200" y="3581400"/>
            <a:ext cx="838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2819400" y="23622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>
            <a:off x="2667000" y="48006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V="1">
            <a:off x="4953000" y="26670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" name="Line 14"/>
          <p:cNvSpPr>
            <a:spLocks noChangeShapeType="1"/>
          </p:cNvSpPr>
          <p:nvPr/>
        </p:nvSpPr>
        <p:spPr bwMode="auto">
          <a:xfrm>
            <a:off x="5257800" y="2438400"/>
            <a:ext cx="1905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V="1">
            <a:off x="5257800" y="3505200"/>
            <a:ext cx="1905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1295400" y="2514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id-ID" altLang="id-ID" sz="1800" b="1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1600200" y="28336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371600" y="2438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A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1219200" y="40386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10</a:t>
            </a: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5791200" y="3810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F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5943600" y="2438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E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3276600" y="1981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C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3124200" y="4419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endParaRPr lang="id-ID" altLang="id-ID" sz="1800" b="1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1600200" y="3733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B</a:t>
            </a: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auto">
          <a:xfrm>
            <a:off x="3352800" y="2362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6</a:t>
            </a: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auto">
          <a:xfrm>
            <a:off x="5791200" y="27432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7</a:t>
            </a:r>
          </a:p>
        </p:txBody>
      </p:sp>
      <p:sp>
        <p:nvSpPr>
          <p:cNvPr id="28" name="Text Box 27"/>
          <p:cNvSpPr txBox="1">
            <a:spLocks noChangeArrowheads="1"/>
          </p:cNvSpPr>
          <p:nvPr/>
        </p:nvSpPr>
        <p:spPr bwMode="auto">
          <a:xfrm>
            <a:off x="6019800" y="4114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5</a:t>
            </a:r>
          </a:p>
        </p:txBody>
      </p:sp>
      <p:sp>
        <p:nvSpPr>
          <p:cNvPr id="29" name="Text Box 28"/>
          <p:cNvSpPr txBox="1">
            <a:spLocks noChangeArrowheads="1"/>
          </p:cNvSpPr>
          <p:nvPr/>
        </p:nvSpPr>
        <p:spPr bwMode="auto">
          <a:xfrm>
            <a:off x="3124200" y="4800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8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3200400" y="4343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id-ID" sz="1800" b="1">
                <a:latin typeface="Verdana" panose="020B060403050404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652676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1765"/>
            <a:ext cx="10515600" cy="1129507"/>
          </a:xfrm>
        </p:spPr>
        <p:txBody>
          <a:bodyPr>
            <a:normAutofit fontScale="90000"/>
          </a:bodyPr>
          <a:lstStyle/>
          <a:p>
            <a:r>
              <a:rPr lang="en-US" altLang="id-ID" b="1" dirty="0">
                <a:solidFill>
                  <a:srgbClr val="FF0000"/>
                </a:solidFill>
                <a:latin typeface="Verdana" panose="020B0604030504040204" pitchFamily="34" charset="0"/>
              </a:rPr>
              <a:t>Diagram </a:t>
            </a:r>
            <a:r>
              <a:rPr lang="en-US" altLang="id-ID" b="1" dirty="0" err="1">
                <a:solidFill>
                  <a:srgbClr val="FF0000"/>
                </a:solidFill>
                <a:latin typeface="Verdana" panose="020B0604030504040204" pitchFamily="34" charset="0"/>
              </a:rPr>
              <a:t>jaringan</a:t>
            </a:r>
            <a:r>
              <a:rPr lang="en-US" altLang="id-ID" b="1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en-US" altLang="id-ID" b="1" dirty="0" err="1">
                <a:solidFill>
                  <a:srgbClr val="FF0000"/>
                </a:solidFill>
                <a:latin typeface="Verdana" panose="020B0604030504040204" pitchFamily="34" charset="0"/>
              </a:rPr>
              <a:t>dengan</a:t>
            </a:r>
            <a:r>
              <a:rPr lang="en-US" altLang="id-ID" b="1" dirty="0">
                <a:solidFill>
                  <a:srgbClr val="FF0000"/>
                </a:solidFill>
                <a:latin typeface="Verdana" panose="020B0604030504040204" pitchFamily="34" charset="0"/>
              </a:rPr>
              <a:t> PDM</a:t>
            </a:r>
            <a:br>
              <a:rPr lang="en-US" altLang="id-ID" b="1" dirty="0">
                <a:solidFill>
                  <a:srgbClr val="FF0000"/>
                </a:solidFill>
                <a:latin typeface="Verdana" panose="020B0604030504040204" pitchFamily="34" charset="0"/>
              </a:rPr>
            </a:br>
            <a:endParaRPr lang="id-ID" dirty="0"/>
          </a:p>
        </p:txBody>
      </p:sp>
      <p:sp>
        <p:nvSpPr>
          <p:cNvPr id="42" name="Text Box 4"/>
          <p:cNvSpPr>
            <a:spLocks noGrp="1" noChangeArrowheads="1"/>
          </p:cNvSpPr>
          <p:nvPr>
            <p:ph idx="1"/>
          </p:nvPr>
        </p:nvSpPr>
        <p:spPr>
          <a:xfrm>
            <a:off x="1640745" y="4551231"/>
            <a:ext cx="8963025" cy="2016125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id-ID" sz="2800" dirty="0" err="1" smtClean="0"/>
              <a:t>Tinjauan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berbagai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lintasan</a:t>
            </a:r>
            <a:r>
              <a:rPr lang="en-US" altLang="id-ID" sz="2800" dirty="0" smtClean="0"/>
              <a:t>: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id-ID" sz="2800" b="1" dirty="0" smtClean="0"/>
              <a:t>ACE</a:t>
            </a:r>
            <a:r>
              <a:rPr lang="en-US" altLang="id-ID" sz="2800" dirty="0" smtClean="0"/>
              <a:t>= 3+6+7= 16    </a:t>
            </a:r>
            <a:r>
              <a:rPr lang="en-US" altLang="id-ID" sz="2800" b="1" dirty="0" smtClean="0"/>
              <a:t>BDE</a:t>
            </a:r>
            <a:r>
              <a:rPr lang="en-US" altLang="id-ID" sz="2800" dirty="0" smtClean="0"/>
              <a:t>= 10+8+7= 25    </a:t>
            </a:r>
            <a:r>
              <a:rPr lang="en-US" altLang="id-ID" sz="2800" b="1" dirty="0" smtClean="0"/>
              <a:t>BDF</a:t>
            </a:r>
            <a:r>
              <a:rPr lang="en-US" altLang="id-ID" sz="2800" dirty="0" smtClean="0"/>
              <a:t>= 10+8+5= 23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id-ID" sz="2800" dirty="0" err="1" smtClean="0"/>
              <a:t>Lintasan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kritis</a:t>
            </a:r>
            <a:r>
              <a:rPr lang="en-US" altLang="id-ID" sz="2800" dirty="0" smtClean="0"/>
              <a:t> = B D E (</a:t>
            </a:r>
            <a:r>
              <a:rPr lang="en-US" altLang="id-ID" sz="2800" dirty="0" err="1" smtClean="0"/>
              <a:t>lintasan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terlama</a:t>
            </a:r>
            <a:r>
              <a:rPr lang="en-US" altLang="id-ID" sz="2800" dirty="0" smtClean="0"/>
              <a:t>)</a:t>
            </a:r>
          </a:p>
          <a:p>
            <a:pPr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en-US" altLang="id-ID" sz="2800" dirty="0" err="1" smtClean="0"/>
              <a:t>Proyek</a:t>
            </a:r>
            <a:r>
              <a:rPr lang="en-US" altLang="id-ID" sz="2800" dirty="0" smtClean="0"/>
              <a:t> paling </a:t>
            </a:r>
            <a:r>
              <a:rPr lang="en-US" altLang="id-ID" sz="2800" dirty="0" err="1" smtClean="0"/>
              <a:t>cepat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selesai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dalam</a:t>
            </a:r>
            <a:r>
              <a:rPr lang="en-US" altLang="id-ID" sz="2800" dirty="0" smtClean="0"/>
              <a:t> 10+8+7 = 25 </a:t>
            </a:r>
            <a:r>
              <a:rPr lang="en-US" altLang="id-ID" sz="2800" dirty="0" err="1" smtClean="0"/>
              <a:t>minggu</a:t>
            </a:r>
            <a:endParaRPr lang="en-US" altLang="id-ID" sz="2800" dirty="0" smtClean="0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1430338" y="1285875"/>
            <a:ext cx="8311070" cy="3079750"/>
            <a:chOff x="480" y="576"/>
            <a:chExt cx="3792" cy="2304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576" y="835"/>
              <a:ext cx="960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b="1">
                  <a:latin typeface="Verdana" panose="020B0604030504040204" pitchFamily="34" charset="0"/>
                </a:rPr>
                <a:t>A</a:t>
              </a:r>
            </a:p>
            <a:p>
              <a:pPr algn="ctr" eaLnBrk="1" hangingPunct="1"/>
              <a:r>
                <a:rPr lang="en-US" altLang="id-ID" b="1">
                  <a:latin typeface="Verdana" panose="020B0604030504040204" pitchFamily="34" charset="0"/>
                </a:rPr>
                <a:t>3</a:t>
              </a: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480" y="1497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9</a:t>
              </a:r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1200" y="576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3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80" y="576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0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1200" y="1488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12</a:t>
              </a: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576" y="1968"/>
              <a:ext cx="960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b="1">
                  <a:latin typeface="Verdana" panose="020B0604030504040204" pitchFamily="34" charset="0"/>
                </a:rPr>
                <a:t>B</a:t>
              </a:r>
            </a:p>
            <a:p>
              <a:pPr algn="ctr" eaLnBrk="1" hangingPunct="1"/>
              <a:r>
                <a:rPr lang="en-US" altLang="id-ID" b="1">
                  <a:latin typeface="Verdana" panose="020B0604030504040204" pitchFamily="34" charset="0"/>
                </a:rPr>
                <a:t>10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480" y="2630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0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1170" y="1728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10</a:t>
              </a:r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480" y="1728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0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1200" y="2621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10</a:t>
              </a: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872" y="835"/>
              <a:ext cx="960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b="1">
                  <a:latin typeface="Verdana" panose="020B0604030504040204" pitchFamily="34" charset="0"/>
                </a:rPr>
                <a:t>C</a:t>
              </a:r>
            </a:p>
            <a:p>
              <a:pPr algn="ctr" eaLnBrk="1" hangingPunct="1"/>
              <a:r>
                <a:rPr lang="en-US" altLang="id-ID" b="1">
                  <a:latin typeface="Verdana" panose="020B0604030504040204" pitchFamily="34" charset="0"/>
                </a:rPr>
                <a:t>6</a:t>
              </a: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776" y="1497"/>
              <a:ext cx="42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12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2496" y="576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9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1776" y="576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3</a:t>
              </a:r>
            </a:p>
          </p:txBody>
        </p:sp>
        <p:sp>
          <p:nvSpPr>
            <p:cNvPr id="19" name="Text Box 17"/>
            <p:cNvSpPr txBox="1">
              <a:spLocks noChangeArrowheads="1"/>
            </p:cNvSpPr>
            <p:nvPr/>
          </p:nvSpPr>
          <p:spPr bwMode="auto">
            <a:xfrm>
              <a:off x="2496" y="1488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18</a:t>
              </a: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1872" y="1968"/>
              <a:ext cx="960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b="1">
                  <a:latin typeface="Verdana" panose="020B0604030504040204" pitchFamily="34" charset="0"/>
                </a:rPr>
                <a:t>D</a:t>
              </a:r>
            </a:p>
            <a:p>
              <a:pPr algn="ctr" eaLnBrk="1" hangingPunct="1"/>
              <a:r>
                <a:rPr lang="en-US" altLang="id-ID" b="1">
                  <a:latin typeface="Verdana" panose="020B0604030504040204" pitchFamily="34" charset="0"/>
                </a:rPr>
                <a:t>8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1697" y="2630"/>
              <a:ext cx="4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10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2496" y="1728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18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1701" y="1728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10</a:t>
              </a: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2496" y="2621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18</a:t>
              </a: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3216" y="835"/>
              <a:ext cx="960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b="1">
                  <a:latin typeface="Verdana" panose="020B0604030504040204" pitchFamily="34" charset="0"/>
                </a:rPr>
                <a:t>E</a:t>
              </a:r>
            </a:p>
            <a:p>
              <a:pPr algn="ctr" eaLnBrk="1" hangingPunct="1"/>
              <a:r>
                <a:rPr lang="en-US" altLang="id-ID" b="1">
                  <a:latin typeface="Verdana" panose="020B0604030504040204" pitchFamily="34" charset="0"/>
                </a:rPr>
                <a:t>7</a:t>
              </a: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3016" y="1497"/>
              <a:ext cx="4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18</a:t>
              </a:r>
            </a:p>
          </p:txBody>
        </p:sp>
        <p:sp>
          <p:nvSpPr>
            <p:cNvPr id="27" name="Text Box 25"/>
            <p:cNvSpPr txBox="1">
              <a:spLocks noChangeArrowheads="1"/>
            </p:cNvSpPr>
            <p:nvPr/>
          </p:nvSpPr>
          <p:spPr bwMode="auto">
            <a:xfrm>
              <a:off x="3792" y="576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25</a:t>
              </a:r>
            </a:p>
          </p:txBody>
        </p:sp>
        <p:sp>
          <p:nvSpPr>
            <p:cNvPr id="28" name="Text Box 26"/>
            <p:cNvSpPr txBox="1">
              <a:spLocks noChangeArrowheads="1"/>
            </p:cNvSpPr>
            <p:nvPr/>
          </p:nvSpPr>
          <p:spPr bwMode="auto">
            <a:xfrm>
              <a:off x="3120" y="576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18</a:t>
              </a:r>
            </a:p>
          </p:txBody>
        </p:sp>
        <p:sp>
          <p:nvSpPr>
            <p:cNvPr id="29" name="Text Box 27"/>
            <p:cNvSpPr txBox="1">
              <a:spLocks noChangeArrowheads="1"/>
            </p:cNvSpPr>
            <p:nvPr/>
          </p:nvSpPr>
          <p:spPr bwMode="auto">
            <a:xfrm>
              <a:off x="3840" y="1488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25</a:t>
              </a: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3216" y="1968"/>
              <a:ext cx="960" cy="6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b="1">
                  <a:latin typeface="Verdana" panose="020B0604030504040204" pitchFamily="34" charset="0"/>
                </a:rPr>
                <a:t>F</a:t>
              </a:r>
            </a:p>
            <a:p>
              <a:pPr algn="ctr" eaLnBrk="1" hangingPunct="1"/>
              <a:r>
                <a:rPr lang="en-US" altLang="id-ID" b="1">
                  <a:latin typeface="Verdana" panose="020B0604030504040204" pitchFamily="34" charset="0"/>
                </a:rPr>
                <a:t>5</a:t>
              </a:r>
            </a:p>
          </p:txBody>
        </p:sp>
        <p:sp>
          <p:nvSpPr>
            <p:cNvPr id="31" name="Text Box 29"/>
            <p:cNvSpPr txBox="1">
              <a:spLocks noChangeArrowheads="1"/>
            </p:cNvSpPr>
            <p:nvPr/>
          </p:nvSpPr>
          <p:spPr bwMode="auto">
            <a:xfrm>
              <a:off x="3016" y="2630"/>
              <a:ext cx="48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20</a:t>
              </a:r>
            </a:p>
          </p:txBody>
        </p:sp>
        <p:sp>
          <p:nvSpPr>
            <p:cNvPr id="32" name="Text Box 30"/>
            <p:cNvSpPr txBox="1">
              <a:spLocks noChangeArrowheads="1"/>
            </p:cNvSpPr>
            <p:nvPr/>
          </p:nvSpPr>
          <p:spPr bwMode="auto">
            <a:xfrm>
              <a:off x="3744" y="1728"/>
              <a:ext cx="5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23</a:t>
              </a:r>
            </a:p>
          </p:txBody>
        </p:sp>
        <p:sp>
          <p:nvSpPr>
            <p:cNvPr id="33" name="Text Box 31"/>
            <p:cNvSpPr txBox="1">
              <a:spLocks noChangeArrowheads="1"/>
            </p:cNvSpPr>
            <p:nvPr/>
          </p:nvSpPr>
          <p:spPr bwMode="auto">
            <a:xfrm>
              <a:off x="3072" y="1728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18</a:t>
              </a:r>
            </a:p>
          </p:txBody>
        </p:sp>
        <p:sp>
          <p:nvSpPr>
            <p:cNvPr id="34" name="Text Box 32"/>
            <p:cNvSpPr txBox="1">
              <a:spLocks noChangeArrowheads="1"/>
            </p:cNvSpPr>
            <p:nvPr/>
          </p:nvSpPr>
          <p:spPr bwMode="auto">
            <a:xfrm>
              <a:off x="3840" y="2621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US" altLang="id-ID" sz="2000" b="1">
                  <a:latin typeface="Verdana" panose="020B0604030504040204" pitchFamily="34" charset="0"/>
                </a:rPr>
                <a:t>25</a:t>
              </a:r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1536" y="1171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1536" y="2304"/>
              <a:ext cx="33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2832" y="1075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3024" y="1315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3024" y="1315"/>
              <a:ext cx="0" cy="81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 flipH="1">
              <a:off x="2832" y="2160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>
              <a:off x="2832" y="2352"/>
              <a:ext cx="3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2598773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669" y="62360"/>
            <a:ext cx="9404723" cy="980377"/>
          </a:xfrm>
        </p:spPr>
        <p:txBody>
          <a:bodyPr/>
          <a:lstStyle/>
          <a:p>
            <a:r>
              <a:rPr lang="en-US" altLang="id-ID" sz="2800" dirty="0"/>
              <a:t>PROSES 3: </a:t>
            </a:r>
            <a:br>
              <a:rPr lang="en-US" altLang="id-ID" sz="2800" dirty="0"/>
            </a:br>
            <a:r>
              <a:rPr lang="en-US" altLang="id-ID" sz="2800" dirty="0"/>
              <a:t>MENGESTIMASI SUMBERDAYA KEGIATAN</a:t>
            </a:r>
            <a:endParaRPr lang="id-ID" sz="28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31668" y="1317208"/>
            <a:ext cx="9404723" cy="478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987425" indent="-530225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5000"/>
              </a:lnSpc>
              <a:spcBef>
                <a:spcPct val="20000"/>
              </a:spcBef>
              <a:buClr>
                <a:srgbClr val="CC3300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id-ID" sz="3200" dirty="0" err="1">
                <a:latin typeface="Calibri" panose="020F0502020204030204" pitchFamily="34" charset="0"/>
              </a:rPr>
              <a:t>Sumber</a:t>
            </a:r>
            <a:r>
              <a:rPr lang="en-US" altLang="id-ID" sz="3200" dirty="0">
                <a:latin typeface="Calibri" panose="020F0502020204030204" pitchFamily="34" charset="0"/>
              </a:rPr>
              <a:t> </a:t>
            </a:r>
            <a:r>
              <a:rPr lang="en-US" altLang="id-ID" sz="3200" dirty="0" err="1">
                <a:latin typeface="Calibri" panose="020F0502020204030204" pitchFamily="34" charset="0"/>
              </a:rPr>
              <a:t>daya</a:t>
            </a:r>
            <a:r>
              <a:rPr lang="en-US" altLang="id-ID" sz="3200" dirty="0">
                <a:latin typeface="Calibri" panose="020F0502020204030204" pitchFamily="34" charset="0"/>
              </a:rPr>
              <a:t> </a:t>
            </a:r>
            <a:r>
              <a:rPr lang="en-US" altLang="id-ID" sz="3200" dirty="0" err="1">
                <a:latin typeface="Calibri" panose="020F0502020204030204" pitchFamily="34" charset="0"/>
              </a:rPr>
              <a:t>proyek</a:t>
            </a:r>
            <a:r>
              <a:rPr lang="en-US" altLang="id-ID" sz="3200" dirty="0">
                <a:latin typeface="Calibri" panose="020F0502020204030204" pitchFamily="34" charset="0"/>
              </a:rPr>
              <a:t>:</a:t>
            </a:r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Clr>
                <a:srgbClr val="00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id-ID" sz="3200" dirty="0" err="1">
                <a:latin typeface="Calibri" panose="020F0502020204030204" pitchFamily="34" charset="0"/>
              </a:rPr>
              <a:t>personil</a:t>
            </a:r>
            <a:endParaRPr lang="en-US" altLang="id-ID" sz="3200" dirty="0">
              <a:latin typeface="Calibri" panose="020F0502020204030204" pitchFamily="34" charset="0"/>
            </a:endParaRPr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Clr>
                <a:srgbClr val="00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id-ID" sz="3200" dirty="0" err="1">
                <a:latin typeface="Calibri" panose="020F0502020204030204" pitchFamily="34" charset="0"/>
              </a:rPr>
              <a:t>peralatan</a:t>
            </a:r>
            <a:endParaRPr lang="en-US" altLang="id-ID" sz="3200" dirty="0">
              <a:latin typeface="Calibri" panose="020F0502020204030204" pitchFamily="34" charset="0"/>
            </a:endParaRPr>
          </a:p>
          <a:p>
            <a:pPr lvl="1" eaLnBrk="1" hangingPunct="1">
              <a:lnSpc>
                <a:spcPct val="105000"/>
              </a:lnSpc>
              <a:spcBef>
                <a:spcPct val="20000"/>
              </a:spcBef>
              <a:buClr>
                <a:srgbClr val="0033CC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altLang="id-ID" sz="3200" dirty="0">
                <a:latin typeface="Calibri" panose="020F0502020204030204" pitchFamily="34" charset="0"/>
              </a:rPr>
              <a:t>material (</a:t>
            </a:r>
            <a:r>
              <a:rPr lang="en-US" altLang="id-ID" sz="3200" dirty="0" err="1">
                <a:latin typeface="Calibri" panose="020F0502020204030204" pitchFamily="34" charset="0"/>
              </a:rPr>
              <a:t>langsung</a:t>
            </a:r>
            <a:r>
              <a:rPr lang="en-US" altLang="id-ID" sz="3200" dirty="0">
                <a:latin typeface="Calibri" panose="020F0502020204030204" pitchFamily="34" charset="0"/>
              </a:rPr>
              <a:t> &amp; </a:t>
            </a:r>
            <a:r>
              <a:rPr lang="en-US" altLang="id-ID" sz="3200" dirty="0" err="1">
                <a:latin typeface="Calibri" panose="020F0502020204030204" pitchFamily="34" charset="0"/>
              </a:rPr>
              <a:t>tak</a:t>
            </a:r>
            <a:r>
              <a:rPr lang="en-US" altLang="id-ID" sz="3200" dirty="0">
                <a:latin typeface="Calibri" panose="020F0502020204030204" pitchFamily="34" charset="0"/>
              </a:rPr>
              <a:t> </a:t>
            </a:r>
            <a:r>
              <a:rPr lang="en-US" altLang="id-ID" sz="3200" dirty="0" err="1">
                <a:latin typeface="Calibri" panose="020F0502020204030204" pitchFamily="34" charset="0"/>
              </a:rPr>
              <a:t>langsung</a:t>
            </a:r>
            <a:r>
              <a:rPr lang="en-US" altLang="id-ID" sz="3200" dirty="0">
                <a:latin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105000"/>
              </a:lnSpc>
              <a:spcBef>
                <a:spcPct val="40000"/>
              </a:spcBef>
              <a:buClr>
                <a:srgbClr val="CC3300"/>
              </a:buClr>
              <a:buSzPct val="80000"/>
              <a:buFont typeface="Wingdings" panose="05000000000000000000" pitchFamily="2" charset="2"/>
              <a:buNone/>
            </a:pPr>
            <a:r>
              <a:rPr lang="en-US" altLang="id-ID" sz="3200" dirty="0" err="1">
                <a:latin typeface="Calibri" panose="020F0502020204030204" pitchFamily="34" charset="0"/>
              </a:rPr>
              <a:t>Perlu</a:t>
            </a:r>
            <a:r>
              <a:rPr lang="en-US" altLang="id-ID" sz="3200" dirty="0">
                <a:latin typeface="Calibri" panose="020F0502020204030204" pitchFamily="34" charset="0"/>
              </a:rPr>
              <a:t> </a:t>
            </a:r>
            <a:r>
              <a:rPr lang="en-US" altLang="id-ID" sz="3200" dirty="0" err="1">
                <a:latin typeface="Calibri" panose="020F0502020204030204" pitchFamily="34" charset="0"/>
              </a:rPr>
              <a:t>estimasi</a:t>
            </a:r>
            <a:r>
              <a:rPr lang="en-US" altLang="id-ID" sz="3200" dirty="0">
                <a:latin typeface="Calibri" panose="020F0502020204030204" pitchFamily="34" charset="0"/>
              </a:rPr>
              <a:t>  </a:t>
            </a:r>
            <a:r>
              <a:rPr lang="en-US" altLang="id-ID" sz="3200" dirty="0" err="1">
                <a:latin typeface="Calibri" panose="020F0502020204030204" pitchFamily="34" charset="0"/>
              </a:rPr>
              <a:t>kuantitas</a:t>
            </a:r>
            <a:r>
              <a:rPr lang="en-US" altLang="id-ID" sz="3200" dirty="0">
                <a:latin typeface="Calibri" panose="020F0502020204030204" pitchFamily="34" charset="0"/>
              </a:rPr>
              <a:t> </a:t>
            </a:r>
            <a:r>
              <a:rPr lang="en-US" altLang="id-ID" sz="3200" dirty="0" err="1">
                <a:latin typeface="Calibri" panose="020F0502020204030204" pitchFamily="34" charset="0"/>
              </a:rPr>
              <a:t>untuk</a:t>
            </a:r>
            <a:r>
              <a:rPr lang="en-US" altLang="id-ID" sz="3200" dirty="0">
                <a:latin typeface="Calibri" panose="020F0502020204030204" pitchFamily="34" charset="0"/>
              </a:rPr>
              <a:t> </a:t>
            </a:r>
            <a:r>
              <a:rPr lang="en-US" altLang="id-ID" sz="3200" dirty="0" err="1">
                <a:latin typeface="Calibri" panose="020F0502020204030204" pitchFamily="34" charset="0"/>
              </a:rPr>
              <a:t>menyusun</a:t>
            </a:r>
            <a:r>
              <a:rPr lang="en-US" altLang="id-ID" sz="3200" dirty="0">
                <a:latin typeface="Calibri" panose="020F0502020204030204" pitchFamily="34" charset="0"/>
              </a:rPr>
              <a:t> &amp; </a:t>
            </a:r>
            <a:r>
              <a:rPr lang="en-US" altLang="id-ID" sz="3200" dirty="0" err="1">
                <a:latin typeface="Calibri" panose="020F0502020204030204" pitchFamily="34" charset="0"/>
              </a:rPr>
              <a:t>mengontrol</a:t>
            </a:r>
            <a:r>
              <a:rPr lang="en-US" altLang="id-ID" sz="3200" dirty="0">
                <a:latin typeface="Calibri" panose="020F0502020204030204" pitchFamily="34" charset="0"/>
              </a:rPr>
              <a:t> </a:t>
            </a:r>
            <a:r>
              <a:rPr lang="en-US" altLang="id-ID" sz="3200" dirty="0" err="1">
                <a:latin typeface="Calibri" panose="020F0502020204030204" pitchFamily="34" charset="0"/>
              </a:rPr>
              <a:t>anggaran</a:t>
            </a:r>
            <a:r>
              <a:rPr lang="en-US" altLang="id-ID" sz="3200" dirty="0">
                <a:latin typeface="Calibri" panose="020F0502020204030204" pitchFamily="34" charset="0"/>
              </a:rPr>
              <a:t> </a:t>
            </a:r>
            <a:r>
              <a:rPr lang="en-US" altLang="id-ID" sz="3200" dirty="0" err="1">
                <a:latin typeface="Calibri" panose="020F0502020204030204" pitchFamily="34" charset="0"/>
              </a:rPr>
              <a:t>biaya</a:t>
            </a:r>
            <a:endParaRPr lang="en-US" altLang="id-ID" sz="3200" dirty="0">
              <a:latin typeface="Calibri" panose="020F0502020204030204" pitchFamily="34" charset="0"/>
            </a:endParaRPr>
          </a:p>
          <a:p>
            <a:pPr eaLnBrk="1" hangingPunct="1">
              <a:lnSpc>
                <a:spcPct val="105000"/>
              </a:lnSpc>
              <a:spcBef>
                <a:spcPct val="20000"/>
              </a:spcBef>
              <a:buClr>
                <a:srgbClr val="CC3300"/>
              </a:buClr>
              <a:buSzPct val="80000"/>
              <a:buFont typeface="Wingdings" panose="05000000000000000000" pitchFamily="2" charset="2"/>
              <a:buNone/>
            </a:pPr>
            <a:endParaRPr lang="en-US" altLang="id-ID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758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315212" y="393764"/>
            <a:ext cx="9474708" cy="7143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</a:rPr>
              <a:t>Pertanyaan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</a:rPr>
              <a:t>penting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</a:rPr>
              <a:t>dalam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</a:rPr>
              <a:t>perencanaan</a:t>
            </a:r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  <a:endParaRPr lang="en-US" sz="3200" b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54150"/>
            <a:ext cx="10744200" cy="5118100"/>
          </a:xfrm>
        </p:spPr>
        <p:txBody>
          <a:bodyPr rtlCol="0">
            <a:noAutofit/>
          </a:bodyPr>
          <a:lstStyle/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AutoNum type="arabicPlain"/>
              <a:defRPr/>
            </a:pP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atributnya</a:t>
            </a:r>
            <a:endParaRPr lang="id-ID" dirty="0" smtClean="0"/>
          </a:p>
          <a:p>
            <a:pPr marL="514350" indent="-514350" eaLnBrk="1" fontAlgn="auto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AutoNum type="arabicPlain"/>
              <a:defRPr/>
            </a:pP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organisasional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id-ID" dirty="0" smtClean="0"/>
              <a:t> </a:t>
            </a:r>
            <a:r>
              <a:rPr lang="en-US" dirty="0" err="1" smtClean="0"/>
              <a:t>budaya</a:t>
            </a:r>
            <a:r>
              <a:rPr lang="en-US" dirty="0"/>
              <a:t>, </a:t>
            </a:r>
            <a:r>
              <a:rPr lang="en-US" dirty="0" err="1"/>
              <a:t>prasarana</a:t>
            </a:r>
            <a:r>
              <a:rPr lang="en-US" dirty="0"/>
              <a:t>, SDM, </a:t>
            </a:r>
            <a:r>
              <a:rPr lang="en-US" dirty="0" err="1"/>
              <a:t>dll</a:t>
            </a:r>
            <a:endParaRPr lang="en-US" dirty="0"/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d-ID" dirty="0" smtClean="0"/>
              <a:t>3  </a:t>
            </a:r>
            <a:r>
              <a:rPr lang="en-US" dirty="0" smtClean="0"/>
              <a:t> </a:t>
            </a:r>
            <a:r>
              <a:rPr lang="en-US" dirty="0" err="1"/>
              <a:t>Prosedur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aturan-aturannya</a:t>
            </a:r>
            <a:r>
              <a:rPr lang="en-US" dirty="0"/>
              <a:t> (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organisasional</a:t>
            </a:r>
            <a:r>
              <a:rPr lang="en-US" dirty="0"/>
              <a:t>) 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d-ID" dirty="0" smtClean="0"/>
              <a:t>4</a:t>
            </a:r>
            <a:r>
              <a:rPr lang="en-US" dirty="0" smtClean="0"/>
              <a:t> 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/>
              <a:t>ketersediaan</a:t>
            </a:r>
            <a:r>
              <a:rPr lang="en-US" dirty="0"/>
              <a:t> </a:t>
            </a:r>
            <a:r>
              <a:rPr lang="en-US" dirty="0" err="1"/>
              <a:t>sumberdaya</a:t>
            </a:r>
            <a:endParaRPr lang="en-US" dirty="0"/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/>
              <a:t>	</a:t>
            </a:r>
            <a:r>
              <a:rPr lang="en-US" dirty="0" err="1"/>
              <a:t>Jumlah</a:t>
            </a:r>
            <a:r>
              <a:rPr lang="en-US" dirty="0"/>
              <a:t>;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kekhususan</a:t>
            </a:r>
            <a:r>
              <a:rPr lang="en-US" dirty="0"/>
              <a:t>;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id-ID" dirty="0" smtClean="0"/>
              <a:t>T</a:t>
            </a:r>
            <a:r>
              <a:rPr lang="en-US" dirty="0" err="1" smtClean="0"/>
              <a:t>ersedianya</a:t>
            </a:r>
            <a:r>
              <a:rPr lang="en-US" dirty="0"/>
              <a:t>.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/>
              <a:t>5 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proyek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392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92" y="23749"/>
            <a:ext cx="10515600" cy="1325563"/>
          </a:xfrm>
        </p:spPr>
        <p:txBody>
          <a:bodyPr/>
          <a:lstStyle/>
          <a:p>
            <a:r>
              <a:rPr lang="id-ID" altLang="id-ID" dirty="0">
                <a:solidFill>
                  <a:srgbClr val="E5E5F7"/>
                </a:solidFill>
              </a:rPr>
              <a:t>Masukan</a:t>
            </a:r>
            <a:r>
              <a:rPr lang="id-ID" altLang="id-ID" dirty="0"/>
              <a:t/>
            </a:r>
            <a:br>
              <a:rPr lang="id-ID" altLang="id-ID" dirty="0"/>
            </a:br>
            <a:r>
              <a:rPr lang="en-US" altLang="id-ID" dirty="0"/>
              <a:t>MENGESTIMASI SUMBERDAYA KEGIATAN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19071"/>
            <a:ext cx="10665904" cy="4781741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1200"/>
              </a:spcBef>
            </a:pPr>
            <a:r>
              <a:rPr lang="en-US" altLang="id-ID" sz="2800" dirty="0" err="1" smtClean="0"/>
              <a:t>Seberapa</a:t>
            </a:r>
            <a:r>
              <a:rPr lang="en-US" altLang="id-ID" sz="2800" dirty="0" smtClean="0"/>
              <a:t> </a:t>
            </a:r>
            <a:r>
              <a:rPr lang="en-US" altLang="id-ID" sz="2800" b="1" dirty="0" err="1" smtClean="0"/>
              <a:t>tingkat</a:t>
            </a:r>
            <a:r>
              <a:rPr lang="en-US" altLang="id-ID" sz="2800" b="1" dirty="0" smtClean="0"/>
              <a:t> </a:t>
            </a:r>
            <a:r>
              <a:rPr lang="en-US" altLang="id-ID" sz="2800" b="1" dirty="0" err="1" smtClean="0"/>
              <a:t>kesulitan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kegiatan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dalam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proyek</a:t>
            </a:r>
            <a:r>
              <a:rPr lang="en-US" altLang="id-ID" sz="2800" dirty="0" smtClean="0"/>
              <a:t>?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id-ID" sz="2800" dirty="0" err="1" smtClean="0"/>
              <a:t>Apa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ada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hal</a:t>
            </a:r>
            <a:r>
              <a:rPr lang="en-US" altLang="id-ID" sz="2800" dirty="0" smtClean="0"/>
              <a:t> yang </a:t>
            </a:r>
            <a:r>
              <a:rPr lang="en-US" altLang="id-ID" sz="2800" b="1" dirty="0" err="1" smtClean="0"/>
              <a:t>unik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dalam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cakupan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proyek</a:t>
            </a:r>
            <a:r>
              <a:rPr lang="en-US" altLang="id-ID" sz="2800" dirty="0" smtClean="0"/>
              <a:t> yang </a:t>
            </a:r>
            <a:r>
              <a:rPr lang="en-US" altLang="id-ID" sz="2800" dirty="0" err="1" smtClean="0"/>
              <a:t>akan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mempengaruhi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sumber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daya</a:t>
            </a:r>
            <a:r>
              <a:rPr lang="en-US" altLang="id-ID" sz="2800" dirty="0" smtClean="0"/>
              <a:t>?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id-ID" sz="2800" dirty="0" err="1" smtClean="0"/>
              <a:t>Apa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pernah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ada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proyek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sejenis</a:t>
            </a:r>
            <a:r>
              <a:rPr lang="en-US" altLang="id-ID" sz="2800" dirty="0" smtClean="0"/>
              <a:t>? Ada </a:t>
            </a:r>
            <a:r>
              <a:rPr lang="en-US" altLang="id-ID" sz="2800" dirty="0" err="1" smtClean="0"/>
              <a:t>kejadian</a:t>
            </a:r>
            <a:r>
              <a:rPr lang="en-US" altLang="id-ID" sz="2800" dirty="0" smtClean="0"/>
              <a:t> </a:t>
            </a:r>
            <a:r>
              <a:rPr lang="en-US" altLang="id-ID" sz="2800" b="1" dirty="0" err="1" smtClean="0"/>
              <a:t>histori</a:t>
            </a:r>
            <a:r>
              <a:rPr lang="en-US" altLang="id-ID" sz="2800" dirty="0" err="1" smtClean="0"/>
              <a:t>s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apa</a:t>
            </a:r>
            <a:r>
              <a:rPr lang="en-US" altLang="id-ID" sz="2800" dirty="0" smtClean="0"/>
              <a:t>? </a:t>
            </a:r>
            <a:r>
              <a:rPr lang="en-US" altLang="id-ID" sz="2800" dirty="0" err="1" smtClean="0"/>
              <a:t>Bagaimana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ditangani</a:t>
            </a:r>
            <a:r>
              <a:rPr lang="en-US" altLang="id-ID" sz="2800" dirty="0" smtClean="0"/>
              <a:t>?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id-ID" sz="2800" dirty="0" err="1" smtClean="0"/>
              <a:t>Adakah</a:t>
            </a:r>
            <a:r>
              <a:rPr lang="en-US" altLang="id-ID" sz="2800" dirty="0" smtClean="0"/>
              <a:t> &amp; </a:t>
            </a:r>
            <a:r>
              <a:rPr lang="en-US" altLang="id-ID" sz="2800" b="1" dirty="0" err="1" smtClean="0"/>
              <a:t>cukupkah</a:t>
            </a:r>
            <a:r>
              <a:rPr lang="en-US" altLang="id-ID" sz="2800" dirty="0" smtClean="0"/>
              <a:t>: SDM, </a:t>
            </a:r>
            <a:r>
              <a:rPr lang="en-US" altLang="id-ID" sz="2800" dirty="0" err="1" smtClean="0"/>
              <a:t>alat</a:t>
            </a:r>
            <a:r>
              <a:rPr lang="en-US" altLang="id-ID" sz="2800" dirty="0" smtClean="0"/>
              <a:t>, material </a:t>
            </a:r>
            <a:r>
              <a:rPr lang="en-US" altLang="id-ID" sz="2800" dirty="0" err="1" smtClean="0"/>
              <a:t>yg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mampu</a:t>
            </a:r>
            <a:r>
              <a:rPr lang="en-US" altLang="id-ID" sz="2800" dirty="0" smtClean="0"/>
              <a:t>?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id-ID" sz="2800" dirty="0" err="1" smtClean="0"/>
              <a:t>Apa</a:t>
            </a:r>
            <a:r>
              <a:rPr lang="en-US" altLang="id-ID" sz="2800" dirty="0" smtClean="0"/>
              <a:t> </a:t>
            </a:r>
            <a:r>
              <a:rPr lang="en-US" altLang="id-ID" sz="2800" b="1" dirty="0" err="1" smtClean="0"/>
              <a:t>perlu</a:t>
            </a:r>
            <a:r>
              <a:rPr lang="en-US" altLang="id-ID" sz="2800" b="1" dirty="0" smtClean="0"/>
              <a:t> </a:t>
            </a:r>
            <a:r>
              <a:rPr lang="en-US" altLang="id-ID" sz="2800" b="1" i="1" dirty="0" smtClean="0"/>
              <a:t>outsourcing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sebagian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pekerjaan</a:t>
            </a:r>
            <a:r>
              <a:rPr lang="en-US" altLang="id-ID" sz="2800" dirty="0" smtClean="0"/>
              <a:t>? </a:t>
            </a:r>
            <a:r>
              <a:rPr lang="en-US" altLang="id-ID" sz="2800" dirty="0" err="1" smtClean="0"/>
              <a:t>Ataukah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ambil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tenaga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baru</a:t>
            </a:r>
            <a:r>
              <a:rPr lang="en-US" altLang="id-ID" sz="2800" dirty="0" smtClean="0"/>
              <a:t>?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id-ID" sz="2800" dirty="0" err="1" smtClean="0"/>
              <a:t>Apa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ada</a:t>
            </a:r>
            <a:r>
              <a:rPr lang="en-US" altLang="id-ID" sz="2800" dirty="0" smtClean="0"/>
              <a:t> </a:t>
            </a:r>
            <a:r>
              <a:rPr lang="en-US" altLang="id-ID" sz="2800" b="1" dirty="0" err="1" smtClean="0"/>
              <a:t>kebijakan</a:t>
            </a:r>
            <a:r>
              <a:rPr lang="en-US" altLang="id-ID" sz="2800" dirty="0" smtClean="0"/>
              <a:t> yang </a:t>
            </a:r>
            <a:r>
              <a:rPr lang="en-US" altLang="id-ID" sz="2800" dirty="0" err="1" smtClean="0"/>
              <a:t>bakal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berpengaruh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pada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ketersediaan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sumber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daya</a:t>
            </a:r>
            <a:r>
              <a:rPr lang="en-US" altLang="id-ID" sz="2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159449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32027"/>
          </a:xfrm>
        </p:spPr>
        <p:txBody>
          <a:bodyPr>
            <a:normAutofit fontScale="90000"/>
          </a:bodyPr>
          <a:lstStyle/>
          <a:p>
            <a:r>
              <a:rPr lang="id-ID" altLang="id-ID" dirty="0">
                <a:solidFill>
                  <a:srgbClr val="E5E5F7"/>
                </a:solidFill>
              </a:rPr>
              <a:t>Piranti &amp; Teknik</a:t>
            </a:r>
            <a:r>
              <a:rPr lang="id-ID" altLang="id-ID" dirty="0"/>
              <a:t/>
            </a:r>
            <a:br>
              <a:rPr lang="id-ID" altLang="id-ID" dirty="0"/>
            </a:br>
            <a:r>
              <a:rPr lang="en-US" altLang="id-ID" dirty="0"/>
              <a:t>MENGESTIMASI SUMBERDAYA KEGIATAN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1952"/>
            <a:ext cx="10515599" cy="4455986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AutoNum type="arabicPlain"/>
            </a:pPr>
            <a:r>
              <a:rPr lang="en-US" altLang="id-ID" sz="3000" dirty="0" err="1" smtClean="0"/>
              <a:t>Menggunakan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pendapat</a:t>
            </a:r>
            <a:r>
              <a:rPr lang="en-US" altLang="id-ID" sz="3000" dirty="0" smtClean="0"/>
              <a:t> / </a:t>
            </a:r>
            <a:r>
              <a:rPr lang="en-US" altLang="id-ID" sz="3000" dirty="0" err="1" smtClean="0"/>
              <a:t>kebijakan</a:t>
            </a:r>
            <a:r>
              <a:rPr lang="en-US" altLang="id-ID" sz="3000" dirty="0" smtClean="0"/>
              <a:t> </a:t>
            </a:r>
            <a:r>
              <a:rPr lang="en-US" altLang="id-ID" sz="3000" b="1" dirty="0" err="1" smtClean="0"/>
              <a:t>ahli</a:t>
            </a:r>
            <a:r>
              <a:rPr lang="en-US" altLang="id-ID" sz="3000" dirty="0" smtClean="0"/>
              <a:t> (internal </a:t>
            </a:r>
            <a:r>
              <a:rPr lang="en-US" altLang="id-ID" sz="3000" dirty="0" err="1" smtClean="0"/>
              <a:t>atau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konsultan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luar</a:t>
            </a:r>
            <a:r>
              <a:rPr lang="en-US" altLang="id-ID" sz="3000" dirty="0" smtClean="0"/>
              <a:t>)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AutoNum type="arabicPlain"/>
            </a:pPr>
            <a:r>
              <a:rPr lang="en-US" altLang="id-ID" sz="3000" dirty="0" err="1" smtClean="0"/>
              <a:t>Teknik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analisis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alternatif</a:t>
            </a:r>
            <a:r>
              <a:rPr lang="en-US" altLang="id-ID" sz="3000" dirty="0" smtClean="0"/>
              <a:t>, </a:t>
            </a:r>
            <a:r>
              <a:rPr lang="en-US" altLang="id-ID" sz="3000" dirty="0" err="1" smtClean="0"/>
              <a:t>seperti</a:t>
            </a:r>
            <a:r>
              <a:rPr lang="en-US" altLang="id-ID" sz="3000" dirty="0" smtClean="0"/>
              <a:t>: </a:t>
            </a:r>
            <a:r>
              <a:rPr lang="en-US" altLang="id-ID" sz="3000" dirty="0" err="1" smtClean="0"/>
              <a:t>curah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pendapat</a:t>
            </a:r>
            <a:r>
              <a:rPr lang="en-US" altLang="id-ID" sz="3000" dirty="0" smtClean="0"/>
              <a:t> (</a:t>
            </a:r>
            <a:r>
              <a:rPr lang="en-US" altLang="id-ID" sz="3000" i="1" dirty="0" smtClean="0"/>
              <a:t>brainstorming</a:t>
            </a:r>
            <a:r>
              <a:rPr lang="en-US" altLang="id-ID" sz="3000" dirty="0" smtClean="0">
                <a:sym typeface="Wingdings" panose="05000000000000000000" pitchFamily="2" charset="2"/>
              </a:rPr>
              <a:t>)</a:t>
            </a:r>
            <a:r>
              <a:rPr lang="en-US" altLang="id-ID" sz="3000" dirty="0" smtClean="0"/>
              <a:t> 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AutoNum type="arabicPlain"/>
            </a:pPr>
            <a:r>
              <a:rPr lang="en-US" altLang="id-ID" sz="3000" dirty="0" err="1" smtClean="0"/>
              <a:t>Mengambil</a:t>
            </a:r>
            <a:r>
              <a:rPr lang="en-US" altLang="id-ID" sz="3000" dirty="0" smtClean="0"/>
              <a:t> data-data yang </a:t>
            </a:r>
            <a:r>
              <a:rPr lang="en-US" altLang="id-ID" sz="3000" dirty="0" err="1" smtClean="0"/>
              <a:t>di</a:t>
            </a:r>
            <a:r>
              <a:rPr lang="en-US" altLang="id-ID" sz="3000" b="1" dirty="0" err="1" smtClean="0"/>
              <a:t>publikasi</a:t>
            </a:r>
            <a:endParaRPr lang="en-US" altLang="id-ID" sz="3000" b="1" dirty="0" smtClean="0"/>
          </a:p>
          <a:p>
            <a:pPr marL="533400" indent="-533400" eaLnBrk="1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AutoNum type="arabicPlain"/>
            </a:pPr>
            <a:r>
              <a:rPr lang="en-US" altLang="id-ID" sz="3000" dirty="0" err="1" smtClean="0"/>
              <a:t>Menggunakan</a:t>
            </a:r>
            <a:r>
              <a:rPr lang="en-US" altLang="id-ID" sz="3000" dirty="0" smtClean="0"/>
              <a:t> </a:t>
            </a:r>
            <a:r>
              <a:rPr lang="en-US" altLang="id-ID" sz="3000" b="1" dirty="0" smtClean="0"/>
              <a:t>P/L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manajemen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proyek</a:t>
            </a:r>
            <a:r>
              <a:rPr lang="en-US" altLang="id-ID" sz="3000" dirty="0" smtClean="0"/>
              <a:t> </a:t>
            </a:r>
          </a:p>
          <a:p>
            <a:pPr marL="533400" indent="-533400" eaLnBrk="1" hangingPunct="1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AutoNum type="arabicPlain"/>
            </a:pPr>
            <a:r>
              <a:rPr lang="en-US" altLang="id-ID" sz="3000" dirty="0" err="1" smtClean="0"/>
              <a:t>Estimasi</a:t>
            </a:r>
            <a:r>
              <a:rPr lang="en-US" altLang="id-ID" sz="3000" dirty="0" smtClean="0"/>
              <a:t> dg </a:t>
            </a:r>
            <a:r>
              <a:rPr lang="en-US" altLang="id-ID" sz="3000" dirty="0" err="1" smtClean="0"/>
              <a:t>pendekatan</a:t>
            </a:r>
            <a:r>
              <a:rPr lang="en-US" altLang="id-ID" sz="3000" dirty="0" smtClean="0"/>
              <a:t> </a:t>
            </a:r>
            <a:r>
              <a:rPr lang="en-US" altLang="id-ID" sz="3000" b="1" dirty="0" err="1" smtClean="0"/>
              <a:t>dari</a:t>
            </a:r>
            <a:r>
              <a:rPr lang="en-US" altLang="id-ID" sz="3000" b="1" dirty="0" smtClean="0"/>
              <a:t> </a:t>
            </a:r>
            <a:r>
              <a:rPr lang="en-US" altLang="id-ID" sz="3000" b="1" dirty="0" err="1" smtClean="0"/>
              <a:t>bawah</a:t>
            </a:r>
            <a:r>
              <a:rPr lang="en-US" altLang="id-ID" sz="3000" b="1" dirty="0" smtClean="0"/>
              <a:t> </a:t>
            </a:r>
            <a:r>
              <a:rPr lang="en-US" altLang="id-ID" sz="3000" b="1" dirty="0" err="1" smtClean="0"/>
              <a:t>ke</a:t>
            </a:r>
            <a:r>
              <a:rPr lang="en-US" altLang="id-ID" sz="3000" b="1" dirty="0" smtClean="0"/>
              <a:t> </a:t>
            </a:r>
            <a:r>
              <a:rPr lang="en-US" altLang="id-ID" sz="3000" b="1" dirty="0" err="1" smtClean="0"/>
              <a:t>atas</a:t>
            </a:r>
            <a:endParaRPr lang="en-US" altLang="id-ID" sz="3000" b="1" dirty="0" smtClean="0"/>
          </a:p>
          <a:p>
            <a:pPr marL="990600" lvl="1" indent="-53340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id-ID" sz="3000" dirty="0" err="1" smtClean="0"/>
              <a:t>Dekomposisikan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kegiatan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pada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jadwal</a:t>
            </a:r>
            <a:r>
              <a:rPr lang="en-US" altLang="id-ID" sz="3000" dirty="0" smtClean="0"/>
              <a:t>; </a:t>
            </a:r>
          </a:p>
          <a:p>
            <a:pPr marL="990600" lvl="1" indent="-53340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id-ID" sz="3000" dirty="0" err="1" smtClean="0"/>
              <a:t>Estimasikan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kebutuhan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masing-masing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rincian</a:t>
            </a:r>
            <a:r>
              <a:rPr lang="en-US" altLang="id-ID" sz="3000" dirty="0" smtClean="0"/>
              <a:t>;</a:t>
            </a:r>
          </a:p>
          <a:p>
            <a:pPr marL="990600" lvl="1" indent="-53340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id-ID" sz="3000" dirty="0" err="1" smtClean="0"/>
              <a:t>Agregasikan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seluruh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kebutuhan</a:t>
            </a:r>
            <a:r>
              <a:rPr lang="en-US" altLang="id-ID" sz="3000" dirty="0" smtClean="0"/>
              <a:t> </a:t>
            </a:r>
            <a:r>
              <a:rPr lang="en-US" altLang="id-ID" sz="3000" dirty="0" err="1" smtClean="0"/>
              <a:t>sumberdaya</a:t>
            </a:r>
            <a:endParaRPr lang="en-US" altLang="id-ID" sz="3000" dirty="0" smtClean="0"/>
          </a:p>
        </p:txBody>
      </p:sp>
    </p:spTree>
    <p:extLst>
      <p:ext uri="{BB962C8B-B14F-4D97-AF65-F5344CB8AC3E}">
        <p14:creationId xmlns:p14="http://schemas.microsoft.com/office/powerpoint/2010/main" val="2924048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3531"/>
          </a:xfrm>
        </p:spPr>
        <p:txBody>
          <a:bodyPr>
            <a:normAutofit fontScale="90000"/>
          </a:bodyPr>
          <a:lstStyle/>
          <a:p>
            <a:r>
              <a:rPr lang="id-ID" altLang="id-ID" dirty="0">
                <a:solidFill>
                  <a:srgbClr val="E5E5F7"/>
                </a:solidFill>
              </a:rPr>
              <a:t>Hasil</a:t>
            </a:r>
            <a:r>
              <a:rPr lang="id-ID" altLang="id-ID" dirty="0"/>
              <a:t/>
            </a:r>
            <a:br>
              <a:rPr lang="id-ID" altLang="id-ID" dirty="0"/>
            </a:br>
            <a:r>
              <a:rPr lang="en-US" altLang="id-ID" dirty="0"/>
              <a:t>MENGESTIMASI SUMBERDAYA KEGIATAN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9943"/>
            <a:ext cx="10515600" cy="4810125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 smtClean="0"/>
              <a:t>1 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sumberdaya</a:t>
            </a:r>
            <a:endParaRPr lang="en-US" dirty="0"/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dirty="0" err="1"/>
              <a:t>Penjelasan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b="1" dirty="0" err="1"/>
              <a:t>jenis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jumlah</a:t>
            </a:r>
            <a:r>
              <a:rPr lang="en-US" dirty="0"/>
              <a:t> </a:t>
            </a:r>
            <a:r>
              <a:rPr lang="en-US" dirty="0" err="1"/>
              <a:t>sumberdaya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WBS</a:t>
            </a:r>
          </a:p>
          <a:p>
            <a:pPr lvl="1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defRPr/>
            </a:pPr>
            <a:r>
              <a:rPr lang="en-US" dirty="0" err="1"/>
              <a:t>Sumberdaya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b="1" dirty="0" err="1"/>
              <a:t>akuisisi</a:t>
            </a:r>
            <a:r>
              <a:rPr lang="en-US" dirty="0"/>
              <a:t> </a:t>
            </a:r>
            <a:r>
              <a:rPr lang="en-US" dirty="0" err="1"/>
              <a:t>staf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(</a:t>
            </a:r>
            <a:r>
              <a:rPr lang="en-US" b="1" dirty="0" err="1"/>
              <a:t>sewa</a:t>
            </a:r>
            <a:r>
              <a:rPr lang="en-US" dirty="0"/>
              <a:t>/</a:t>
            </a:r>
            <a:r>
              <a:rPr lang="en-US" dirty="0" err="1"/>
              <a:t>kontrak</a:t>
            </a:r>
            <a:r>
              <a:rPr lang="en-US" dirty="0"/>
              <a:t>)</a:t>
            </a:r>
          </a:p>
          <a:p>
            <a:pPr marL="514350" indent="-51435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AutoNum type="arabicPlain" startAt="2"/>
              <a:defRPr/>
            </a:pP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(</a:t>
            </a:r>
            <a:r>
              <a:rPr lang="id-ID" b="1" dirty="0" smtClean="0"/>
              <a:t>RBS</a:t>
            </a:r>
            <a:r>
              <a:rPr lang="id-ID" dirty="0" smtClean="0"/>
              <a:t>, </a:t>
            </a:r>
            <a:r>
              <a:rPr lang="en-US" i="1" dirty="0" smtClean="0"/>
              <a:t>resource breakdown structure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</a:p>
          <a:p>
            <a:pPr marL="514350" indent="-514350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AutoNum type="arabicPlain" startAt="2"/>
              <a:defRPr/>
            </a:pPr>
            <a:r>
              <a:rPr lang="en-US" b="1" dirty="0" err="1" smtClean="0"/>
              <a:t>Kalender</a:t>
            </a:r>
            <a:r>
              <a:rPr lang="en-US" dirty="0" smtClean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(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butuh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)</a:t>
            </a:r>
          </a:p>
          <a:p>
            <a:pPr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dirty="0"/>
              <a:t>3  </a:t>
            </a:r>
            <a:r>
              <a:rPr lang="en-US" b="1" dirty="0" err="1"/>
              <a:t>Atribut</a:t>
            </a:r>
            <a:r>
              <a:rPr lang="en-US" dirty="0"/>
              <a:t> / data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b="1" dirty="0" err="1" smtClean="0"/>
              <a:t>kegiatan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606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6195" y="420634"/>
            <a:ext cx="9404723" cy="1400530"/>
          </a:xfrm>
        </p:spPr>
        <p:txBody>
          <a:bodyPr/>
          <a:lstStyle/>
          <a:p>
            <a:r>
              <a:rPr lang="en-US" altLang="id-ID" dirty="0"/>
              <a:t>PROSES 4: </a:t>
            </a:r>
            <a:br>
              <a:rPr lang="en-US" altLang="id-ID" dirty="0"/>
            </a:br>
            <a:r>
              <a:rPr lang="en-US" altLang="id-ID" dirty="0"/>
              <a:t>MENGESTIMASI DURASI KEGIATAN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33600"/>
            <a:ext cx="10515600" cy="3992563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id-ID" dirty="0" smtClean="0"/>
              <a:t>	</a:t>
            </a:r>
            <a:r>
              <a:rPr lang="en-US" altLang="id-ID" b="1" dirty="0" err="1" smtClean="0"/>
              <a:t>Deskripsi</a:t>
            </a:r>
            <a:r>
              <a:rPr lang="en-US" altLang="id-ID" b="1" dirty="0" smtClean="0"/>
              <a:t>:</a:t>
            </a:r>
            <a:r>
              <a:rPr lang="en-US" altLang="id-ID" dirty="0" smtClean="0"/>
              <a:t>  </a:t>
            </a:r>
            <a:r>
              <a:rPr lang="en-US" altLang="id-ID" dirty="0" err="1" smtClean="0"/>
              <a:t>Mengestimasi</a:t>
            </a:r>
            <a:r>
              <a:rPr lang="en-US" altLang="id-ID" dirty="0" smtClean="0"/>
              <a:t> </a:t>
            </a:r>
            <a:r>
              <a:rPr lang="en-US" altLang="id-ID" b="1" dirty="0" err="1" smtClean="0"/>
              <a:t>waktu</a:t>
            </a:r>
            <a:r>
              <a:rPr lang="en-US" altLang="id-ID" b="1" dirty="0" smtClean="0"/>
              <a:t> </a:t>
            </a:r>
            <a:r>
              <a:rPr lang="en-US" altLang="id-ID" b="1" dirty="0" err="1" smtClean="0"/>
              <a:t>realistik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untuk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menyelesaikan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suatu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kegiatan</a:t>
            </a:r>
            <a:r>
              <a:rPr lang="en-US" altLang="id-ID" dirty="0" smtClean="0"/>
              <a:t>, </a:t>
            </a:r>
            <a:r>
              <a:rPr lang="en-US" altLang="id-ID" dirty="0" err="1" smtClean="0"/>
              <a:t>dengan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sudah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memperhitungkan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semua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faktor</a:t>
            </a:r>
            <a:r>
              <a:rPr lang="en-US" altLang="id-ID" dirty="0" smtClean="0"/>
              <a:t> yang </a:t>
            </a:r>
            <a:r>
              <a:rPr lang="en-US" altLang="id-ID" dirty="0" err="1" smtClean="0"/>
              <a:t>berdampak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terhadap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waktu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proyek</a:t>
            </a:r>
            <a:r>
              <a:rPr lang="en-US" altLang="id-ID" dirty="0" smtClean="0"/>
              <a:t>, </a:t>
            </a:r>
            <a:r>
              <a:rPr lang="en-US" altLang="id-ID" dirty="0" err="1" smtClean="0"/>
              <a:t>seperti</a:t>
            </a:r>
            <a:r>
              <a:rPr lang="en-US" altLang="id-ID" dirty="0" smtClean="0"/>
              <a:t>:</a:t>
            </a:r>
          </a:p>
          <a:p>
            <a:pPr lvl="1" eaLnBrk="1" hangingPunct="1">
              <a:lnSpc>
                <a:spcPct val="110000"/>
              </a:lnSpc>
              <a:spcBef>
                <a:spcPct val="40000"/>
              </a:spcBef>
            </a:pPr>
            <a:r>
              <a:rPr lang="en-US" altLang="id-ID" i="1" dirty="0" smtClean="0"/>
              <a:t>Elapsed time</a:t>
            </a:r>
          </a:p>
          <a:p>
            <a:pPr lvl="1" eaLnBrk="1" hangingPunct="1">
              <a:lnSpc>
                <a:spcPct val="110000"/>
              </a:lnSpc>
              <a:spcBef>
                <a:spcPct val="40000"/>
              </a:spcBef>
            </a:pPr>
            <a:r>
              <a:rPr lang="en-US" altLang="id-ID" dirty="0" smtClean="0"/>
              <a:t>Hari </a:t>
            </a:r>
            <a:r>
              <a:rPr lang="en-US" altLang="id-ID" dirty="0" err="1" smtClean="0"/>
              <a:t>kerja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dalam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seminggu</a:t>
            </a:r>
            <a:endParaRPr lang="en-US" altLang="id-ID" dirty="0" smtClean="0"/>
          </a:p>
          <a:p>
            <a:pPr eaLnBrk="1" hangingPunct="1">
              <a:lnSpc>
                <a:spcPct val="110000"/>
              </a:lnSpc>
              <a:spcBef>
                <a:spcPct val="40000"/>
              </a:spcBef>
            </a:pPr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12196534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dirty="0">
                <a:solidFill>
                  <a:srgbClr val="E5E5F7"/>
                </a:solidFill>
              </a:rPr>
              <a:t>Masukan</a:t>
            </a:r>
            <a:r>
              <a:rPr lang="en-US" altLang="id-ID" dirty="0"/>
              <a:t/>
            </a:r>
            <a:br>
              <a:rPr lang="en-US" altLang="id-ID" dirty="0"/>
            </a:br>
            <a:r>
              <a:rPr lang="en-US" altLang="id-ID" dirty="0"/>
              <a:t>MENGESTIMASI DURASI KEGIATAN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79854"/>
            <a:ext cx="10515600" cy="4732338"/>
          </a:xfrm>
        </p:spPr>
        <p:txBody>
          <a:bodyPr/>
          <a:lstStyle/>
          <a:p>
            <a:pPr marL="500063" indent="-458788" eaLnBrk="1" hangingPunct="1">
              <a:spcBef>
                <a:spcPts val="1200"/>
              </a:spcBef>
              <a:buSzPct val="90000"/>
              <a:buFontTx/>
              <a:buAutoNum type="arabicPeriod"/>
              <a:tabLst>
                <a:tab pos="261938" algn="l"/>
              </a:tabLst>
            </a:pPr>
            <a:r>
              <a:rPr lang="en-US" altLang="id-ID" dirty="0" err="1" smtClean="0"/>
              <a:t>Faktor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lingkungan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organisasi</a:t>
            </a:r>
            <a:endParaRPr lang="en-US" altLang="id-ID" dirty="0" smtClean="0"/>
          </a:p>
          <a:p>
            <a:pPr marL="500063" indent="-458788" eaLnBrk="1" hangingPunct="1">
              <a:spcBef>
                <a:spcPts val="1200"/>
              </a:spcBef>
              <a:buSzPct val="90000"/>
              <a:buFontTx/>
              <a:buAutoNum type="arabicPeriod"/>
              <a:tabLst>
                <a:tab pos="261938" algn="l"/>
              </a:tabLst>
            </a:pPr>
            <a:r>
              <a:rPr lang="en-US" altLang="id-ID" dirty="0" err="1" smtClean="0"/>
              <a:t>Prosedur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organisasi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aturan-aturannya</a:t>
            </a:r>
            <a:endParaRPr lang="en-US" altLang="id-ID" dirty="0" smtClean="0"/>
          </a:p>
          <a:p>
            <a:pPr marL="500063" indent="-458788" eaLnBrk="1" hangingPunct="1">
              <a:spcBef>
                <a:spcPts val="1200"/>
              </a:spcBef>
              <a:buSzPct val="90000"/>
              <a:buFontTx/>
              <a:buAutoNum type="arabicPeriod"/>
              <a:tabLst>
                <a:tab pos="261938" algn="l"/>
              </a:tabLst>
            </a:pPr>
            <a:r>
              <a:rPr lang="en-US" altLang="id-ID" dirty="0" err="1" smtClean="0"/>
              <a:t>Pernyataan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cakupan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proyek</a:t>
            </a:r>
            <a:endParaRPr lang="en-US" altLang="id-ID" dirty="0" smtClean="0"/>
          </a:p>
          <a:p>
            <a:pPr marL="500063" indent="-458788" eaLnBrk="1" hangingPunct="1">
              <a:spcBef>
                <a:spcPts val="1200"/>
              </a:spcBef>
              <a:buSzPct val="90000"/>
              <a:buFontTx/>
              <a:buAutoNum type="arabicPeriod"/>
              <a:tabLst>
                <a:tab pos="261938" algn="l"/>
              </a:tabLst>
            </a:pPr>
            <a:r>
              <a:rPr lang="en-US" altLang="id-ID" dirty="0" err="1" smtClean="0"/>
              <a:t>Daftar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kegiatan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atributnya</a:t>
            </a:r>
            <a:endParaRPr lang="en-US" altLang="id-ID" dirty="0" smtClean="0"/>
          </a:p>
          <a:p>
            <a:pPr marL="500063" indent="-458788" eaLnBrk="1" hangingPunct="1">
              <a:spcBef>
                <a:spcPts val="1200"/>
              </a:spcBef>
              <a:buSzPct val="90000"/>
              <a:buFontTx/>
              <a:buAutoNum type="arabicPeriod"/>
              <a:tabLst>
                <a:tab pos="261938" algn="l"/>
              </a:tabLst>
            </a:pPr>
            <a:r>
              <a:rPr lang="en-US" altLang="id-ID" dirty="0" err="1" smtClean="0"/>
              <a:t>Kebutuhan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waktu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tersedianya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sumber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daya</a:t>
            </a:r>
            <a:endParaRPr lang="pt-BR" altLang="id-ID" dirty="0" smtClean="0"/>
          </a:p>
          <a:p>
            <a:pPr marL="500063" indent="-458788" eaLnBrk="1" hangingPunct="1">
              <a:spcBef>
                <a:spcPts val="1200"/>
              </a:spcBef>
              <a:buSzPct val="90000"/>
              <a:buFontTx/>
              <a:buAutoNum type="arabicPeriod"/>
              <a:tabLst>
                <a:tab pos="261938" algn="l"/>
              </a:tabLst>
            </a:pPr>
            <a:r>
              <a:rPr lang="pt-BR" altLang="id-ID" dirty="0" smtClean="0"/>
              <a:t>Rencana manajemen proyek (resiko; estimasi biaya)</a:t>
            </a:r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2094989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dirty="0">
                <a:solidFill>
                  <a:srgbClr val="E5E5F7"/>
                </a:solidFill>
              </a:rPr>
              <a:t>Piranti &amp; Teknik</a:t>
            </a:r>
            <a:br>
              <a:rPr lang="id-ID" altLang="id-ID" dirty="0">
                <a:solidFill>
                  <a:srgbClr val="E5E5F7"/>
                </a:solidFill>
              </a:rPr>
            </a:br>
            <a:r>
              <a:rPr lang="en-US" altLang="id-ID" dirty="0"/>
              <a:t>MENGESTIMASI DURASI KEGIATAN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77887"/>
            <a:ext cx="10515600" cy="3669474"/>
          </a:xfrm>
        </p:spPr>
        <p:txBody>
          <a:bodyPr/>
          <a:lstStyle/>
          <a:p>
            <a:pPr marL="590550" indent="-533400" eaLnBrk="1" hangingPunct="1">
              <a:lnSpc>
                <a:spcPct val="95000"/>
              </a:lnSpc>
              <a:spcBef>
                <a:spcPts val="1200"/>
              </a:spcBef>
              <a:buSzPct val="90000"/>
              <a:buFontTx/>
              <a:buAutoNum type="arabicPeriod"/>
            </a:pPr>
            <a:r>
              <a:rPr lang="en-US" altLang="id-ID" dirty="0" err="1" smtClean="0"/>
              <a:t>Pendapat</a:t>
            </a:r>
            <a:r>
              <a:rPr lang="en-US" altLang="id-ID" dirty="0" smtClean="0"/>
              <a:t> / </a:t>
            </a:r>
            <a:r>
              <a:rPr lang="en-US" altLang="id-ID" dirty="0" err="1" smtClean="0"/>
              <a:t>kebijakan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ahli</a:t>
            </a:r>
            <a:endParaRPr lang="en-US" altLang="id-ID" dirty="0" smtClean="0"/>
          </a:p>
          <a:p>
            <a:pPr marL="590550" indent="-533400" eaLnBrk="1" hangingPunct="1">
              <a:lnSpc>
                <a:spcPct val="95000"/>
              </a:lnSpc>
              <a:spcBef>
                <a:spcPts val="1200"/>
              </a:spcBef>
              <a:buSzPct val="90000"/>
              <a:buFontTx/>
              <a:buAutoNum type="arabicPeriod"/>
            </a:pPr>
            <a:r>
              <a:rPr lang="en-US" altLang="id-ID" dirty="0" err="1" smtClean="0"/>
              <a:t>Estimasi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berdasarkan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analogi</a:t>
            </a:r>
            <a:r>
              <a:rPr lang="en-US" altLang="id-ID" dirty="0" smtClean="0"/>
              <a:t> (top-down) . </a:t>
            </a:r>
            <a:r>
              <a:rPr lang="en-US" altLang="id-ID" dirty="0" err="1" smtClean="0"/>
              <a:t>Ini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hanya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bila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kegiatan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benar-benar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mirip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dengan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proyek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terdahulu</a:t>
            </a:r>
            <a:r>
              <a:rPr lang="en-US" altLang="id-ID" dirty="0" smtClean="0"/>
              <a:t>; </a:t>
            </a:r>
            <a:r>
              <a:rPr lang="en-US" altLang="id-ID" dirty="0" err="1" smtClean="0"/>
              <a:t>dilakukan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oleh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personil</a:t>
            </a:r>
            <a:r>
              <a:rPr lang="en-US" altLang="id-ID" dirty="0" smtClean="0"/>
              <a:t> yang </a:t>
            </a:r>
            <a:r>
              <a:rPr lang="en-US" altLang="id-ID" dirty="0" err="1" smtClean="0"/>
              <a:t>menguasai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persoalannya</a:t>
            </a:r>
            <a:r>
              <a:rPr lang="en-US" altLang="id-ID" dirty="0" smtClean="0"/>
              <a:t>.</a:t>
            </a:r>
          </a:p>
          <a:p>
            <a:pPr marL="590550" indent="-533400" eaLnBrk="1" hangingPunct="1">
              <a:lnSpc>
                <a:spcPct val="95000"/>
              </a:lnSpc>
              <a:spcBef>
                <a:spcPts val="1200"/>
              </a:spcBef>
              <a:buSzPct val="90000"/>
              <a:buFontTx/>
              <a:buAutoNum type="arabicPeriod"/>
            </a:pPr>
            <a:r>
              <a:rPr lang="en-US" altLang="id-ID" dirty="0" err="1" smtClean="0"/>
              <a:t>Simulasi</a:t>
            </a:r>
            <a:r>
              <a:rPr lang="en-US" altLang="id-ID" dirty="0" smtClean="0"/>
              <a:t>, </a:t>
            </a:r>
            <a:r>
              <a:rPr lang="en-US" altLang="id-ID" dirty="0" err="1" smtClean="0"/>
              <a:t>misalnya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dengan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menggunakan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probabilitas</a:t>
            </a:r>
            <a:endParaRPr lang="id-ID" altLang="id-ID" dirty="0" smtClean="0"/>
          </a:p>
          <a:p>
            <a:pPr marL="590550" indent="-533400" eaLnBrk="1" hangingPunct="1">
              <a:lnSpc>
                <a:spcPct val="95000"/>
              </a:lnSpc>
              <a:spcBef>
                <a:spcPts val="1200"/>
              </a:spcBef>
              <a:buSzPct val="90000"/>
              <a:buFontTx/>
              <a:buAutoNum type="arabicPeriod"/>
            </a:pPr>
            <a:r>
              <a:rPr lang="en-US" altLang="id-ID" dirty="0" err="1" smtClean="0"/>
              <a:t>Analisa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cadangan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waktu</a:t>
            </a:r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2115769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id-ID" b="1" smtClean="0">
                <a:solidFill>
                  <a:srgbClr val="FF0000"/>
                </a:solidFill>
              </a:rPr>
              <a:t>9  BIDANG PENGETAHUAN  YANG PERLU DIKUASAI MANAJER PROYEK</a:t>
            </a:r>
            <a:br>
              <a:rPr lang="en-US" altLang="id-ID" b="1" smtClean="0">
                <a:solidFill>
                  <a:srgbClr val="FF0000"/>
                </a:solidFill>
              </a:rPr>
            </a:br>
            <a:endParaRPr lang="id-ID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699657" y="2130834"/>
            <a:ext cx="8915400" cy="4079875"/>
            <a:chOff x="240" y="1104"/>
            <a:chExt cx="5232" cy="2304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008" y="1104"/>
              <a:ext cx="2928" cy="230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984" y="1104"/>
              <a:ext cx="624" cy="2304"/>
            </a:xfrm>
            <a:prstGeom prst="rect">
              <a:avLst/>
            </a:prstGeom>
            <a:gradFill rotWithShape="1">
              <a:gsLst>
                <a:gs pos="0">
                  <a:srgbClr val="6D0C01"/>
                </a:gs>
                <a:gs pos="100000">
                  <a:srgbClr val="EB1903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PIRANTI </a:t>
              </a:r>
            </a:p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&amp;</a:t>
              </a:r>
            </a:p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TEKNIK</a:t>
              </a:r>
            </a:p>
            <a:p>
              <a:pPr algn="ctr" eaLnBrk="1" hangingPunct="1"/>
              <a:endParaRPr lang="en-US" altLang="id-ID" sz="1600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/>
              <a:endParaRPr lang="en-US" altLang="id-ID" sz="1600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/>
              <a:endParaRPr lang="en-US" altLang="id-ID" sz="1600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/>
              <a:endParaRPr lang="en-US" altLang="id-ID" sz="1600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/>
              <a:endParaRPr lang="en-US" altLang="id-ID" sz="1600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/>
              <a:endParaRPr lang="en-US" altLang="id-ID" sz="1600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/>
              <a:endParaRPr lang="en-US" altLang="id-ID" sz="1600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/>
              <a:endParaRPr lang="en-US" altLang="id-ID" sz="1600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/>
              <a:endParaRPr lang="en-US" altLang="id-ID" sz="16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" name="AutoShape 7"/>
            <p:cNvSpPr>
              <a:spLocks noChangeArrowheads="1"/>
            </p:cNvSpPr>
            <p:nvPr/>
          </p:nvSpPr>
          <p:spPr bwMode="auto">
            <a:xfrm>
              <a:off x="1056" y="1872"/>
              <a:ext cx="3552" cy="720"/>
            </a:xfrm>
            <a:prstGeom prst="rightArrow">
              <a:avLst>
                <a:gd name="adj1" fmla="val 53611"/>
                <a:gd name="adj2" fmla="val 59040"/>
              </a:avLst>
            </a:prstGeom>
            <a:gradFill rotWithShape="1">
              <a:gsLst>
                <a:gs pos="0">
                  <a:srgbClr val="0000CC"/>
                </a:gs>
                <a:gs pos="100000">
                  <a:srgbClr val="990033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MANAJEMEN INTEGRASI PROYEK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056" y="1296"/>
              <a:ext cx="672" cy="57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1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MANAJM</a:t>
              </a:r>
            </a:p>
            <a:p>
              <a:pPr algn="ctr" eaLnBrk="1" hangingPunct="1"/>
              <a:r>
                <a:rPr lang="en-US" altLang="id-ID" sz="1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CAKUPAN </a:t>
              </a:r>
            </a:p>
            <a:p>
              <a:pPr algn="ctr" eaLnBrk="1" hangingPunct="1"/>
              <a:r>
                <a:rPr lang="en-US" altLang="id-ID" sz="1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PROYEK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1776" y="1296"/>
              <a:ext cx="672" cy="57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1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MANAJM</a:t>
              </a:r>
            </a:p>
            <a:p>
              <a:pPr algn="ctr" eaLnBrk="1" hangingPunct="1"/>
              <a:r>
                <a:rPr lang="en-US" altLang="id-ID" sz="1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WAKTU</a:t>
              </a:r>
            </a:p>
            <a:p>
              <a:pPr algn="ctr" eaLnBrk="1" hangingPunct="1"/>
              <a:r>
                <a:rPr lang="en-US" altLang="id-ID" sz="1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PROYEK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496" y="1296"/>
              <a:ext cx="672" cy="57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MANAJM</a:t>
              </a:r>
            </a:p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BIAYA</a:t>
              </a:r>
            </a:p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PROYEK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3216" y="1296"/>
              <a:ext cx="672" cy="576"/>
            </a:xfrm>
            <a:prstGeom prst="rect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MANAJM</a:t>
              </a:r>
            </a:p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MUTU</a:t>
              </a:r>
            </a:p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PROYEK</a:t>
              </a:r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 rot="-1087364">
              <a:off x="1255" y="1774"/>
              <a:ext cx="192" cy="24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id-ID" altLang="id-ID" b="1">
                <a:latin typeface="Arial" panose="020B0604020202020204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056" y="2592"/>
              <a:ext cx="672" cy="576"/>
            </a:xfrm>
            <a:prstGeom prst="rect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MANAJM</a:t>
              </a:r>
            </a:p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SDM</a:t>
              </a:r>
            </a:p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PROYEK</a:t>
              </a:r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776" y="2592"/>
              <a:ext cx="672" cy="576"/>
            </a:xfrm>
            <a:prstGeom prst="rect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MANAJM</a:t>
              </a:r>
            </a:p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KOMUNI-</a:t>
              </a:r>
            </a:p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KASI </a:t>
              </a:r>
            </a:p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PROYEK</a:t>
              </a: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496" y="2592"/>
              <a:ext cx="672" cy="576"/>
            </a:xfrm>
            <a:prstGeom prst="rect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MANAJM</a:t>
              </a:r>
            </a:p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RESIKO</a:t>
              </a:r>
            </a:p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PROYEK</a:t>
              </a:r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3216" y="2592"/>
              <a:ext cx="672" cy="576"/>
            </a:xfrm>
            <a:prstGeom prst="rect">
              <a:avLst/>
            </a:prstGeom>
            <a:solidFill>
              <a:srgbClr val="CC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MANAJM</a:t>
              </a:r>
            </a:p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PEMBE-</a:t>
              </a:r>
            </a:p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LIAN</a:t>
              </a:r>
            </a:p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PROYEK</a:t>
              </a:r>
            </a:p>
          </p:txBody>
        </p:sp>
        <p:sp>
          <p:nvSpPr>
            <p:cNvPr id="17" name="AutoShape 17"/>
            <p:cNvSpPr>
              <a:spLocks noChangeArrowheads="1"/>
            </p:cNvSpPr>
            <p:nvPr/>
          </p:nvSpPr>
          <p:spPr bwMode="auto">
            <a:xfrm rot="1087364" flipV="1">
              <a:off x="1248" y="2448"/>
              <a:ext cx="192" cy="24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/>
            </a:p>
          </p:txBody>
        </p:sp>
        <p:sp>
          <p:nvSpPr>
            <p:cNvPr id="18" name="AutoShape 18"/>
            <p:cNvSpPr>
              <a:spLocks noChangeArrowheads="1"/>
            </p:cNvSpPr>
            <p:nvPr/>
          </p:nvSpPr>
          <p:spPr bwMode="auto">
            <a:xfrm rot="-1087364">
              <a:off x="2016" y="1776"/>
              <a:ext cx="192" cy="24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/>
            </a:p>
          </p:txBody>
        </p:sp>
        <p:sp>
          <p:nvSpPr>
            <p:cNvPr id="19" name="AutoShape 19"/>
            <p:cNvSpPr>
              <a:spLocks noChangeArrowheads="1"/>
            </p:cNvSpPr>
            <p:nvPr/>
          </p:nvSpPr>
          <p:spPr bwMode="auto">
            <a:xfrm rot="-1087364">
              <a:off x="2736" y="1776"/>
              <a:ext cx="192" cy="24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/>
            </a:p>
          </p:txBody>
        </p:sp>
        <p:sp>
          <p:nvSpPr>
            <p:cNvPr id="20" name="AutoShape 20"/>
            <p:cNvSpPr>
              <a:spLocks noChangeArrowheads="1"/>
            </p:cNvSpPr>
            <p:nvPr/>
          </p:nvSpPr>
          <p:spPr bwMode="auto">
            <a:xfrm rot="-1087364">
              <a:off x="3408" y="1776"/>
              <a:ext cx="192" cy="24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0000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/>
            </a:p>
          </p:txBody>
        </p:sp>
        <p:sp>
          <p:nvSpPr>
            <p:cNvPr id="21" name="AutoShape 21"/>
            <p:cNvSpPr>
              <a:spLocks noChangeArrowheads="1"/>
            </p:cNvSpPr>
            <p:nvPr/>
          </p:nvSpPr>
          <p:spPr bwMode="auto">
            <a:xfrm rot="1087364" flipV="1">
              <a:off x="2688" y="2448"/>
              <a:ext cx="192" cy="24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/>
            </a:p>
          </p:txBody>
        </p:sp>
        <p:sp>
          <p:nvSpPr>
            <p:cNvPr id="22" name="AutoShape 22"/>
            <p:cNvSpPr>
              <a:spLocks noChangeArrowheads="1"/>
            </p:cNvSpPr>
            <p:nvPr/>
          </p:nvSpPr>
          <p:spPr bwMode="auto">
            <a:xfrm rot="1087364" flipV="1">
              <a:off x="2016" y="2448"/>
              <a:ext cx="192" cy="24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/>
            </a:p>
          </p:txBody>
        </p:sp>
        <p:sp>
          <p:nvSpPr>
            <p:cNvPr id="23" name="AutoShape 23"/>
            <p:cNvSpPr>
              <a:spLocks noChangeArrowheads="1"/>
            </p:cNvSpPr>
            <p:nvPr/>
          </p:nvSpPr>
          <p:spPr bwMode="auto">
            <a:xfrm rot="1087364" flipV="1">
              <a:off x="3456" y="2448"/>
              <a:ext cx="192" cy="240"/>
            </a:xfrm>
            <a:prstGeom prst="downArrow">
              <a:avLst>
                <a:gd name="adj1" fmla="val 50000"/>
                <a:gd name="adj2" fmla="val 31250"/>
              </a:avLst>
            </a:prstGeom>
            <a:solidFill>
              <a:srgbClr val="CC00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id-ID" altLang="id-ID"/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776" y="1104"/>
              <a:ext cx="124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id-ID" altLang="id-ID" sz="16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1536" y="3216"/>
              <a:ext cx="206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id-ID" altLang="id-ID" sz="1600" b="1">
                <a:solidFill>
                  <a:schemeClr val="bg1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6" name="AutoShape 26"/>
            <p:cNvSpPr>
              <a:spLocks noChangeArrowheads="1"/>
            </p:cNvSpPr>
            <p:nvPr/>
          </p:nvSpPr>
          <p:spPr bwMode="auto">
            <a:xfrm>
              <a:off x="240" y="1488"/>
              <a:ext cx="720" cy="1296"/>
            </a:xfrm>
            <a:prstGeom prst="wedgeRoundRectCallout">
              <a:avLst>
                <a:gd name="adj1" fmla="val 56250"/>
                <a:gd name="adj2" fmla="val 1389"/>
                <a:gd name="adj3" fmla="val 16667"/>
              </a:avLst>
            </a:prstGeom>
            <a:gradFill rotWithShape="1">
              <a:gsLst>
                <a:gs pos="0">
                  <a:srgbClr val="005900"/>
                </a:gs>
                <a:gs pos="100000">
                  <a:srgbClr val="008000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KEBU-TUHAN </a:t>
              </a:r>
            </a:p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&amp; </a:t>
              </a:r>
            </a:p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HARAP-AN </a:t>
              </a:r>
            </a:p>
            <a:p>
              <a:pPr algn="ctr" eaLnBrk="1" hangingPunct="1"/>
              <a:endParaRPr lang="en-US" altLang="id-ID" sz="1400" b="1">
                <a:solidFill>
                  <a:schemeClr val="bg1"/>
                </a:solidFill>
                <a:latin typeface="Arial" panose="020B0604020202020204" pitchFamily="34" charset="0"/>
              </a:endParaRPr>
            </a:p>
            <a:p>
              <a:pPr algn="ctr" eaLnBrk="1" hangingPunct="1"/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STAKE-HOLDER</a:t>
              </a:r>
            </a:p>
          </p:txBody>
        </p:sp>
        <p:sp>
          <p:nvSpPr>
            <p:cNvPr id="27" name="DownRibbonSharp"/>
            <p:cNvSpPr>
              <a:spLocks noEditPoints="1" noChangeArrowheads="1"/>
            </p:cNvSpPr>
            <p:nvPr/>
          </p:nvSpPr>
          <p:spPr bwMode="auto">
            <a:xfrm rot="5400000">
              <a:off x="4548" y="1836"/>
              <a:ext cx="1032" cy="816"/>
            </a:xfrm>
            <a:custGeom>
              <a:avLst/>
              <a:gdLst>
                <a:gd name="G0" fmla="+- 0 0 0"/>
                <a:gd name="G1" fmla="+- 5400 0 0"/>
                <a:gd name="G2" fmla="+- 5400 2700 0"/>
                <a:gd name="G3" fmla="+- 21600 0 G2"/>
                <a:gd name="G4" fmla="+- 21600 0 G1"/>
                <a:gd name="G5" fmla="+- 21600 0 1260"/>
                <a:gd name="G6" fmla="*/ G5 1 2"/>
                <a:gd name="G7" fmla="+- 1260 0 0"/>
                <a:gd name="T0" fmla="*/ 10800 w 21600"/>
                <a:gd name="T1" fmla="*/ 1260 h 21600"/>
                <a:gd name="T2" fmla="*/ 2700 w 21600"/>
                <a:gd name="T3" fmla="*/ 10170 h 21600"/>
                <a:gd name="T4" fmla="*/ 10800 w 21600"/>
                <a:gd name="T5" fmla="*/ 21600 h 21600"/>
                <a:gd name="T6" fmla="*/ 18900 w 21600"/>
                <a:gd name="T7" fmla="*/ 1017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G1 w 21600"/>
                <a:gd name="T13" fmla="*/ G7 h 21600"/>
                <a:gd name="T14" fmla="*/ G4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0" y="0"/>
                  </a:moveTo>
                  <a:lnTo>
                    <a:pt x="8100" y="0"/>
                  </a:lnTo>
                  <a:lnTo>
                    <a:pt x="8100" y="1260"/>
                  </a:lnTo>
                  <a:lnTo>
                    <a:pt x="13500" y="1260"/>
                  </a:lnTo>
                  <a:lnTo>
                    <a:pt x="13500" y="0"/>
                  </a:lnTo>
                  <a:lnTo>
                    <a:pt x="21600" y="0"/>
                  </a:lnTo>
                  <a:lnTo>
                    <a:pt x="18900" y="10170"/>
                  </a:lnTo>
                  <a:lnTo>
                    <a:pt x="21600" y="20340"/>
                  </a:lnTo>
                  <a:lnTo>
                    <a:pt x="16200" y="20340"/>
                  </a:lnTo>
                  <a:lnTo>
                    <a:pt x="16200" y="21600"/>
                  </a:lnTo>
                  <a:lnTo>
                    <a:pt x="5400" y="21600"/>
                  </a:lnTo>
                  <a:lnTo>
                    <a:pt x="5400" y="20340"/>
                  </a:lnTo>
                  <a:lnTo>
                    <a:pt x="0" y="20340"/>
                  </a:lnTo>
                  <a:lnTo>
                    <a:pt x="2700" y="10170"/>
                  </a:lnTo>
                  <a:close/>
                </a:path>
                <a:path w="21600" h="21600" fill="none" extrusionOk="0">
                  <a:moveTo>
                    <a:pt x="8100" y="1260"/>
                  </a:moveTo>
                  <a:lnTo>
                    <a:pt x="5400" y="1260"/>
                  </a:lnTo>
                  <a:lnTo>
                    <a:pt x="5400" y="20340"/>
                  </a:lnTo>
                </a:path>
                <a:path w="21600" h="21600" fill="none" extrusionOk="0">
                  <a:moveTo>
                    <a:pt x="5400" y="1260"/>
                  </a:moveTo>
                  <a:lnTo>
                    <a:pt x="8100" y="0"/>
                  </a:lnTo>
                </a:path>
                <a:path w="21600" h="21600" fill="none" extrusionOk="0">
                  <a:moveTo>
                    <a:pt x="13500" y="1260"/>
                  </a:moveTo>
                  <a:lnTo>
                    <a:pt x="16200" y="1260"/>
                  </a:lnTo>
                  <a:lnTo>
                    <a:pt x="16200" y="20340"/>
                  </a:lnTo>
                </a:path>
                <a:path w="21600" h="21600" fill="none" extrusionOk="0">
                  <a:moveTo>
                    <a:pt x="16200" y="1260"/>
                  </a:moveTo>
                  <a:lnTo>
                    <a:pt x="13500" y="0"/>
                  </a:lnTo>
                </a:path>
              </a:pathLst>
            </a:cu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rot="10800000" vert="eaVert"/>
            <a:lstStyle/>
            <a:p>
              <a:pPr>
                <a:defRPr/>
              </a:pPr>
              <a:endParaRPr lang="id-ID" sz="1800" b="1">
                <a:solidFill>
                  <a:schemeClr val="bg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4656" y="2016"/>
              <a:ext cx="768" cy="397"/>
            </a:xfrm>
            <a:prstGeom prst="rect">
              <a:avLst/>
            </a:pr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PROYEK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id-ID" sz="1600" b="1">
                  <a:solidFill>
                    <a:schemeClr val="bg1"/>
                  </a:solidFill>
                  <a:latin typeface="Arial" panose="020B0604020202020204" pitchFamily="34" charset="0"/>
                </a:rPr>
                <a:t>BERHASIL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74322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/>
              <a:t>MENGESTIMASI DURASI KEGIATAN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011680"/>
            <a:ext cx="10598150" cy="4154170"/>
          </a:xfrm>
        </p:spPr>
        <p:txBody>
          <a:bodyPr/>
          <a:lstStyle/>
          <a:p>
            <a:pPr marL="0" indent="0" eaLnBrk="1" hangingPunct="1"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id-ID" sz="2800" b="1" dirty="0" smtClean="0"/>
              <a:t>PIRANTI DAN TEKNIK (LANJ)</a:t>
            </a:r>
          </a:p>
          <a:p>
            <a:pPr marL="623888" lvl="1" indent="-361950" eaLnBrk="1" hangingPunct="1">
              <a:spcBef>
                <a:spcPct val="40000"/>
              </a:spcBef>
            </a:pPr>
            <a:r>
              <a:rPr lang="en-US" altLang="id-ID" dirty="0" err="1" smtClean="0"/>
              <a:t>Analisa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dengan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durasi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optimistis</a:t>
            </a:r>
            <a:r>
              <a:rPr lang="en-US" altLang="id-ID" dirty="0" smtClean="0"/>
              <a:t>, </a:t>
            </a:r>
            <a:r>
              <a:rPr lang="en-US" altLang="id-ID" dirty="0" err="1" smtClean="0"/>
              <a:t>pesimistis</a:t>
            </a:r>
            <a:r>
              <a:rPr lang="en-US" altLang="id-ID" dirty="0" smtClean="0"/>
              <a:t>,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yang paling </a:t>
            </a:r>
            <a:r>
              <a:rPr lang="en-US" altLang="id-ID" dirty="0" err="1" smtClean="0"/>
              <a:t>mungkin</a:t>
            </a:r>
            <a:r>
              <a:rPr lang="en-US" altLang="id-ID" dirty="0" smtClean="0"/>
              <a:t>. </a:t>
            </a:r>
          </a:p>
          <a:p>
            <a:pPr lvl="3" indent="-612775" eaLnBrk="1" hangingPunct="1">
              <a:spcBef>
                <a:spcPct val="40000"/>
              </a:spcBef>
              <a:buFontTx/>
              <a:buNone/>
            </a:pPr>
            <a:r>
              <a:rPr lang="en-US" altLang="id-ID" sz="2800" b="1" dirty="0" err="1" smtClean="0">
                <a:solidFill>
                  <a:srgbClr val="0000FF"/>
                </a:solidFill>
              </a:rPr>
              <a:t>Durasi</a:t>
            </a:r>
            <a:r>
              <a:rPr lang="en-US" altLang="id-ID" sz="2800" b="1" dirty="0" smtClean="0">
                <a:solidFill>
                  <a:srgbClr val="0000FF"/>
                </a:solidFill>
              </a:rPr>
              <a:t> = (O + 4 M + P)/6</a:t>
            </a:r>
          </a:p>
          <a:p>
            <a:pPr lvl="3" indent="-612775" eaLnBrk="1" hangingPunct="1">
              <a:spcBef>
                <a:spcPct val="40000"/>
              </a:spcBef>
              <a:buFontTx/>
              <a:buNone/>
            </a:pPr>
            <a:r>
              <a:rPr lang="en-US" altLang="id-ID" sz="2800" dirty="0" smtClean="0"/>
              <a:t>O = </a:t>
            </a:r>
            <a:r>
              <a:rPr lang="en-US" altLang="id-ID" sz="2800" dirty="0" err="1" smtClean="0"/>
              <a:t>durasi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optimis</a:t>
            </a:r>
            <a:endParaRPr lang="en-US" altLang="id-ID" sz="2800" dirty="0" smtClean="0"/>
          </a:p>
          <a:p>
            <a:pPr lvl="3" indent="-612775" eaLnBrk="1" hangingPunct="1">
              <a:spcBef>
                <a:spcPct val="40000"/>
              </a:spcBef>
              <a:buFontTx/>
              <a:buNone/>
            </a:pPr>
            <a:r>
              <a:rPr lang="en-US" altLang="id-ID" sz="2800" dirty="0" smtClean="0"/>
              <a:t>M = </a:t>
            </a:r>
            <a:r>
              <a:rPr lang="en-US" altLang="id-ID" sz="2800" dirty="0" err="1" smtClean="0"/>
              <a:t>durasi</a:t>
            </a:r>
            <a:r>
              <a:rPr lang="en-US" altLang="id-ID" sz="2800" dirty="0" smtClean="0"/>
              <a:t> </a:t>
            </a:r>
            <a:r>
              <a:rPr lang="en-US" altLang="id-ID" sz="2800" dirty="0" smtClean="0"/>
              <a:t>yang </a:t>
            </a:r>
            <a:r>
              <a:rPr lang="en-US" altLang="id-ID" sz="2800" dirty="0" err="1" smtClean="0"/>
              <a:t>kemungkinannya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tertinggi</a:t>
            </a:r>
            <a:endParaRPr lang="en-US" altLang="id-ID" sz="2800" dirty="0" smtClean="0"/>
          </a:p>
          <a:p>
            <a:pPr lvl="3" indent="-612775" eaLnBrk="1" hangingPunct="1">
              <a:spcBef>
                <a:spcPct val="40000"/>
              </a:spcBef>
              <a:buFontTx/>
              <a:buNone/>
            </a:pPr>
            <a:r>
              <a:rPr lang="en-US" altLang="id-ID" sz="2800" dirty="0" smtClean="0"/>
              <a:t>P = </a:t>
            </a:r>
            <a:r>
              <a:rPr lang="en-US" altLang="id-ID" sz="2800" dirty="0" err="1" smtClean="0"/>
              <a:t>durasi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pesimis</a:t>
            </a:r>
            <a:endParaRPr lang="en-US" altLang="id-ID" sz="2800" dirty="0" smtClean="0"/>
          </a:p>
          <a:p>
            <a:pPr marL="0" indent="0" eaLnBrk="1" hangingPunct="1">
              <a:spcBef>
                <a:spcPct val="40000"/>
              </a:spcBef>
            </a:pPr>
            <a:endParaRPr lang="en-US" altLang="id-ID" sz="2800" dirty="0" smtClean="0"/>
          </a:p>
        </p:txBody>
      </p:sp>
    </p:spTree>
    <p:extLst>
      <p:ext uri="{BB962C8B-B14F-4D97-AF65-F5344CB8AC3E}">
        <p14:creationId xmlns:p14="http://schemas.microsoft.com/office/powerpoint/2010/main" val="8929239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2810" y="670560"/>
            <a:ext cx="10317670" cy="5478399"/>
          </a:xfrm>
        </p:spPr>
      </p:pic>
    </p:spTree>
    <p:extLst>
      <p:ext uri="{BB962C8B-B14F-4D97-AF65-F5344CB8AC3E}">
        <p14:creationId xmlns:p14="http://schemas.microsoft.com/office/powerpoint/2010/main" val="17242652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2500"/>
          </a:xfrm>
        </p:spPr>
        <p:txBody>
          <a:bodyPr>
            <a:normAutofit fontScale="90000"/>
          </a:bodyPr>
          <a:lstStyle/>
          <a:p>
            <a:r>
              <a:rPr lang="id-ID" altLang="id-ID" dirty="0">
                <a:solidFill>
                  <a:srgbClr val="E5E5F7"/>
                </a:solidFill>
              </a:rPr>
              <a:t>Hasil</a:t>
            </a:r>
            <a:br>
              <a:rPr lang="id-ID" altLang="id-ID" dirty="0">
                <a:solidFill>
                  <a:srgbClr val="E5E5F7"/>
                </a:solidFill>
              </a:rPr>
            </a:br>
            <a:r>
              <a:rPr lang="id-ID" altLang="id-ID" dirty="0"/>
              <a:t>DARI </a:t>
            </a:r>
            <a:r>
              <a:rPr lang="en-US" altLang="id-ID" dirty="0"/>
              <a:t>MENGESTIMASI DURASI KEGIATAN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731264"/>
            <a:ext cx="10669587" cy="1182624"/>
          </a:xfrm>
        </p:spPr>
        <p:txBody>
          <a:bodyPr rtlCol="0">
            <a:normAutofit/>
          </a:bodyPr>
          <a:lstStyle/>
          <a:p>
            <a:pPr marL="571500" indent="-514350" eaLnBrk="1" fontAlgn="auto" hangingPunct="1">
              <a:spcBef>
                <a:spcPct val="4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/>
              <a:t>durasi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  <a:p>
            <a:pPr marL="571500" indent="-514350" eaLnBrk="1" fontAlgn="auto" hangingPunct="1">
              <a:spcBef>
                <a:spcPct val="400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err="1"/>
              <a:t>Daftar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mutakhir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atributnya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: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32395" y="3035554"/>
            <a:ext cx="2874962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CC3300"/>
              </a:buClr>
              <a:buSzPct val="80000"/>
              <a:buFontTx/>
              <a:buChar char="•"/>
            </a:pPr>
            <a:r>
              <a:rPr lang="en-US" altLang="id-ID" sz="3200" dirty="0" err="1">
                <a:latin typeface="Calibri" panose="020F0502020204030204" pitchFamily="34" charset="0"/>
              </a:rPr>
              <a:t>identitas</a:t>
            </a:r>
            <a:r>
              <a:rPr lang="en-US" altLang="id-ID" sz="3200" dirty="0">
                <a:latin typeface="Calibri" panose="020F0502020204030204" pitchFamily="34" charset="0"/>
              </a:rPr>
              <a:t>, </a:t>
            </a:r>
          </a:p>
          <a:p>
            <a:pPr eaLnBrk="1" hangingPunct="1">
              <a:spcBef>
                <a:spcPts val="1200"/>
              </a:spcBef>
              <a:buClr>
                <a:srgbClr val="CC3300"/>
              </a:buClr>
              <a:buSzPct val="80000"/>
              <a:buFontTx/>
              <a:buChar char="•"/>
            </a:pPr>
            <a:r>
              <a:rPr lang="en-US" altLang="id-ID" sz="3200" dirty="0" err="1">
                <a:latin typeface="Calibri" panose="020F0502020204030204" pitchFamily="34" charset="0"/>
              </a:rPr>
              <a:t>kode</a:t>
            </a:r>
            <a:r>
              <a:rPr lang="en-US" altLang="id-ID" sz="3200" dirty="0">
                <a:latin typeface="Calibri" panose="020F0502020204030204" pitchFamily="34" charset="0"/>
              </a:rPr>
              <a:t>, </a:t>
            </a:r>
          </a:p>
          <a:p>
            <a:pPr eaLnBrk="1" hangingPunct="1">
              <a:spcBef>
                <a:spcPts val="1200"/>
              </a:spcBef>
              <a:buClr>
                <a:srgbClr val="CC3300"/>
              </a:buClr>
              <a:buSzPct val="80000"/>
              <a:buFontTx/>
              <a:buChar char="•"/>
            </a:pPr>
            <a:r>
              <a:rPr lang="en-US" altLang="id-ID" sz="3200" dirty="0" err="1">
                <a:latin typeface="Calibri" panose="020F0502020204030204" pitchFamily="34" charset="0"/>
              </a:rPr>
              <a:t>deskripsi</a:t>
            </a:r>
            <a:r>
              <a:rPr lang="en-US" altLang="id-ID" sz="3200" dirty="0">
                <a:latin typeface="Calibri" panose="020F0502020204030204" pitchFamily="34" charset="0"/>
              </a:rPr>
              <a:t>, </a:t>
            </a:r>
          </a:p>
          <a:p>
            <a:pPr eaLnBrk="1" hangingPunct="1">
              <a:spcBef>
                <a:spcPts val="1200"/>
              </a:spcBef>
              <a:buClr>
                <a:srgbClr val="CC3300"/>
              </a:buClr>
              <a:buSzPct val="80000"/>
              <a:buFontTx/>
              <a:buChar char="•"/>
            </a:pPr>
            <a:r>
              <a:rPr lang="en-US" altLang="id-ID" sz="3200" dirty="0" err="1">
                <a:latin typeface="Calibri" panose="020F0502020204030204" pitchFamily="34" charset="0"/>
              </a:rPr>
              <a:t>kendala</a:t>
            </a:r>
            <a:r>
              <a:rPr lang="en-US" altLang="id-ID" sz="3200" dirty="0">
                <a:latin typeface="Calibri" panose="020F0502020204030204" pitchFamily="34" charset="0"/>
              </a:rPr>
              <a:t>, </a:t>
            </a:r>
          </a:p>
          <a:p>
            <a:pPr eaLnBrk="1" hangingPunct="1">
              <a:spcBef>
                <a:spcPts val="1200"/>
              </a:spcBef>
              <a:buClr>
                <a:srgbClr val="CC3300"/>
              </a:buClr>
              <a:buSzPct val="80000"/>
              <a:buFontTx/>
              <a:buChar char="•"/>
            </a:pPr>
            <a:r>
              <a:rPr lang="en-US" altLang="id-ID" sz="3200" dirty="0" err="1">
                <a:latin typeface="Calibri" panose="020F0502020204030204" pitchFamily="34" charset="0"/>
              </a:rPr>
              <a:t>prasyarat</a:t>
            </a:r>
            <a:r>
              <a:rPr lang="en-US" altLang="id-ID" sz="3200" dirty="0">
                <a:latin typeface="Calibri" panose="020F0502020204030204" pitchFamily="34" charset="0"/>
              </a:rPr>
              <a:t>, 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222812" y="3035554"/>
            <a:ext cx="505142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CC3300"/>
              </a:buClr>
              <a:buSzPct val="80000"/>
              <a:buFontTx/>
              <a:buChar char="•"/>
            </a:pPr>
            <a:r>
              <a:rPr lang="en-US" altLang="id-ID" sz="3200" dirty="0" err="1">
                <a:latin typeface="Calibri" panose="020F0502020204030204" pitchFamily="34" charset="0"/>
              </a:rPr>
              <a:t>kegiatan</a:t>
            </a:r>
            <a:r>
              <a:rPr lang="en-US" altLang="id-ID" sz="3200" dirty="0">
                <a:latin typeface="Calibri" panose="020F0502020204030204" pitchFamily="34" charset="0"/>
              </a:rPr>
              <a:t> </a:t>
            </a:r>
            <a:r>
              <a:rPr lang="en-US" altLang="id-ID" sz="3200" dirty="0" err="1">
                <a:latin typeface="Calibri" panose="020F0502020204030204" pitchFamily="34" charset="0"/>
              </a:rPr>
              <a:t>selanjutnya</a:t>
            </a:r>
            <a:r>
              <a:rPr lang="en-US" altLang="id-ID" sz="3200" dirty="0">
                <a:latin typeface="Calibri" panose="020F0502020204030204" pitchFamily="34" charset="0"/>
              </a:rPr>
              <a:t>, </a:t>
            </a:r>
          </a:p>
          <a:p>
            <a:pPr eaLnBrk="1" hangingPunct="1">
              <a:spcBef>
                <a:spcPts val="1200"/>
              </a:spcBef>
              <a:buClr>
                <a:srgbClr val="CC3300"/>
              </a:buClr>
              <a:buSzPct val="80000"/>
              <a:buFontTx/>
              <a:buChar char="•"/>
            </a:pPr>
            <a:r>
              <a:rPr lang="en-US" altLang="id-ID" sz="3200" dirty="0" err="1">
                <a:latin typeface="Calibri" panose="020F0502020204030204" pitchFamily="34" charset="0"/>
              </a:rPr>
              <a:t>hubungan</a:t>
            </a:r>
            <a:r>
              <a:rPr lang="en-US" altLang="id-ID" sz="3200" dirty="0">
                <a:latin typeface="Calibri" panose="020F0502020204030204" pitchFamily="34" charset="0"/>
              </a:rPr>
              <a:t> </a:t>
            </a:r>
            <a:r>
              <a:rPr lang="en-US" altLang="id-ID" sz="3200" dirty="0" err="1">
                <a:latin typeface="Calibri" panose="020F0502020204030204" pitchFamily="34" charset="0"/>
              </a:rPr>
              <a:t>logikal</a:t>
            </a:r>
            <a:r>
              <a:rPr lang="en-US" altLang="id-ID" sz="3200" dirty="0">
                <a:latin typeface="Calibri" panose="020F0502020204030204" pitchFamily="34" charset="0"/>
              </a:rPr>
              <a:t>, </a:t>
            </a:r>
          </a:p>
          <a:p>
            <a:pPr eaLnBrk="1" hangingPunct="1">
              <a:spcBef>
                <a:spcPts val="1200"/>
              </a:spcBef>
              <a:buClr>
                <a:srgbClr val="CC3300"/>
              </a:buClr>
              <a:buSzPct val="80000"/>
              <a:buFontTx/>
              <a:buChar char="•"/>
            </a:pPr>
            <a:r>
              <a:rPr lang="en-US" altLang="id-ID" sz="3200" i="1" dirty="0">
                <a:latin typeface="Calibri" panose="020F0502020204030204" pitchFamily="34" charset="0"/>
              </a:rPr>
              <a:t>leads &amp; lags</a:t>
            </a:r>
            <a:r>
              <a:rPr lang="en-US" altLang="id-ID" sz="3200" dirty="0">
                <a:latin typeface="Calibri" panose="020F0502020204030204" pitchFamily="34" charset="0"/>
              </a:rPr>
              <a:t>, </a:t>
            </a:r>
          </a:p>
          <a:p>
            <a:pPr eaLnBrk="1" hangingPunct="1">
              <a:spcBef>
                <a:spcPts val="1200"/>
              </a:spcBef>
              <a:buClr>
                <a:srgbClr val="CC3300"/>
              </a:buClr>
              <a:buSzPct val="80000"/>
              <a:buFontTx/>
              <a:buChar char="•"/>
            </a:pPr>
            <a:r>
              <a:rPr lang="en-US" altLang="id-ID" sz="3200" dirty="0" err="1">
                <a:latin typeface="Calibri" panose="020F0502020204030204" pitchFamily="34" charset="0"/>
              </a:rPr>
              <a:t>kebutuhan</a:t>
            </a:r>
            <a:r>
              <a:rPr lang="en-US" altLang="id-ID" sz="3200" dirty="0">
                <a:latin typeface="Calibri" panose="020F0502020204030204" pitchFamily="34" charset="0"/>
              </a:rPr>
              <a:t> </a:t>
            </a:r>
            <a:r>
              <a:rPr lang="en-US" altLang="id-ID" sz="3200" dirty="0" err="1">
                <a:latin typeface="Calibri" panose="020F0502020204030204" pitchFamily="34" charset="0"/>
              </a:rPr>
              <a:t>sumber</a:t>
            </a:r>
            <a:r>
              <a:rPr lang="en-US" altLang="id-ID" sz="3200" dirty="0">
                <a:latin typeface="Calibri" panose="020F0502020204030204" pitchFamily="34" charset="0"/>
              </a:rPr>
              <a:t> </a:t>
            </a:r>
            <a:r>
              <a:rPr lang="en-US" altLang="id-ID" sz="3200" dirty="0" err="1">
                <a:latin typeface="Calibri" panose="020F0502020204030204" pitchFamily="34" charset="0"/>
              </a:rPr>
              <a:t>daya</a:t>
            </a:r>
            <a:r>
              <a:rPr lang="en-US" altLang="id-ID" sz="3200" dirty="0">
                <a:latin typeface="Calibri" panose="020F0502020204030204" pitchFamily="34" charset="0"/>
              </a:rPr>
              <a:t>, </a:t>
            </a:r>
          </a:p>
          <a:p>
            <a:pPr eaLnBrk="1" hangingPunct="1">
              <a:spcBef>
                <a:spcPts val="1200"/>
              </a:spcBef>
              <a:buClr>
                <a:srgbClr val="CC3300"/>
              </a:buClr>
              <a:buSzPct val="80000"/>
              <a:buFontTx/>
              <a:buChar char="•"/>
            </a:pPr>
            <a:r>
              <a:rPr lang="en-US" altLang="id-ID" sz="3200" dirty="0" err="1">
                <a:latin typeface="Calibri" panose="020F0502020204030204" pitchFamily="34" charset="0"/>
              </a:rPr>
              <a:t>dll</a:t>
            </a:r>
            <a:endParaRPr lang="en-US" altLang="id-ID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5281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/>
              <a:t>PROSES 5: </a:t>
            </a:r>
            <a:r>
              <a:rPr lang="id-ID" altLang="id-ID" dirty="0"/>
              <a:t/>
            </a:r>
            <a:br>
              <a:rPr lang="id-ID" altLang="id-ID" dirty="0"/>
            </a:br>
            <a:r>
              <a:rPr lang="en-US" altLang="id-ID" dirty="0"/>
              <a:t>MENYUSUN JADWAL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87296"/>
            <a:ext cx="10515600" cy="4370642"/>
          </a:xfrm>
        </p:spPr>
        <p:txBody>
          <a:bodyPr/>
          <a:lstStyle/>
          <a:p>
            <a:pPr marL="409575" indent="-409575"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altLang="id-ID" b="1" dirty="0" err="1" smtClean="0"/>
              <a:t>Deskripsi</a:t>
            </a:r>
            <a:r>
              <a:rPr lang="en-US" altLang="id-ID" b="1" dirty="0" smtClean="0"/>
              <a:t>: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Menetapkan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jadwal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realistis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proyek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dengan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melakukan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analisa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terhadap</a:t>
            </a:r>
            <a:r>
              <a:rPr lang="en-US" altLang="id-ID" dirty="0" smtClean="0"/>
              <a:t>: </a:t>
            </a:r>
          </a:p>
          <a:p>
            <a:pPr marL="809625" lvl="1" eaLnBrk="1" hangingPunct="1">
              <a:spcBef>
                <a:spcPts val="1200"/>
              </a:spcBef>
            </a:pPr>
            <a:r>
              <a:rPr lang="en-US" altLang="id-ID" dirty="0" err="1" smtClean="0"/>
              <a:t>urutan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kegiatan</a:t>
            </a:r>
            <a:r>
              <a:rPr lang="en-US" altLang="id-ID" dirty="0" smtClean="0"/>
              <a:t>, </a:t>
            </a:r>
          </a:p>
          <a:p>
            <a:pPr marL="809625" lvl="1" eaLnBrk="1" hangingPunct="1">
              <a:spcBef>
                <a:spcPts val="1200"/>
              </a:spcBef>
            </a:pPr>
            <a:r>
              <a:rPr lang="en-US" altLang="id-ID" dirty="0" err="1" smtClean="0"/>
              <a:t>durasi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kegiatan</a:t>
            </a:r>
            <a:r>
              <a:rPr lang="en-US" altLang="id-ID" dirty="0" smtClean="0"/>
              <a:t>, </a:t>
            </a:r>
          </a:p>
          <a:p>
            <a:pPr marL="809625" lvl="1" eaLnBrk="1" hangingPunct="1">
              <a:spcBef>
                <a:spcPts val="1200"/>
              </a:spcBef>
            </a:pPr>
            <a:r>
              <a:rPr lang="en-US" altLang="id-ID" dirty="0" err="1" smtClean="0"/>
              <a:t>kebutuhan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sumberdaya</a:t>
            </a:r>
            <a:r>
              <a:rPr lang="en-US" altLang="id-ID" dirty="0" smtClean="0"/>
              <a:t>  </a:t>
            </a:r>
            <a:r>
              <a:rPr lang="en-US" altLang="id-ID" dirty="0" err="1" smtClean="0"/>
              <a:t>kegiatan</a:t>
            </a:r>
            <a:r>
              <a:rPr lang="en-US" altLang="id-ID" dirty="0" smtClean="0"/>
              <a:t>,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</a:p>
          <a:p>
            <a:pPr marL="809625" lvl="1" eaLnBrk="1" hangingPunct="1">
              <a:spcBef>
                <a:spcPts val="1200"/>
              </a:spcBef>
            </a:pPr>
            <a:r>
              <a:rPr lang="en-US" altLang="id-ID" dirty="0" err="1" smtClean="0"/>
              <a:t>kendala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penjadwalan</a:t>
            </a:r>
            <a:r>
              <a:rPr lang="en-US" altLang="id-ID" dirty="0" smtClean="0"/>
              <a:t> yang </a:t>
            </a:r>
            <a:r>
              <a:rPr lang="en-US" altLang="id-ID" dirty="0" err="1" smtClean="0"/>
              <a:t>ada</a:t>
            </a:r>
            <a:r>
              <a:rPr lang="en-US" altLang="id-ID" dirty="0" smtClean="0"/>
              <a:t>.</a:t>
            </a:r>
          </a:p>
          <a:p>
            <a:pPr marL="409575" indent="-409575" eaLnBrk="1" hangingPunct="1">
              <a:lnSpc>
                <a:spcPct val="105000"/>
              </a:lnSpc>
              <a:spcBef>
                <a:spcPct val="50000"/>
              </a:spcBef>
            </a:pPr>
            <a:r>
              <a:rPr lang="en-US" altLang="id-ID" dirty="0" err="1" smtClean="0"/>
              <a:t>Digunakan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untuk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memonitor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kemajuan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proyek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dari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aspek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waktu</a:t>
            </a:r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17146739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>
                <a:solidFill>
                  <a:srgbClr val="E5E5F7"/>
                </a:solidFill>
              </a:rPr>
              <a:t>Masukan</a:t>
            </a:r>
            <a:r>
              <a:rPr lang="id-ID" b="1" dirty="0">
                <a:solidFill>
                  <a:srgbClr val="FF0000"/>
                </a:solidFill>
              </a:rPr>
              <a:t/>
            </a:r>
            <a:br>
              <a:rPr lang="id-ID" b="1" dirty="0">
                <a:solidFill>
                  <a:srgbClr val="FF0000"/>
                </a:solidFill>
              </a:rPr>
            </a:br>
            <a:r>
              <a:rPr lang="id-ID" b="1" dirty="0">
                <a:solidFill>
                  <a:srgbClr val="FFBDCA"/>
                </a:solidFill>
              </a:rPr>
              <a:t>DALAM </a:t>
            </a:r>
            <a:r>
              <a:rPr lang="en-US" b="1" dirty="0">
                <a:solidFill>
                  <a:srgbClr val="FFBDCA"/>
                </a:solidFill>
              </a:rPr>
              <a:t>MENYUSUN JADWAL</a:t>
            </a:r>
            <a:br>
              <a:rPr lang="en-US" b="1" dirty="0">
                <a:solidFill>
                  <a:srgbClr val="FFBDCA"/>
                </a:solidFill>
              </a:rPr>
            </a:b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09216"/>
            <a:ext cx="10515599" cy="4534472"/>
          </a:xfrm>
        </p:spPr>
        <p:txBody>
          <a:bodyPr/>
          <a:lstStyle/>
          <a:p>
            <a:pPr marL="571500" indent="-514350" eaLnBrk="1" hangingPunct="1">
              <a:lnSpc>
                <a:spcPct val="90000"/>
              </a:lnSpc>
              <a:spcBef>
                <a:spcPts val="1200"/>
              </a:spcBef>
              <a:buFont typeface="Calibri" panose="020F0502020204030204" pitchFamily="34" charset="0"/>
              <a:buAutoNum type="arabicPeriod"/>
            </a:pPr>
            <a:r>
              <a:rPr lang="en-US" altLang="id-ID" dirty="0" err="1" smtClean="0"/>
              <a:t>Ketentuan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aturan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organisasi</a:t>
            </a:r>
            <a:r>
              <a:rPr lang="en-US" altLang="id-ID" dirty="0" smtClean="0"/>
              <a:t> (</a:t>
            </a:r>
            <a:r>
              <a:rPr lang="en-US" altLang="id-ID" dirty="0" err="1" smtClean="0"/>
              <a:t>aset</a:t>
            </a:r>
            <a:r>
              <a:rPr lang="en-US" altLang="id-ID" dirty="0" smtClean="0"/>
              <a:t> proses </a:t>
            </a:r>
            <a:r>
              <a:rPr lang="en-US" altLang="id-ID" dirty="0" err="1" smtClean="0"/>
              <a:t>organisasi</a:t>
            </a:r>
            <a:r>
              <a:rPr lang="en-US" altLang="id-ID" dirty="0" smtClean="0"/>
              <a:t>)</a:t>
            </a:r>
          </a:p>
          <a:p>
            <a:pPr marL="571500" indent="-514350" eaLnBrk="1" hangingPunct="1">
              <a:lnSpc>
                <a:spcPct val="90000"/>
              </a:lnSpc>
              <a:spcBef>
                <a:spcPts val="1200"/>
              </a:spcBef>
              <a:buFont typeface="Calibri" panose="020F0502020204030204" pitchFamily="34" charset="0"/>
              <a:buAutoNum type="arabicPeriod"/>
            </a:pPr>
            <a:r>
              <a:rPr lang="en-US" altLang="id-ID" dirty="0" err="1" smtClean="0"/>
              <a:t>Cakupan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proyek</a:t>
            </a:r>
            <a:endParaRPr lang="en-US" altLang="id-ID" dirty="0" smtClean="0"/>
          </a:p>
          <a:p>
            <a:pPr marL="571500" indent="-514350" eaLnBrk="1" hangingPunct="1">
              <a:lnSpc>
                <a:spcPct val="90000"/>
              </a:lnSpc>
              <a:spcBef>
                <a:spcPts val="1200"/>
              </a:spcBef>
              <a:buFont typeface="Calibri" panose="020F0502020204030204" pitchFamily="34" charset="0"/>
              <a:buAutoNum type="arabicPeriod"/>
            </a:pPr>
            <a:r>
              <a:rPr lang="en-US" altLang="id-ID" dirty="0" err="1" smtClean="0"/>
              <a:t>Daftar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kegiatan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atributnya</a:t>
            </a:r>
            <a:endParaRPr lang="en-US" altLang="id-ID" dirty="0" smtClean="0"/>
          </a:p>
          <a:p>
            <a:pPr marL="571500" indent="-514350" eaLnBrk="1" hangingPunct="1">
              <a:lnSpc>
                <a:spcPct val="90000"/>
              </a:lnSpc>
              <a:spcBef>
                <a:spcPts val="1200"/>
              </a:spcBef>
              <a:buFont typeface="Calibri" panose="020F0502020204030204" pitchFamily="34" charset="0"/>
              <a:buAutoNum type="arabicPeriod"/>
            </a:pPr>
            <a:r>
              <a:rPr lang="en-US" altLang="id-ID" dirty="0" smtClean="0"/>
              <a:t>Diagram </a:t>
            </a:r>
            <a:r>
              <a:rPr lang="en-US" altLang="id-ID" dirty="0" err="1" smtClean="0"/>
              <a:t>jaringan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kegiatan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proyek</a:t>
            </a:r>
            <a:r>
              <a:rPr lang="en-US" altLang="id-ID" dirty="0" smtClean="0"/>
              <a:t> (ADM; PDM)</a:t>
            </a:r>
          </a:p>
          <a:p>
            <a:pPr marL="571500" indent="-514350" eaLnBrk="1" hangingPunct="1">
              <a:lnSpc>
                <a:spcPct val="90000"/>
              </a:lnSpc>
              <a:spcBef>
                <a:spcPts val="1200"/>
              </a:spcBef>
              <a:buFont typeface="Calibri" panose="020F0502020204030204" pitchFamily="34" charset="0"/>
              <a:buAutoNum type="arabicPeriod"/>
            </a:pPr>
            <a:r>
              <a:rPr lang="en-US" altLang="id-ID" dirty="0" err="1" smtClean="0"/>
              <a:t>Kebutuhan</a:t>
            </a:r>
            <a:r>
              <a:rPr lang="en-US" altLang="id-ID" dirty="0" smtClean="0"/>
              <a:t> &amp; </a:t>
            </a:r>
            <a:r>
              <a:rPr lang="en-US" altLang="id-ID" dirty="0" err="1" smtClean="0"/>
              <a:t>deskripsi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tersedianya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sumberdaya</a:t>
            </a:r>
            <a:endParaRPr lang="en-US" altLang="id-ID" dirty="0" smtClean="0"/>
          </a:p>
          <a:p>
            <a:pPr marL="571500" indent="-514350" eaLnBrk="1" hangingPunct="1">
              <a:lnSpc>
                <a:spcPct val="90000"/>
              </a:lnSpc>
              <a:spcBef>
                <a:spcPts val="1200"/>
              </a:spcBef>
              <a:buFont typeface="Calibri" panose="020F0502020204030204" pitchFamily="34" charset="0"/>
              <a:buAutoNum type="arabicPeriod"/>
            </a:pPr>
            <a:r>
              <a:rPr lang="en-US" altLang="id-ID" dirty="0" err="1" smtClean="0"/>
              <a:t>Estimasi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durasi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kegiatan</a:t>
            </a:r>
            <a:endParaRPr lang="en-US" altLang="id-ID" dirty="0" smtClean="0"/>
          </a:p>
          <a:p>
            <a:pPr marL="571500" indent="-514350" eaLnBrk="1" hangingPunct="1">
              <a:lnSpc>
                <a:spcPct val="90000"/>
              </a:lnSpc>
              <a:spcBef>
                <a:spcPts val="1200"/>
              </a:spcBef>
              <a:buFont typeface="Calibri" panose="020F0502020204030204" pitchFamily="34" charset="0"/>
              <a:buAutoNum type="arabicPeriod"/>
            </a:pPr>
            <a:r>
              <a:rPr lang="en-US" altLang="id-ID" dirty="0" err="1" smtClean="0"/>
              <a:t>Rencana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manajemen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proyek</a:t>
            </a:r>
            <a:r>
              <a:rPr lang="en-US" altLang="id-ID" dirty="0" smtClean="0"/>
              <a:t> (</a:t>
            </a:r>
            <a:r>
              <a:rPr lang="en-US" altLang="id-ID" dirty="0" err="1" smtClean="0"/>
              <a:t>resiko</a:t>
            </a:r>
            <a:r>
              <a:rPr lang="en-US" altLang="id-ID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54496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dirty="0">
                <a:solidFill>
                  <a:srgbClr val="E5E5F7"/>
                </a:solidFill>
              </a:rPr>
              <a:t>Piranti &amp; Teknik</a:t>
            </a:r>
            <a:r>
              <a:rPr lang="id-ID" altLang="id-ID" dirty="0"/>
              <a:t/>
            </a:r>
            <a:br>
              <a:rPr lang="id-ID" altLang="id-ID" dirty="0"/>
            </a:br>
            <a:r>
              <a:rPr lang="id-ID" altLang="id-ID" dirty="0"/>
              <a:t>DALAM </a:t>
            </a:r>
            <a:r>
              <a:rPr lang="en-US" altLang="id-ID" dirty="0"/>
              <a:t>MENYUSUN JADWAL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48255"/>
            <a:ext cx="10515600" cy="4381119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AutoNum type="arabicPeriod"/>
            </a:pPr>
            <a:r>
              <a:rPr lang="en-US" altLang="id-ID" dirty="0" err="1" smtClean="0"/>
              <a:t>Analisis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jaringan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kegiatan</a:t>
            </a:r>
            <a:endParaRPr lang="en-US" altLang="id-ID" dirty="0" smtClean="0"/>
          </a:p>
          <a:p>
            <a:pPr marL="457200" indent="-45720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AutoNum type="arabicPeriod"/>
            </a:pPr>
            <a:r>
              <a:rPr lang="en-US" altLang="id-ID" dirty="0" smtClean="0"/>
              <a:t>CPM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AutoNum type="arabicPeriod"/>
            </a:pPr>
            <a:r>
              <a:rPr lang="en-US" altLang="id-ID" dirty="0" err="1" smtClean="0"/>
              <a:t>Pemampatan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jadwal</a:t>
            </a:r>
            <a:r>
              <a:rPr lang="en-US" altLang="id-ID" dirty="0" smtClean="0"/>
              <a:t> (</a:t>
            </a:r>
            <a:r>
              <a:rPr lang="en-US" altLang="id-ID" dirty="0" err="1" smtClean="0"/>
              <a:t>percepatan</a:t>
            </a:r>
            <a:r>
              <a:rPr lang="en-US" altLang="id-ID" dirty="0" smtClean="0"/>
              <a:t>):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id-ID" i="1" dirty="0" smtClean="0"/>
              <a:t>Crashing</a:t>
            </a:r>
            <a:r>
              <a:rPr lang="en-US" altLang="id-ID" dirty="0" smtClean="0"/>
              <a:t> (</a:t>
            </a:r>
            <a:r>
              <a:rPr lang="en-US" altLang="id-ID" dirty="0" err="1" smtClean="0"/>
              <a:t>meningkatkan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biaya</a:t>
            </a:r>
            <a:r>
              <a:rPr lang="en-US" altLang="id-ID" dirty="0" smtClean="0"/>
              <a:t>)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altLang="id-ID" i="1" dirty="0" smtClean="0"/>
              <a:t>Fast tracking</a:t>
            </a:r>
            <a:r>
              <a:rPr lang="en-US" altLang="id-ID" dirty="0" smtClean="0"/>
              <a:t> (</a:t>
            </a:r>
            <a:r>
              <a:rPr lang="en-US" altLang="id-ID" dirty="0" err="1" smtClean="0"/>
              <a:t>kegiatan</a:t>
            </a:r>
            <a:r>
              <a:rPr lang="en-US" altLang="id-ID" dirty="0" smtClean="0"/>
              <a:t> serial </a:t>
            </a:r>
            <a:r>
              <a:rPr lang="en-US" altLang="id-ID" dirty="0" err="1" smtClean="0"/>
              <a:t>dijadikan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paralel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sebagian</a:t>
            </a:r>
            <a:r>
              <a:rPr lang="en-US" altLang="id-ID" dirty="0" smtClean="0"/>
              <a:t>)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AutoNum type="arabicPeriod"/>
            </a:pPr>
            <a:r>
              <a:rPr lang="en-US" altLang="id-ID" dirty="0" err="1" smtClean="0"/>
              <a:t>Analisis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skenario</a:t>
            </a:r>
            <a:r>
              <a:rPr lang="en-US" altLang="id-ID" dirty="0" smtClean="0"/>
              <a:t> </a:t>
            </a:r>
            <a:r>
              <a:rPr lang="en-US" altLang="id-ID" i="1" dirty="0" smtClean="0"/>
              <a:t>what-if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AutoNum type="arabicPeriod"/>
            </a:pPr>
            <a:r>
              <a:rPr lang="en-US" altLang="id-ID" dirty="0" err="1" smtClean="0"/>
              <a:t>Pengaturan</a:t>
            </a:r>
            <a:r>
              <a:rPr lang="en-US" altLang="id-ID" dirty="0" smtClean="0"/>
              <a:t> </a:t>
            </a:r>
            <a:r>
              <a:rPr lang="en-US" altLang="id-ID" i="1" dirty="0" smtClean="0"/>
              <a:t>leads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dan</a:t>
            </a:r>
            <a:r>
              <a:rPr lang="en-US" altLang="id-ID" dirty="0" smtClean="0"/>
              <a:t> </a:t>
            </a:r>
            <a:r>
              <a:rPr lang="en-US" altLang="id-ID" i="1" dirty="0" smtClean="0"/>
              <a:t>lags</a:t>
            </a:r>
            <a:r>
              <a:rPr lang="en-US" altLang="id-ID" dirty="0" smtClean="0"/>
              <a:t> 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AutoNum type="arabicPeriod"/>
            </a:pPr>
            <a:r>
              <a:rPr lang="en-US" altLang="id-ID" dirty="0" err="1" smtClean="0"/>
              <a:t>Perangkat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lunak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manajemen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proyek</a:t>
            </a:r>
            <a:endParaRPr lang="en-US" altLang="id-ID" dirty="0" smtClean="0"/>
          </a:p>
          <a:p>
            <a:pPr marL="457200" indent="-457200" eaLnBrk="1" hangingPunct="1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AutoNum type="arabicPeriod"/>
            </a:pPr>
            <a:r>
              <a:rPr lang="en-US" altLang="id-ID" dirty="0" smtClean="0"/>
              <a:t>Model-model </a:t>
            </a:r>
            <a:r>
              <a:rPr lang="en-US" altLang="id-ID" dirty="0" err="1" smtClean="0"/>
              <a:t>penjadwalan</a:t>
            </a:r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26096271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205"/>
            <a:ext cx="10515600" cy="817499"/>
          </a:xfrm>
        </p:spPr>
        <p:txBody>
          <a:bodyPr/>
          <a:lstStyle/>
          <a:p>
            <a:r>
              <a:rPr lang="en-US" altLang="id-ID" sz="3200" dirty="0"/>
              <a:t>Schedule Development Tools &amp; Techniques</a:t>
            </a:r>
            <a:endParaRPr lang="id-ID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158240"/>
            <a:ext cx="10515600" cy="5498591"/>
          </a:xfrm>
        </p:spPr>
      </p:pic>
    </p:spTree>
    <p:extLst>
      <p:ext uri="{BB962C8B-B14F-4D97-AF65-F5344CB8AC3E}">
        <p14:creationId xmlns:p14="http://schemas.microsoft.com/office/powerpoint/2010/main" val="29996035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98358" y="214314"/>
            <a:ext cx="8840955" cy="9286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altLang="id-ID" sz="3600" dirty="0">
                <a:solidFill>
                  <a:srgbClr val="E5E5F7"/>
                </a:solidFill>
              </a:rPr>
              <a:t>Hasil</a:t>
            </a:r>
            <a:r>
              <a:rPr lang="id-ID" altLang="id-ID" sz="3600" dirty="0"/>
              <a:t/>
            </a:r>
            <a:br>
              <a:rPr lang="id-ID" altLang="id-ID" sz="3600" dirty="0"/>
            </a:br>
            <a:r>
              <a:rPr lang="id-ID" altLang="id-ID" sz="3600" dirty="0"/>
              <a:t>DARI </a:t>
            </a:r>
            <a:r>
              <a:rPr lang="en-US" altLang="id-ID" sz="3600" dirty="0"/>
              <a:t>MENYUSUN JADWAL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838201" y="1285876"/>
            <a:ext cx="10515600" cy="5072063"/>
          </a:xfrm>
        </p:spPr>
        <p:txBody>
          <a:bodyPr/>
          <a:lstStyle/>
          <a:p>
            <a:pPr marL="571500" indent="-514350">
              <a:spcBef>
                <a:spcPts val="600"/>
              </a:spcBef>
              <a:buFont typeface="Calibri" panose="020F0502020204030204" pitchFamily="34" charset="0"/>
              <a:buAutoNum type="arabicPeriod"/>
            </a:pPr>
            <a:r>
              <a:rPr lang="en-US" altLang="id-ID" dirty="0" err="1" smtClean="0"/>
              <a:t>Jadwal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proyek</a:t>
            </a:r>
            <a:endParaRPr lang="en-US" altLang="id-ID" dirty="0" smtClean="0"/>
          </a:p>
          <a:p>
            <a:pPr marL="1028700" lvl="1" indent="-514350">
              <a:spcBef>
                <a:spcPts val="600"/>
              </a:spcBef>
            </a:pPr>
            <a:r>
              <a:rPr lang="en-US" altLang="id-ID" sz="2800" dirty="0"/>
              <a:t>Diagram </a:t>
            </a:r>
            <a:r>
              <a:rPr lang="en-US" altLang="id-ID" sz="2800" dirty="0" err="1"/>
              <a:t>jaringan</a:t>
            </a:r>
            <a:r>
              <a:rPr lang="en-US" altLang="id-ID" sz="2800" dirty="0"/>
              <a:t> </a:t>
            </a:r>
            <a:r>
              <a:rPr lang="en-US" altLang="id-ID" sz="2800" dirty="0" err="1"/>
              <a:t>kegiatan</a:t>
            </a:r>
            <a:endParaRPr lang="en-US" altLang="id-ID" sz="2800" dirty="0"/>
          </a:p>
          <a:p>
            <a:pPr marL="1028700" lvl="1" indent="-514350">
              <a:spcBef>
                <a:spcPts val="600"/>
              </a:spcBef>
            </a:pPr>
            <a:r>
              <a:rPr lang="en-US" altLang="id-ID" sz="2800" dirty="0"/>
              <a:t>Diagram </a:t>
            </a:r>
            <a:r>
              <a:rPr lang="en-US" altLang="id-ID" sz="2800" dirty="0" err="1"/>
              <a:t>batang</a:t>
            </a:r>
            <a:r>
              <a:rPr lang="en-US" altLang="id-ID" sz="2800" dirty="0"/>
              <a:t> (</a:t>
            </a:r>
            <a:r>
              <a:rPr lang="en-US" altLang="id-ID" sz="2800" i="1" dirty="0"/>
              <a:t>bar chart</a:t>
            </a:r>
            <a:r>
              <a:rPr lang="en-US" altLang="id-ID" sz="2800" dirty="0"/>
              <a:t>)</a:t>
            </a:r>
          </a:p>
          <a:p>
            <a:pPr marL="1028700" lvl="1" indent="-514350">
              <a:spcBef>
                <a:spcPts val="600"/>
              </a:spcBef>
            </a:pPr>
            <a:r>
              <a:rPr lang="en-US" altLang="id-ID" sz="2800" i="1" dirty="0"/>
              <a:t>Milestone chart</a:t>
            </a:r>
          </a:p>
          <a:p>
            <a:pPr marL="571500" indent="-514350">
              <a:spcBef>
                <a:spcPts val="600"/>
              </a:spcBef>
              <a:buFont typeface="Calibri" panose="020F0502020204030204" pitchFamily="34" charset="0"/>
              <a:buAutoNum type="arabicPeriod"/>
            </a:pPr>
            <a:r>
              <a:rPr lang="en-US" altLang="id-ID" dirty="0" err="1" smtClean="0"/>
              <a:t>Kalender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proyek</a:t>
            </a:r>
            <a:endParaRPr lang="en-US" altLang="id-ID" dirty="0" smtClean="0"/>
          </a:p>
          <a:p>
            <a:pPr marL="571500" indent="-514350">
              <a:spcBef>
                <a:spcPts val="600"/>
              </a:spcBef>
              <a:buFont typeface="Calibri" panose="020F0502020204030204" pitchFamily="34" charset="0"/>
              <a:buAutoNum type="arabicPeriod"/>
            </a:pPr>
            <a:r>
              <a:rPr lang="en-US" altLang="id-ID" dirty="0" err="1" smtClean="0"/>
              <a:t>Rencana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manajemen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jadwal</a:t>
            </a:r>
            <a:r>
              <a:rPr lang="en-US" altLang="id-ID" dirty="0" smtClean="0"/>
              <a:t> (</a:t>
            </a:r>
            <a:r>
              <a:rPr lang="en-US" altLang="id-ID" dirty="0" err="1" smtClean="0"/>
              <a:t>ada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dalam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rencana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manajemen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proyek</a:t>
            </a:r>
            <a:r>
              <a:rPr lang="en-US" altLang="id-ID" dirty="0" smtClean="0"/>
              <a:t>)</a:t>
            </a:r>
          </a:p>
          <a:p>
            <a:pPr marL="571500" indent="-514350">
              <a:spcBef>
                <a:spcPts val="600"/>
              </a:spcBef>
              <a:buFont typeface="Calibri" panose="020F0502020204030204" pitchFamily="34" charset="0"/>
              <a:buAutoNum type="arabicPeriod"/>
            </a:pPr>
            <a:r>
              <a:rPr lang="en-US" altLang="id-ID" dirty="0" smtClean="0"/>
              <a:t>Data model </a:t>
            </a:r>
            <a:r>
              <a:rPr lang="en-US" altLang="id-ID" dirty="0" err="1" smtClean="0"/>
              <a:t>jadwal</a:t>
            </a:r>
            <a:r>
              <a:rPr lang="en-US" altLang="id-ID" dirty="0" smtClean="0"/>
              <a:t> (</a:t>
            </a:r>
            <a:r>
              <a:rPr lang="en-US" altLang="id-ID" dirty="0" err="1" smtClean="0"/>
              <a:t>optimis</a:t>
            </a:r>
            <a:r>
              <a:rPr lang="en-US" altLang="id-ID" dirty="0" smtClean="0"/>
              <a:t>; </a:t>
            </a:r>
            <a:r>
              <a:rPr lang="en-US" altLang="id-ID" dirty="0" err="1" smtClean="0"/>
              <a:t>pesimis</a:t>
            </a:r>
            <a:r>
              <a:rPr lang="en-US" altLang="id-ID" dirty="0" smtClean="0"/>
              <a:t>)</a:t>
            </a:r>
          </a:p>
          <a:p>
            <a:pPr marL="571500" indent="-514350">
              <a:spcBef>
                <a:spcPts val="600"/>
              </a:spcBef>
              <a:buFont typeface="Calibri" panose="020F0502020204030204" pitchFamily="34" charset="0"/>
              <a:buAutoNum type="arabicPeriod"/>
            </a:pPr>
            <a:r>
              <a:rPr lang="en-US" altLang="id-ID" dirty="0" err="1" smtClean="0"/>
              <a:t>Permintaan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perubahan</a:t>
            </a:r>
            <a:endParaRPr lang="en-US" altLang="id-ID" dirty="0" smtClean="0"/>
          </a:p>
          <a:p>
            <a:pPr marL="571500" indent="-514350">
              <a:spcBef>
                <a:spcPts val="600"/>
              </a:spcBef>
              <a:buFont typeface="Calibri" panose="020F0502020204030204" pitchFamily="34" charset="0"/>
              <a:buAutoNum type="arabicPeriod"/>
            </a:pPr>
            <a:r>
              <a:rPr lang="en-US" altLang="id-ID" dirty="0" err="1" smtClean="0"/>
              <a:t>Kebutuhan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sumberdaya</a:t>
            </a:r>
            <a:r>
              <a:rPr lang="en-US" altLang="id-ID" dirty="0" smtClean="0"/>
              <a:t> yang </a:t>
            </a:r>
            <a:r>
              <a:rPr lang="en-US" altLang="id-ID" dirty="0" err="1" smtClean="0"/>
              <a:t>mutakhir</a:t>
            </a:r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19580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/>
              <a:t>RENCANA WAKTU</a:t>
            </a:r>
            <a:endParaRPr lang="id-ID" dirty="0"/>
          </a:p>
        </p:txBody>
      </p:sp>
      <p:graphicFrame>
        <p:nvGraphicFramePr>
          <p:cNvPr id="4" name="Group 1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6246843"/>
              </p:ext>
            </p:extLst>
          </p:nvPr>
        </p:nvGraphicFramePr>
        <p:xfrm>
          <a:off x="2030730" y="1829118"/>
          <a:ext cx="8496300" cy="3902073"/>
        </p:xfrm>
        <a:graphic>
          <a:graphicData uri="http://schemas.openxmlformats.org/drawingml/2006/table">
            <a:tbl>
              <a:tblPr/>
              <a:tblGrid>
                <a:gridCol w="2373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5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25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25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25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25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258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41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25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258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258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258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258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2587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701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KEGIATAN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ANALISIS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74">
                <a:tc>
                  <a:txBody>
                    <a:bodyPr/>
                    <a:lstStyle/>
                    <a:p>
                      <a:pPr marL="261938" marR="0" lvl="0" indent="-2619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EVAL. TEKNOLOGI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549">
                <a:tc>
                  <a:txBody>
                    <a:bodyPr/>
                    <a:lstStyle/>
                    <a:p>
                      <a:pPr marL="261938" marR="0" lvl="0" indent="-2619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MENETAPKAN KEBUTUHAN PENGGUNA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1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DESAIN WEB PAGE LAYOUT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SET-UP SERVER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Line 149"/>
          <p:cNvSpPr>
            <a:spLocks noChangeShapeType="1"/>
          </p:cNvSpPr>
          <p:nvPr/>
        </p:nvSpPr>
        <p:spPr bwMode="auto">
          <a:xfrm>
            <a:off x="4407218" y="3124518"/>
            <a:ext cx="762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" name="Line 150"/>
          <p:cNvSpPr>
            <a:spLocks noChangeShapeType="1"/>
          </p:cNvSpPr>
          <p:nvPr/>
        </p:nvSpPr>
        <p:spPr bwMode="auto">
          <a:xfrm>
            <a:off x="5126355" y="3845243"/>
            <a:ext cx="1944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" name="Line 151"/>
          <p:cNvSpPr>
            <a:spLocks noChangeShapeType="1"/>
          </p:cNvSpPr>
          <p:nvPr/>
        </p:nvSpPr>
        <p:spPr bwMode="auto">
          <a:xfrm>
            <a:off x="7071043" y="4637405"/>
            <a:ext cx="15128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" name="Line 152"/>
          <p:cNvSpPr>
            <a:spLocks noChangeShapeType="1"/>
          </p:cNvSpPr>
          <p:nvPr/>
        </p:nvSpPr>
        <p:spPr bwMode="auto">
          <a:xfrm>
            <a:off x="7071043" y="5140643"/>
            <a:ext cx="1152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87850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r>
              <a:rPr lang="en-US" altLang="id-ID" dirty="0"/>
              <a:t>JADWAL (KALENDER)</a:t>
            </a:r>
            <a:endParaRPr lang="id-ID" dirty="0"/>
          </a:p>
        </p:txBody>
      </p:sp>
      <p:graphicFrame>
        <p:nvGraphicFramePr>
          <p:cNvPr id="3" name="Group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114113"/>
              </p:ext>
            </p:extLst>
          </p:nvPr>
        </p:nvGraphicFramePr>
        <p:xfrm>
          <a:off x="2084833" y="1456309"/>
          <a:ext cx="8488680" cy="4388024"/>
        </p:xfrm>
        <a:graphic>
          <a:graphicData uri="http://schemas.openxmlformats.org/drawingml/2006/table">
            <a:tbl>
              <a:tblPr/>
              <a:tblGrid>
                <a:gridCol w="2370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27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43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27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27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1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275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11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827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8117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85921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117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275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8117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7009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KEGIATAN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16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ANALISIS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EVAL. TEKNOLOGI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318">
                <a:tc>
                  <a:txBody>
                    <a:bodyPr/>
                    <a:lstStyle/>
                    <a:p>
                      <a:pPr marL="261938" marR="0" lvl="0" indent="-2619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Char char="q"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MENETAPKAN  KEBUTUHAN PENGGUNA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DESAIN WEB PAGE LAYOUT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SET-UP SERVER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53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id-ID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Line 167"/>
          <p:cNvSpPr>
            <a:spLocks noChangeShapeType="1"/>
          </p:cNvSpPr>
          <p:nvPr/>
        </p:nvSpPr>
        <p:spPr bwMode="auto">
          <a:xfrm>
            <a:off x="4432811" y="2805684"/>
            <a:ext cx="789240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5" name="Line 168"/>
          <p:cNvSpPr>
            <a:spLocks noChangeShapeType="1"/>
          </p:cNvSpPr>
          <p:nvPr/>
        </p:nvSpPr>
        <p:spPr bwMode="auto">
          <a:xfrm>
            <a:off x="5230413" y="3451797"/>
            <a:ext cx="2258586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" name="Line 169"/>
          <p:cNvSpPr>
            <a:spLocks noChangeShapeType="1"/>
          </p:cNvSpPr>
          <p:nvPr/>
        </p:nvSpPr>
        <p:spPr bwMode="auto">
          <a:xfrm>
            <a:off x="7459985" y="4243959"/>
            <a:ext cx="1595878" cy="15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7" name="Line 170"/>
          <p:cNvSpPr>
            <a:spLocks noChangeShapeType="1"/>
          </p:cNvSpPr>
          <p:nvPr/>
        </p:nvSpPr>
        <p:spPr bwMode="auto">
          <a:xfrm>
            <a:off x="7458327" y="4820222"/>
            <a:ext cx="1148273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5483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 smtClean="0"/>
              <a:t>BAHASAN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526314" y="2034948"/>
            <a:ext cx="6572250" cy="4643437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id-ID" dirty="0" err="1" smtClean="0"/>
              <a:t>Manajemen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waktu</a:t>
            </a:r>
            <a:endParaRPr lang="en-US" altLang="id-ID" dirty="0" smtClean="0"/>
          </a:p>
          <a:p>
            <a:pPr eaLnBrk="1" hangingPunct="1">
              <a:spcBef>
                <a:spcPct val="50000"/>
              </a:spcBef>
            </a:pPr>
            <a:r>
              <a:rPr lang="en-US" altLang="id-ID" dirty="0" err="1" smtClean="0"/>
              <a:t>Mendefinisikan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kegiatan</a:t>
            </a:r>
            <a:endParaRPr lang="en-US" altLang="id-ID" dirty="0" smtClean="0"/>
          </a:p>
          <a:p>
            <a:pPr eaLnBrk="1" hangingPunct="1">
              <a:spcBef>
                <a:spcPct val="50000"/>
              </a:spcBef>
            </a:pPr>
            <a:r>
              <a:rPr lang="en-US" altLang="id-ID" dirty="0" err="1" smtClean="0"/>
              <a:t>Mengurutkan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kegiatan</a:t>
            </a:r>
            <a:r>
              <a:rPr lang="en-US" altLang="id-ID" dirty="0" smtClean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id-ID" altLang="id-ID" dirty="0" smtClean="0"/>
              <a:t>Menge</a:t>
            </a:r>
            <a:r>
              <a:rPr lang="en-US" altLang="id-ID" dirty="0" err="1" smtClean="0"/>
              <a:t>stimasi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sumber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daya</a:t>
            </a:r>
            <a:r>
              <a:rPr lang="id-ID" altLang="id-ID" dirty="0" smtClean="0"/>
              <a:t> kegiatan</a:t>
            </a:r>
            <a:endParaRPr lang="en-US" altLang="id-ID" dirty="0" smtClean="0"/>
          </a:p>
          <a:p>
            <a:pPr eaLnBrk="1" hangingPunct="1">
              <a:spcBef>
                <a:spcPct val="50000"/>
              </a:spcBef>
            </a:pPr>
            <a:r>
              <a:rPr lang="id-ID" altLang="id-ID" dirty="0" smtClean="0"/>
              <a:t>Menge</a:t>
            </a:r>
            <a:r>
              <a:rPr lang="en-US" altLang="id-ID" dirty="0" err="1" smtClean="0"/>
              <a:t>stimasi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durasi</a:t>
            </a:r>
            <a:r>
              <a:rPr lang="id-ID" altLang="id-ID" dirty="0" smtClean="0"/>
              <a:t> kegiatan</a:t>
            </a:r>
            <a:endParaRPr lang="en-US" altLang="id-ID" dirty="0" smtClean="0"/>
          </a:p>
          <a:p>
            <a:pPr eaLnBrk="1" hangingPunct="1">
              <a:spcBef>
                <a:spcPct val="50000"/>
              </a:spcBef>
            </a:pPr>
            <a:r>
              <a:rPr lang="en-US" altLang="id-ID" dirty="0" err="1" smtClean="0"/>
              <a:t>Menyusun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jadwa</a:t>
            </a:r>
            <a:r>
              <a:rPr lang="id-ID" altLang="id-ID" dirty="0" smtClean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2842307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65215" cy="1012461"/>
          </a:xfrm>
        </p:spPr>
        <p:txBody>
          <a:bodyPr/>
          <a:lstStyle/>
          <a:p>
            <a:r>
              <a:rPr lang="id-ID" dirty="0" smtClean="0"/>
              <a:t>Diskusi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29990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/>
              <a:t>MANAJEMEN WAKTU PROYEK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05533"/>
            <a:ext cx="7931150" cy="4919662"/>
          </a:xfrm>
        </p:spPr>
        <p:txBody>
          <a:bodyPr/>
          <a:lstStyle/>
          <a:p>
            <a:pPr marL="533400" indent="-533400" eaLnBrk="1" hangingPunct="1">
              <a:spcBef>
                <a:spcPct val="50000"/>
              </a:spcBef>
            </a:pPr>
            <a:r>
              <a:rPr lang="en-US" altLang="id-ID" dirty="0" err="1" smtClean="0"/>
              <a:t>Menjamin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proyek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selesai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tepat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waktu</a:t>
            </a:r>
            <a:endParaRPr lang="en-US" altLang="id-ID" dirty="0" smtClean="0"/>
          </a:p>
          <a:p>
            <a:pPr marL="533400" indent="-533400" eaLnBrk="1" hangingPunct="1">
              <a:spcBef>
                <a:spcPct val="50000"/>
              </a:spcBef>
            </a:pPr>
            <a:r>
              <a:rPr lang="en-US" altLang="id-ID" dirty="0" err="1" smtClean="0"/>
              <a:t>Proyek</a:t>
            </a:r>
            <a:r>
              <a:rPr lang="en-US" altLang="id-ID" dirty="0" smtClean="0"/>
              <a:t> yang </a:t>
            </a:r>
            <a:r>
              <a:rPr lang="en-US" altLang="id-ID" dirty="0" err="1" smtClean="0"/>
              <a:t>tidak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selesai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tepat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waktu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mendapat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penalti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dari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pemberi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kerja</a:t>
            </a:r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4140002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753"/>
          </a:xfrm>
        </p:spPr>
        <p:txBody>
          <a:bodyPr>
            <a:noAutofit/>
          </a:bodyPr>
          <a:lstStyle/>
          <a:p>
            <a:r>
              <a:rPr lang="en-US" altLang="id-ID" sz="2400" dirty="0"/>
              <a:t>PROSES-PROSES DALAM </a:t>
            </a:r>
            <a:br>
              <a:rPr lang="en-US" altLang="id-ID" sz="2400" dirty="0"/>
            </a:br>
            <a:r>
              <a:rPr lang="en-US" altLang="id-ID" sz="2400" dirty="0"/>
              <a:t>MANAJEMEN WAKTU PROYEK</a:t>
            </a:r>
            <a:endParaRPr lang="id-ID" sz="2400" dirty="0"/>
          </a:p>
        </p:txBody>
      </p:sp>
      <p:sp>
        <p:nvSpPr>
          <p:cNvPr id="19" name="Content Placeholder 20"/>
          <p:cNvSpPr>
            <a:spLocks noGrp="1"/>
          </p:cNvSpPr>
          <p:nvPr>
            <p:ph idx="1"/>
          </p:nvPr>
        </p:nvSpPr>
        <p:spPr>
          <a:xfrm>
            <a:off x="2090057" y="1665515"/>
            <a:ext cx="8229600" cy="490061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id-ID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id-ID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id-ID" sz="2800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id-ID" sz="2800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d-ID" sz="2800" dirty="0" smtClean="0"/>
              <a:t>KELOMPOK PROSES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d-ID" sz="2800" dirty="0" smtClean="0"/>
              <a:t>PERENCANAAN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id-ID" sz="2800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id-ID" sz="2800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id-ID" sz="2800" dirty="0" smtClean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d-ID" sz="2800" dirty="0" smtClean="0"/>
              <a:t>KELOMPOK PROSES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d-ID" sz="2800" dirty="0" smtClean="0"/>
              <a:t>PENGAWASAN</a:t>
            </a:r>
            <a:endParaRPr lang="id-ID" sz="2800" dirty="0"/>
          </a:p>
        </p:txBody>
      </p:sp>
      <p:sp>
        <p:nvSpPr>
          <p:cNvPr id="5" name="Rectangle 18" descr="5%"/>
          <p:cNvSpPr>
            <a:spLocks noChangeArrowheads="1"/>
          </p:cNvSpPr>
          <p:nvPr/>
        </p:nvSpPr>
        <p:spPr bwMode="auto">
          <a:xfrm>
            <a:off x="1267097" y="1665515"/>
            <a:ext cx="10267406" cy="3900488"/>
          </a:xfrm>
          <a:prstGeom prst="rect">
            <a:avLst/>
          </a:prstGeom>
          <a:pattFill prst="pct5">
            <a:fgClr>
              <a:srgbClr val="333399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6" name="Rectangle 19" descr="5%"/>
          <p:cNvSpPr>
            <a:spLocks noChangeArrowheads="1"/>
          </p:cNvSpPr>
          <p:nvPr/>
        </p:nvSpPr>
        <p:spPr bwMode="auto">
          <a:xfrm>
            <a:off x="1956707" y="5566003"/>
            <a:ext cx="8569325" cy="1000125"/>
          </a:xfrm>
          <a:prstGeom prst="rect">
            <a:avLst/>
          </a:prstGeom>
          <a:pattFill prst="pct5">
            <a:fgClr>
              <a:srgbClr val="800000"/>
            </a:fgClr>
            <a:bgClr>
              <a:srgbClr val="FFBDCA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 flipV="1">
            <a:off x="3972832" y="1770290"/>
            <a:ext cx="503238" cy="366713"/>
          </a:xfrm>
          <a:custGeom>
            <a:avLst/>
            <a:gdLst>
              <a:gd name="T0" fmla="*/ 8229386 w 21600"/>
              <a:gd name="T1" fmla="*/ 0 h 21600"/>
              <a:gd name="T2" fmla="*/ 4733745 w 21600"/>
              <a:gd name="T3" fmla="*/ 2508334 h 21600"/>
              <a:gd name="T4" fmla="*/ 0 w 21600"/>
              <a:gd name="T5" fmla="*/ 4816487 h 21600"/>
              <a:gd name="T6" fmla="*/ 5307483 w 21600"/>
              <a:gd name="T7" fmla="*/ 6212593 h 21600"/>
              <a:gd name="T8" fmla="*/ 10614430 w 21600"/>
              <a:gd name="T9" fmla="*/ 4491759 h 21600"/>
              <a:gd name="T10" fmla="*/ 11724466 w 21600"/>
              <a:gd name="T11" fmla="*/ 2508334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1892 h 21600"/>
              <a:gd name="T20" fmla="*/ 19555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161" y="0"/>
                </a:moveTo>
                <a:lnTo>
                  <a:pt x="8721" y="8721"/>
                </a:lnTo>
                <a:lnTo>
                  <a:pt x="10766" y="8721"/>
                </a:lnTo>
                <a:lnTo>
                  <a:pt x="10766" y="11892"/>
                </a:lnTo>
                <a:lnTo>
                  <a:pt x="0" y="11892"/>
                </a:lnTo>
                <a:lnTo>
                  <a:pt x="0" y="21600"/>
                </a:lnTo>
                <a:lnTo>
                  <a:pt x="19555" y="21600"/>
                </a:lnTo>
                <a:lnTo>
                  <a:pt x="19555" y="8721"/>
                </a:lnTo>
                <a:lnTo>
                  <a:pt x="21600" y="8721"/>
                </a:lnTo>
                <a:close/>
              </a:path>
            </a:pathLst>
          </a:custGeom>
          <a:solidFill>
            <a:srgbClr val="99FF66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8" name="AutoShape 5" descr="5%"/>
          <p:cNvSpPr>
            <a:spLocks noChangeArrowheads="1"/>
          </p:cNvSpPr>
          <p:nvPr/>
        </p:nvSpPr>
        <p:spPr bwMode="auto">
          <a:xfrm>
            <a:off x="1956707" y="1343253"/>
            <a:ext cx="1979613" cy="793750"/>
          </a:xfrm>
          <a:prstGeom prst="cube">
            <a:avLst>
              <a:gd name="adj" fmla="val 9907"/>
            </a:avLst>
          </a:prstGeom>
          <a:pattFill prst="pct5">
            <a:fgClr>
              <a:srgbClr val="9191DB"/>
            </a:fgClr>
            <a:bgClr>
              <a:srgbClr val="333399"/>
            </a:bgClr>
          </a:patt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lIns="18000" tIns="36000" rIns="18000" bIns="36000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800" b="1" dirty="0" err="1">
                <a:solidFill>
                  <a:srgbClr val="FFFF00"/>
                </a:solidFill>
              </a:rPr>
              <a:t>Mendefinisikan</a:t>
            </a:r>
            <a:endParaRPr lang="en-US" altLang="id-ID" sz="1800" b="1" dirty="0">
              <a:solidFill>
                <a:srgbClr val="FFFF00"/>
              </a:solidFill>
            </a:endParaRPr>
          </a:p>
          <a:p>
            <a:pPr algn="ctr" eaLnBrk="1" hangingPunct="1"/>
            <a:r>
              <a:rPr lang="en-US" altLang="id-ID" sz="1800" b="1" dirty="0">
                <a:solidFill>
                  <a:srgbClr val="FFFF00"/>
                </a:solidFill>
              </a:rPr>
              <a:t> </a:t>
            </a:r>
            <a:r>
              <a:rPr lang="en-US" altLang="id-ID" sz="1800" b="1" dirty="0" err="1">
                <a:solidFill>
                  <a:srgbClr val="FFFF00"/>
                </a:solidFill>
              </a:rPr>
              <a:t>kegiatan</a:t>
            </a:r>
            <a:endParaRPr lang="en-US" altLang="id-ID" sz="1800" b="1" dirty="0">
              <a:solidFill>
                <a:srgbClr val="FFFF00"/>
              </a:solidFill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rot="16200000" flipH="1">
            <a:off x="9012351" y="5349309"/>
            <a:ext cx="360363" cy="358775"/>
          </a:xfrm>
          <a:custGeom>
            <a:avLst/>
            <a:gdLst>
              <a:gd name="T0" fmla="*/ 4509076 w 21600"/>
              <a:gd name="T1" fmla="*/ 0 h 21600"/>
              <a:gd name="T2" fmla="*/ 0 w 21600"/>
              <a:gd name="T3" fmla="*/ 2979626 h 21600"/>
              <a:gd name="T4" fmla="*/ 4509076 w 21600"/>
              <a:gd name="T5" fmla="*/ 5959236 h 21600"/>
              <a:gd name="T6" fmla="*/ 6012106 w 21600"/>
              <a:gd name="T7" fmla="*/ 297962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9C9ED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0" name="AutoShape 7" descr="5%"/>
          <p:cNvSpPr>
            <a:spLocks noChangeArrowheads="1"/>
          </p:cNvSpPr>
          <p:nvPr/>
        </p:nvSpPr>
        <p:spPr bwMode="auto">
          <a:xfrm>
            <a:off x="8149545" y="4665890"/>
            <a:ext cx="2087562" cy="795338"/>
          </a:xfrm>
          <a:prstGeom prst="cube">
            <a:avLst>
              <a:gd name="adj" fmla="val 9727"/>
            </a:avLst>
          </a:prstGeom>
          <a:pattFill prst="pct5">
            <a:fgClr>
              <a:srgbClr val="9191DB"/>
            </a:fgClr>
            <a:bgClr>
              <a:srgbClr val="333399"/>
            </a:bgClr>
          </a:patt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lIns="18000" tIns="36000" rIns="18000" bIns="36000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800" b="1">
                <a:solidFill>
                  <a:srgbClr val="FFFF00"/>
                </a:solidFill>
              </a:rPr>
              <a:t>Menyusun</a:t>
            </a:r>
          </a:p>
          <a:p>
            <a:pPr algn="ctr" eaLnBrk="1" hangingPunct="1"/>
            <a:r>
              <a:rPr lang="en-US" altLang="id-ID" sz="1800" b="1">
                <a:solidFill>
                  <a:srgbClr val="FFFF00"/>
                </a:solidFill>
              </a:rPr>
              <a:t> jadwal</a:t>
            </a:r>
          </a:p>
        </p:txBody>
      </p:sp>
      <p:sp>
        <p:nvSpPr>
          <p:cNvPr id="11" name="AutoShape 9" descr="5%"/>
          <p:cNvSpPr>
            <a:spLocks noChangeArrowheads="1"/>
          </p:cNvSpPr>
          <p:nvPr/>
        </p:nvSpPr>
        <p:spPr bwMode="auto">
          <a:xfrm>
            <a:off x="6562045" y="3841978"/>
            <a:ext cx="1908175" cy="795337"/>
          </a:xfrm>
          <a:prstGeom prst="cube">
            <a:avLst>
              <a:gd name="adj" fmla="val 8074"/>
            </a:avLst>
          </a:prstGeom>
          <a:pattFill prst="pct5">
            <a:fgClr>
              <a:srgbClr val="9191DB"/>
            </a:fgClr>
            <a:bgClr>
              <a:srgbClr val="333399"/>
            </a:bgClr>
          </a:patt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lIns="18000" tIns="36000" rIns="18000" bIns="36000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id-ID" sz="1800" b="1">
                <a:solidFill>
                  <a:srgbClr val="FF603B"/>
                </a:solidFill>
              </a:rPr>
              <a:t>Mengestimasi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id-ID" sz="1800" b="1">
                <a:solidFill>
                  <a:srgbClr val="FF603B"/>
                </a:solidFill>
              </a:rPr>
              <a:t>durasi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id-ID" sz="1800" b="1">
                <a:solidFill>
                  <a:srgbClr val="FF603B"/>
                </a:solidFill>
              </a:rPr>
              <a:t> kegiatan</a:t>
            </a:r>
          </a:p>
        </p:txBody>
      </p:sp>
      <p:sp>
        <p:nvSpPr>
          <p:cNvPr id="12" name="AutoShape 11" descr="5%"/>
          <p:cNvSpPr>
            <a:spLocks noChangeArrowheads="1"/>
          </p:cNvSpPr>
          <p:nvPr/>
        </p:nvSpPr>
        <p:spPr bwMode="auto">
          <a:xfrm>
            <a:off x="4980895" y="2984728"/>
            <a:ext cx="1908175" cy="795337"/>
          </a:xfrm>
          <a:prstGeom prst="cube">
            <a:avLst>
              <a:gd name="adj" fmla="val 9907"/>
            </a:avLst>
          </a:prstGeom>
          <a:pattFill prst="pct5">
            <a:fgClr>
              <a:srgbClr val="9191DB"/>
            </a:fgClr>
            <a:bgClr>
              <a:srgbClr val="333399"/>
            </a:bgClr>
          </a:patt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lIns="18000" tIns="36000" rIns="18000" bIns="36000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US" altLang="id-ID" sz="1800" b="1">
                <a:solidFill>
                  <a:srgbClr val="FFFF00"/>
                </a:solidFill>
              </a:rPr>
              <a:t>Mengestimasi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id-ID" sz="1800" b="1">
                <a:solidFill>
                  <a:srgbClr val="FFFF00"/>
                </a:solidFill>
              </a:rPr>
              <a:t>sumberdaya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id-ID" sz="1800" b="1">
                <a:solidFill>
                  <a:srgbClr val="FFFF00"/>
                </a:solidFill>
              </a:rPr>
              <a:t> kegiatan</a:t>
            </a:r>
          </a:p>
        </p:txBody>
      </p:sp>
      <p:sp>
        <p:nvSpPr>
          <p:cNvPr id="13" name="AutoShape 13" descr="5%"/>
          <p:cNvSpPr>
            <a:spLocks noChangeArrowheads="1"/>
          </p:cNvSpPr>
          <p:nvPr/>
        </p:nvSpPr>
        <p:spPr bwMode="auto">
          <a:xfrm>
            <a:off x="3541032" y="2200503"/>
            <a:ext cx="1835150" cy="793750"/>
          </a:xfrm>
          <a:prstGeom prst="cube">
            <a:avLst>
              <a:gd name="adj" fmla="val 9907"/>
            </a:avLst>
          </a:prstGeom>
          <a:pattFill prst="pct5">
            <a:fgClr>
              <a:srgbClr val="9191DB"/>
            </a:fgClr>
            <a:bgClr>
              <a:srgbClr val="333399"/>
            </a:bgClr>
          </a:pattFill>
          <a:ln w="9525">
            <a:solidFill>
              <a:srgbClr val="99FF66"/>
            </a:solidFill>
            <a:miter lim="800000"/>
            <a:headEnd/>
            <a:tailEnd/>
          </a:ln>
        </p:spPr>
        <p:txBody>
          <a:bodyPr wrap="none" lIns="18000" tIns="36000" rIns="18000" bIns="36000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800" b="1">
                <a:solidFill>
                  <a:srgbClr val="99FF66"/>
                </a:solidFill>
              </a:rPr>
              <a:t>Mengurutkan</a:t>
            </a:r>
          </a:p>
          <a:p>
            <a:pPr algn="ctr" eaLnBrk="1" hangingPunct="1"/>
            <a:r>
              <a:rPr lang="en-US" altLang="id-ID" sz="1800" b="1">
                <a:solidFill>
                  <a:srgbClr val="99FF66"/>
                </a:solidFill>
              </a:rPr>
              <a:t>kegiatan</a:t>
            </a:r>
          </a:p>
        </p:txBody>
      </p:sp>
      <p:sp>
        <p:nvSpPr>
          <p:cNvPr id="14" name="AutoShape 14" descr="5%"/>
          <p:cNvSpPr>
            <a:spLocks noChangeArrowheads="1"/>
          </p:cNvSpPr>
          <p:nvPr/>
        </p:nvSpPr>
        <p:spPr bwMode="auto">
          <a:xfrm>
            <a:off x="8078107" y="5726340"/>
            <a:ext cx="2232025" cy="719138"/>
          </a:xfrm>
          <a:prstGeom prst="cube">
            <a:avLst>
              <a:gd name="adj" fmla="val 4769"/>
            </a:avLst>
          </a:prstGeom>
          <a:pattFill prst="pct5">
            <a:fgClr>
              <a:srgbClr val="FFFF00"/>
            </a:fgClr>
            <a:bgClr>
              <a:srgbClr val="C9C9ED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8000" tIns="36000" rIns="18000" bIns="36000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800" b="1">
                <a:solidFill>
                  <a:srgbClr val="800000"/>
                </a:solidFill>
              </a:rPr>
              <a:t>Mengendalikan</a:t>
            </a:r>
          </a:p>
          <a:p>
            <a:pPr algn="ctr" eaLnBrk="1" hangingPunct="1"/>
            <a:r>
              <a:rPr lang="en-US" altLang="id-ID" sz="1800" b="1">
                <a:solidFill>
                  <a:srgbClr val="800000"/>
                </a:solidFill>
              </a:rPr>
              <a:t>jadwal</a:t>
            </a: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 flipV="1">
            <a:off x="5412695" y="2556103"/>
            <a:ext cx="503237" cy="366712"/>
          </a:xfrm>
          <a:custGeom>
            <a:avLst/>
            <a:gdLst>
              <a:gd name="T0" fmla="*/ 8229346 w 21600"/>
              <a:gd name="T1" fmla="*/ 0 h 21600"/>
              <a:gd name="T2" fmla="*/ 4733736 w 21600"/>
              <a:gd name="T3" fmla="*/ 2508327 h 21600"/>
              <a:gd name="T4" fmla="*/ 0 w 21600"/>
              <a:gd name="T5" fmla="*/ 4816474 h 21600"/>
              <a:gd name="T6" fmla="*/ 5307472 w 21600"/>
              <a:gd name="T7" fmla="*/ 6212577 h 21600"/>
              <a:gd name="T8" fmla="*/ 10614409 w 21600"/>
              <a:gd name="T9" fmla="*/ 4491747 h 21600"/>
              <a:gd name="T10" fmla="*/ 11724419 w 21600"/>
              <a:gd name="T11" fmla="*/ 250832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1892 h 21600"/>
              <a:gd name="T20" fmla="*/ 19555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161" y="0"/>
                </a:moveTo>
                <a:lnTo>
                  <a:pt x="8721" y="8721"/>
                </a:lnTo>
                <a:lnTo>
                  <a:pt x="10766" y="8721"/>
                </a:lnTo>
                <a:lnTo>
                  <a:pt x="10766" y="11892"/>
                </a:lnTo>
                <a:lnTo>
                  <a:pt x="0" y="11892"/>
                </a:lnTo>
                <a:lnTo>
                  <a:pt x="0" y="21600"/>
                </a:lnTo>
                <a:lnTo>
                  <a:pt x="19555" y="21600"/>
                </a:lnTo>
                <a:lnTo>
                  <a:pt x="19555" y="8721"/>
                </a:lnTo>
                <a:lnTo>
                  <a:pt x="21600" y="8721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 flipV="1">
            <a:off x="6925582" y="3341915"/>
            <a:ext cx="503238" cy="366713"/>
          </a:xfrm>
          <a:custGeom>
            <a:avLst/>
            <a:gdLst>
              <a:gd name="T0" fmla="*/ 8229386 w 21600"/>
              <a:gd name="T1" fmla="*/ 0 h 21600"/>
              <a:gd name="T2" fmla="*/ 4733745 w 21600"/>
              <a:gd name="T3" fmla="*/ 2508334 h 21600"/>
              <a:gd name="T4" fmla="*/ 0 w 21600"/>
              <a:gd name="T5" fmla="*/ 4816487 h 21600"/>
              <a:gd name="T6" fmla="*/ 5307483 w 21600"/>
              <a:gd name="T7" fmla="*/ 6212593 h 21600"/>
              <a:gd name="T8" fmla="*/ 10614430 w 21600"/>
              <a:gd name="T9" fmla="*/ 4491759 h 21600"/>
              <a:gd name="T10" fmla="*/ 11724466 w 21600"/>
              <a:gd name="T11" fmla="*/ 2508334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1892 h 21600"/>
              <a:gd name="T20" fmla="*/ 19555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161" y="0"/>
                </a:moveTo>
                <a:lnTo>
                  <a:pt x="8721" y="8721"/>
                </a:lnTo>
                <a:lnTo>
                  <a:pt x="10766" y="8721"/>
                </a:lnTo>
                <a:lnTo>
                  <a:pt x="10766" y="11892"/>
                </a:lnTo>
                <a:lnTo>
                  <a:pt x="0" y="11892"/>
                </a:lnTo>
                <a:lnTo>
                  <a:pt x="0" y="21600"/>
                </a:lnTo>
                <a:lnTo>
                  <a:pt x="19555" y="21600"/>
                </a:lnTo>
                <a:lnTo>
                  <a:pt x="19555" y="8721"/>
                </a:lnTo>
                <a:lnTo>
                  <a:pt x="21600" y="8721"/>
                </a:lnTo>
                <a:close/>
              </a:path>
            </a:pathLst>
          </a:custGeom>
          <a:solidFill>
            <a:srgbClr val="FF6743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7" name="AutoShape 17"/>
          <p:cNvSpPr>
            <a:spLocks noChangeArrowheads="1"/>
          </p:cNvSpPr>
          <p:nvPr/>
        </p:nvSpPr>
        <p:spPr bwMode="auto">
          <a:xfrm flipV="1">
            <a:off x="8509907" y="4199165"/>
            <a:ext cx="503238" cy="366713"/>
          </a:xfrm>
          <a:custGeom>
            <a:avLst/>
            <a:gdLst>
              <a:gd name="T0" fmla="*/ 8229386 w 21600"/>
              <a:gd name="T1" fmla="*/ 0 h 21600"/>
              <a:gd name="T2" fmla="*/ 4733745 w 21600"/>
              <a:gd name="T3" fmla="*/ 2508334 h 21600"/>
              <a:gd name="T4" fmla="*/ 0 w 21600"/>
              <a:gd name="T5" fmla="*/ 4816487 h 21600"/>
              <a:gd name="T6" fmla="*/ 5307483 w 21600"/>
              <a:gd name="T7" fmla="*/ 6212593 h 21600"/>
              <a:gd name="T8" fmla="*/ 10614430 w 21600"/>
              <a:gd name="T9" fmla="*/ 4491759 h 21600"/>
              <a:gd name="T10" fmla="*/ 11724466 w 21600"/>
              <a:gd name="T11" fmla="*/ 2508334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1892 h 21600"/>
              <a:gd name="T20" fmla="*/ 19555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161" y="0"/>
                </a:moveTo>
                <a:lnTo>
                  <a:pt x="8721" y="8721"/>
                </a:lnTo>
                <a:lnTo>
                  <a:pt x="10766" y="8721"/>
                </a:lnTo>
                <a:lnTo>
                  <a:pt x="10766" y="11892"/>
                </a:lnTo>
                <a:lnTo>
                  <a:pt x="0" y="11892"/>
                </a:lnTo>
                <a:lnTo>
                  <a:pt x="0" y="21600"/>
                </a:lnTo>
                <a:lnTo>
                  <a:pt x="19555" y="21600"/>
                </a:lnTo>
                <a:lnTo>
                  <a:pt x="19555" y="8721"/>
                </a:lnTo>
                <a:lnTo>
                  <a:pt x="21600" y="8721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  <p:sp>
        <p:nvSpPr>
          <p:cNvPr id="18" name="AutoShape 21" descr="Dark horizontal"/>
          <p:cNvSpPr>
            <a:spLocks noChangeArrowheads="1"/>
          </p:cNvSpPr>
          <p:nvPr/>
        </p:nvSpPr>
        <p:spPr bwMode="auto">
          <a:xfrm flipH="1">
            <a:off x="5268232" y="3780065"/>
            <a:ext cx="2736850" cy="2306638"/>
          </a:xfrm>
          <a:custGeom>
            <a:avLst/>
            <a:gdLst>
              <a:gd name="T0" fmla="*/ 307120960 w 21600"/>
              <a:gd name="T1" fmla="*/ 0 h 21600"/>
              <a:gd name="T2" fmla="*/ 267466552 w 21600"/>
              <a:gd name="T3" fmla="*/ 28999996 h 21600"/>
              <a:gd name="T4" fmla="*/ 0 w 21600"/>
              <a:gd name="T5" fmla="*/ 236116457 h 21600"/>
              <a:gd name="T6" fmla="*/ 160206969 w 21600"/>
              <a:gd name="T7" fmla="*/ 246322900 h 21600"/>
              <a:gd name="T8" fmla="*/ 320397972 w 21600"/>
              <a:gd name="T9" fmla="*/ 138853097 h 21600"/>
              <a:gd name="T10" fmla="*/ 346775368 w 21600"/>
              <a:gd name="T11" fmla="*/ 2899999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9810 h 21600"/>
              <a:gd name="T20" fmla="*/ 19957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9130" y="0"/>
                </a:moveTo>
                <a:lnTo>
                  <a:pt x="16660" y="2543"/>
                </a:lnTo>
                <a:lnTo>
                  <a:pt x="18303" y="2543"/>
                </a:lnTo>
                <a:lnTo>
                  <a:pt x="18303" y="19810"/>
                </a:lnTo>
                <a:lnTo>
                  <a:pt x="0" y="19810"/>
                </a:lnTo>
                <a:lnTo>
                  <a:pt x="0" y="21600"/>
                </a:lnTo>
                <a:lnTo>
                  <a:pt x="19957" y="21600"/>
                </a:lnTo>
                <a:lnTo>
                  <a:pt x="19957" y="2543"/>
                </a:lnTo>
                <a:lnTo>
                  <a:pt x="21600" y="2543"/>
                </a:lnTo>
                <a:close/>
              </a:path>
            </a:pathLst>
          </a:custGeom>
          <a:pattFill prst="dkHorz">
            <a:fgClr>
              <a:srgbClr val="808080"/>
            </a:fgClr>
            <a:bgClr>
              <a:schemeClr val="bg1"/>
            </a:bgClr>
          </a:pattFill>
          <a:ln w="9525">
            <a:solidFill>
              <a:srgbClr val="808080"/>
            </a:solidFill>
            <a:prstDash val="lgDash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70739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/>
              <a:t>PROSES 1: </a:t>
            </a:r>
            <a:r>
              <a:rPr lang="id-ID" altLang="id-ID" dirty="0"/>
              <a:t/>
            </a:r>
            <a:br>
              <a:rPr lang="id-ID" altLang="id-ID" dirty="0"/>
            </a:br>
            <a:r>
              <a:rPr lang="en-US" altLang="id-ID" dirty="0"/>
              <a:t>MENDEFINISIKAN KEGIATAN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36569"/>
            <a:ext cx="10515600" cy="4281351"/>
          </a:xfrm>
        </p:spPr>
        <p:txBody>
          <a:bodyPr/>
          <a:lstStyle/>
          <a:p>
            <a:pPr marL="457200" indent="-457200" eaLnBrk="1" hangingPunct="1">
              <a:lnSpc>
                <a:spcPct val="110000"/>
              </a:lnSpc>
              <a:spcBef>
                <a:spcPct val="40000"/>
              </a:spcBef>
            </a:pPr>
            <a:r>
              <a:rPr lang="en-US" altLang="id-ID" b="1" dirty="0" err="1" smtClean="0"/>
              <a:t>Deskripsi</a:t>
            </a:r>
            <a:r>
              <a:rPr lang="en-US" altLang="id-ID" b="1" dirty="0" smtClean="0"/>
              <a:t>: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Mengidentifikasi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kegiatan-kegiatan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tertentu</a:t>
            </a:r>
            <a:r>
              <a:rPr lang="en-US" altLang="id-ID" dirty="0" smtClean="0"/>
              <a:t> yang </a:t>
            </a:r>
            <a:r>
              <a:rPr lang="en-US" altLang="id-ID" dirty="0" err="1" smtClean="0"/>
              <a:t>diperlukan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untuk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menghasilkan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berbagai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serahan</a:t>
            </a:r>
            <a:r>
              <a:rPr lang="en-US" altLang="id-ID" dirty="0" smtClean="0"/>
              <a:t> (</a:t>
            </a:r>
            <a:r>
              <a:rPr lang="en-US" altLang="id-ID" i="1" dirty="0" smtClean="0"/>
              <a:t>deliverables</a:t>
            </a:r>
            <a:r>
              <a:rPr lang="en-US" altLang="id-ID" dirty="0" smtClean="0"/>
              <a:t>) </a:t>
            </a:r>
            <a:r>
              <a:rPr lang="en-US" altLang="id-ID" dirty="0" err="1" smtClean="0"/>
              <a:t>proyek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sesuai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persyaratan</a:t>
            </a:r>
            <a:endParaRPr lang="en-US" altLang="id-ID" dirty="0" smtClean="0"/>
          </a:p>
          <a:p>
            <a:pPr marL="457200" indent="-457200" eaLnBrk="1" hangingPunct="1">
              <a:lnSpc>
                <a:spcPct val="110000"/>
              </a:lnSpc>
              <a:spcBef>
                <a:spcPct val="15000"/>
              </a:spcBef>
              <a:buFont typeface="Wingdings" panose="05000000000000000000" pitchFamily="2" charset="2"/>
              <a:buNone/>
            </a:pPr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3540091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altLang="id-ID" b="1" dirty="0">
                <a:solidFill>
                  <a:srgbClr val="E5E5F7"/>
                </a:solidFill>
                <a:latin typeface="Tahoma" panose="020B0604030504040204" pitchFamily="34" charset="0"/>
              </a:rPr>
              <a:t>Masukan</a:t>
            </a:r>
            <a:br>
              <a:rPr lang="id-ID" altLang="id-ID" b="1" dirty="0">
                <a:solidFill>
                  <a:srgbClr val="E5E5F7"/>
                </a:solidFill>
                <a:latin typeface="Tahoma" panose="020B0604030504040204" pitchFamily="34" charset="0"/>
              </a:rPr>
            </a:br>
            <a:r>
              <a:rPr lang="en-US" altLang="id-ID" b="1" dirty="0">
                <a:solidFill>
                  <a:srgbClr val="FFBDCA"/>
                </a:solidFill>
                <a:latin typeface="Tahoma" panose="020B0604030504040204" pitchFamily="34" charset="0"/>
              </a:rPr>
              <a:t>MENDEFINISIKAN KEGIATAN</a:t>
            </a:r>
            <a:br>
              <a:rPr lang="en-US" altLang="id-ID" b="1" dirty="0">
                <a:solidFill>
                  <a:srgbClr val="FFBDCA"/>
                </a:solidFill>
                <a:latin typeface="Tahoma" panose="020B0604030504040204" pitchFamily="34" charset="0"/>
              </a:rPr>
            </a:b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39749" y="1857375"/>
            <a:ext cx="10759239" cy="3357563"/>
          </a:xfrm>
        </p:spPr>
        <p:txBody>
          <a:bodyPr/>
          <a:lstStyle/>
          <a:p>
            <a:pPr marL="1085850" lvl="1" indent="-514350" eaLnBrk="1" hangingPunct="1">
              <a:spcBef>
                <a:spcPts val="600"/>
              </a:spcBef>
              <a:buFont typeface="Calibri" panose="020F0502020204030204" pitchFamily="34" charset="0"/>
              <a:buAutoNum type="arabicPeriod"/>
            </a:pPr>
            <a:r>
              <a:rPr lang="id-ID" altLang="id-ID" dirty="0" smtClean="0"/>
              <a:t>Patokan cakupan </a:t>
            </a:r>
            <a:endParaRPr lang="en-US" altLang="id-ID" dirty="0" smtClean="0"/>
          </a:p>
          <a:p>
            <a:pPr marL="1085850" lvl="1" indent="-514350" eaLnBrk="1" hangingPunct="1">
              <a:spcBef>
                <a:spcPts val="600"/>
              </a:spcBef>
              <a:buFont typeface="Calibri" panose="020F0502020204030204" pitchFamily="34" charset="0"/>
              <a:buAutoNum type="arabicPeriod"/>
            </a:pPr>
            <a:r>
              <a:rPr lang="id-ID" altLang="id-ID" dirty="0" smtClean="0"/>
              <a:t>Faktor lingkungan perusahaan, misalnya ketersediaan piranti-piranti proyek</a:t>
            </a:r>
          </a:p>
          <a:p>
            <a:pPr marL="1085850" lvl="1" indent="-514350" eaLnBrk="1" hangingPunct="1">
              <a:spcBef>
                <a:spcPts val="600"/>
              </a:spcBef>
              <a:buFont typeface="Calibri" panose="020F0502020204030204" pitchFamily="34" charset="0"/>
              <a:buAutoNum type="arabicPeriod"/>
            </a:pPr>
            <a:r>
              <a:rPr lang="en-US" altLang="id-ID" dirty="0" err="1" smtClean="0"/>
              <a:t>Kebijakan</a:t>
            </a:r>
            <a:r>
              <a:rPr lang="en-US" altLang="id-ID" dirty="0" smtClean="0"/>
              <a:t>; </a:t>
            </a:r>
            <a:r>
              <a:rPr lang="en-US" altLang="id-ID" dirty="0" err="1" smtClean="0"/>
              <a:t>prosedur</a:t>
            </a:r>
            <a:r>
              <a:rPr lang="en-US" altLang="id-ID" dirty="0" smtClean="0"/>
              <a:t>; </a:t>
            </a:r>
            <a:r>
              <a:rPr lang="en-US" altLang="id-ID" dirty="0" err="1" smtClean="0"/>
              <a:t>pedoman</a:t>
            </a:r>
            <a:r>
              <a:rPr lang="en-US" altLang="id-ID" dirty="0" smtClean="0"/>
              <a:t> yang </a:t>
            </a:r>
            <a:r>
              <a:rPr lang="en-US" altLang="id-ID" dirty="0" err="1" smtClean="0"/>
              <a:t>berlaku</a:t>
            </a:r>
            <a:r>
              <a:rPr lang="id-ID" altLang="id-ID" dirty="0" smtClean="0"/>
              <a:t> (aset proses organisasional)</a:t>
            </a:r>
            <a:endParaRPr lang="en-US" altLang="id-ID" dirty="0" smtClean="0"/>
          </a:p>
          <a:p>
            <a:pPr marL="457200" indent="-457200" eaLnBrk="1" hangingPunct="1">
              <a:spcBef>
                <a:spcPts val="600"/>
              </a:spcBef>
              <a:buFont typeface="Wingdings" panose="05000000000000000000" pitchFamily="2" charset="2"/>
              <a:buNone/>
            </a:pPr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2394907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altLang="id-ID" b="1" dirty="0">
                <a:solidFill>
                  <a:srgbClr val="E5E5F7"/>
                </a:solidFill>
                <a:latin typeface="Tahoma" panose="020B0604030504040204" pitchFamily="34" charset="0"/>
              </a:rPr>
              <a:t>Piranti &amp; Teknik</a:t>
            </a:r>
            <a:br>
              <a:rPr lang="id-ID" altLang="id-ID" b="1" dirty="0">
                <a:solidFill>
                  <a:srgbClr val="E5E5F7"/>
                </a:solidFill>
                <a:latin typeface="Tahoma" panose="020B0604030504040204" pitchFamily="34" charset="0"/>
              </a:rPr>
            </a:br>
            <a:r>
              <a:rPr lang="en-US" altLang="id-ID" b="1" dirty="0">
                <a:solidFill>
                  <a:srgbClr val="FFBDCA"/>
                </a:solidFill>
                <a:latin typeface="Tahoma" panose="020B0604030504040204" pitchFamily="34" charset="0"/>
              </a:rPr>
              <a:t>MENDEFINISIKAN KEGIATAN</a:t>
            </a:r>
            <a:br>
              <a:rPr lang="en-US" altLang="id-ID" b="1" dirty="0">
                <a:solidFill>
                  <a:srgbClr val="FFBDCA"/>
                </a:solidFill>
                <a:latin typeface="Tahoma" panose="020B0604030504040204" pitchFamily="34" charset="0"/>
              </a:rPr>
            </a:b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646110" y="1785938"/>
            <a:ext cx="10465721" cy="3643312"/>
          </a:xfrm>
        </p:spPr>
        <p:txBody>
          <a:bodyPr/>
          <a:lstStyle/>
          <a:p>
            <a:pPr marL="1085850" lvl="1" indent="-514350" eaLnBrk="1" hangingPunct="1">
              <a:spcBef>
                <a:spcPts val="600"/>
              </a:spcBef>
              <a:buFont typeface="Calibri" panose="020F0502020204030204" pitchFamily="34" charset="0"/>
              <a:buAutoNum type="arabicPeriod"/>
            </a:pPr>
            <a:r>
              <a:rPr lang="id-ID" altLang="id-ID" dirty="0" smtClean="0"/>
              <a:t>M</a:t>
            </a:r>
            <a:r>
              <a:rPr lang="en-US" altLang="id-ID" dirty="0" err="1" smtClean="0"/>
              <a:t>enerapkan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dekomposisi</a:t>
            </a:r>
            <a:r>
              <a:rPr lang="en-US" altLang="id-ID" dirty="0" smtClean="0"/>
              <a:t> </a:t>
            </a:r>
          </a:p>
          <a:p>
            <a:pPr marL="1085850" lvl="1" indent="-514350" eaLnBrk="1" hangingPunct="1">
              <a:spcBef>
                <a:spcPts val="600"/>
              </a:spcBef>
              <a:buFont typeface="Calibri" panose="020F0502020204030204" pitchFamily="34" charset="0"/>
              <a:buAutoNum type="arabicPeriod"/>
            </a:pPr>
            <a:r>
              <a:rPr lang="id-ID" altLang="id-ID" dirty="0" smtClean="0"/>
              <a:t>Me</a:t>
            </a:r>
            <a:r>
              <a:rPr lang="en-US" altLang="id-ID" dirty="0" err="1" smtClean="0"/>
              <a:t>nggunakan</a:t>
            </a:r>
            <a:r>
              <a:rPr lang="en-US" altLang="id-ID" dirty="0" smtClean="0"/>
              <a:t> template </a:t>
            </a:r>
            <a:r>
              <a:rPr lang="en-US" altLang="id-ID" dirty="0" err="1" smtClean="0"/>
              <a:t>bekas</a:t>
            </a:r>
            <a:r>
              <a:rPr lang="en-US" altLang="id-ID" dirty="0" smtClean="0"/>
              <a:t> </a:t>
            </a:r>
            <a:r>
              <a:rPr lang="en-US" altLang="id-ID" dirty="0" err="1" smtClean="0"/>
              <a:t>proyek</a:t>
            </a:r>
            <a:r>
              <a:rPr lang="en-US" altLang="id-ID" dirty="0" smtClean="0"/>
              <a:t> lain</a:t>
            </a:r>
            <a:endParaRPr lang="id-ID" altLang="id-ID" dirty="0" smtClean="0"/>
          </a:p>
          <a:p>
            <a:pPr marL="1085850" lvl="1" indent="-514350" eaLnBrk="1" hangingPunct="1">
              <a:spcBef>
                <a:spcPts val="600"/>
              </a:spcBef>
              <a:buFont typeface="Calibri" panose="020F0502020204030204" pitchFamily="34" charset="0"/>
              <a:buAutoNum type="arabicPeriod"/>
            </a:pPr>
            <a:r>
              <a:rPr lang="id-ID" altLang="id-ID" dirty="0" smtClean="0"/>
              <a:t>Pemikiran tenaga ahli</a:t>
            </a:r>
          </a:p>
          <a:p>
            <a:pPr marL="1085850" lvl="1" indent="-514350" eaLnBrk="1" hangingPunct="1">
              <a:spcBef>
                <a:spcPts val="600"/>
              </a:spcBef>
              <a:buFont typeface="Calibri" panose="020F0502020204030204" pitchFamily="34" charset="0"/>
              <a:buAutoNum type="arabicPeriod"/>
            </a:pPr>
            <a:r>
              <a:rPr lang="id-ID" altLang="id-ID" dirty="0" smtClean="0"/>
              <a:t>Perencanaan bertahap</a:t>
            </a:r>
            <a:endParaRPr lang="en-US" altLang="id-ID" dirty="0" smtClean="0"/>
          </a:p>
        </p:txBody>
      </p:sp>
    </p:spTree>
    <p:extLst>
      <p:ext uri="{BB962C8B-B14F-4D97-AF65-F5344CB8AC3E}">
        <p14:creationId xmlns:p14="http://schemas.microsoft.com/office/powerpoint/2010/main" val="36709619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83</TotalTime>
  <Words>1285</Words>
  <Application>Microsoft Office PowerPoint</Application>
  <PresentationFormat>Widescreen</PresentationFormat>
  <Paragraphs>497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Century Gothic</vt:lpstr>
      <vt:lpstr>Tahoma</vt:lpstr>
      <vt:lpstr>Verdana</vt:lpstr>
      <vt:lpstr>Wingdings</vt:lpstr>
      <vt:lpstr>Wingdings 3</vt:lpstr>
      <vt:lpstr>Ion</vt:lpstr>
      <vt:lpstr>PERENCANAAN  MANAJEMEN WAKTU PROYEK </vt:lpstr>
      <vt:lpstr>KELOMPOK PROSES  DALAM MANAJEMEN PROYEK</vt:lpstr>
      <vt:lpstr>9  BIDANG PENGETAHUAN  YANG PERLU DIKUASAI MANAJER PROYEK </vt:lpstr>
      <vt:lpstr>BAHASAN</vt:lpstr>
      <vt:lpstr>MANAJEMEN WAKTU PROYEK</vt:lpstr>
      <vt:lpstr>PROSES-PROSES DALAM  MANAJEMEN WAKTU PROYEK</vt:lpstr>
      <vt:lpstr>PROSES 1:  MENDEFINISIKAN KEGIATAN</vt:lpstr>
      <vt:lpstr>Masukan MENDEFINISIKAN KEGIATAN </vt:lpstr>
      <vt:lpstr>Piranti &amp; Teknik MENDEFINISIKAN KEGIATAN </vt:lpstr>
      <vt:lpstr>Hasil MENDEFINISIKAN KEGIATAN</vt:lpstr>
      <vt:lpstr>PROSES 2:  MENGURUTKAN KEGIATAN</vt:lpstr>
      <vt:lpstr>Masukan MENGURUTKAN KEGIATAN</vt:lpstr>
      <vt:lpstr>Piranti &amp; Teknik MENGURUTKAN KEGIATAN</vt:lpstr>
      <vt:lpstr>P D M</vt:lpstr>
      <vt:lpstr>P D M</vt:lpstr>
      <vt:lpstr>A D M ARROW DIAGRAMMING METHOD</vt:lpstr>
      <vt:lpstr>ADM</vt:lpstr>
      <vt:lpstr>PERTANYAAN</vt:lpstr>
      <vt:lpstr>PowerPoint Presentation</vt:lpstr>
      <vt:lpstr>Diagram jaringan dengan ADM</vt:lpstr>
      <vt:lpstr>Diagram jaringan dengan PDM </vt:lpstr>
      <vt:lpstr>PROSES 3:  MENGESTIMASI SUMBERDAYA KEGIATAN</vt:lpstr>
      <vt:lpstr>Pertanyaan penting dalam perencanaan:</vt:lpstr>
      <vt:lpstr>Masukan MENGESTIMASI SUMBERDAYA KEGIATAN</vt:lpstr>
      <vt:lpstr>Piranti &amp; Teknik MENGESTIMASI SUMBERDAYA KEGIATAN</vt:lpstr>
      <vt:lpstr>Hasil MENGESTIMASI SUMBERDAYA KEGIATAN</vt:lpstr>
      <vt:lpstr>PROSES 4:  MENGESTIMASI DURASI KEGIATAN</vt:lpstr>
      <vt:lpstr>Masukan MENGESTIMASI DURASI KEGIATAN</vt:lpstr>
      <vt:lpstr>Piranti &amp; Teknik MENGESTIMASI DURASI KEGIATAN</vt:lpstr>
      <vt:lpstr>MENGESTIMASI DURASI KEGIATAN</vt:lpstr>
      <vt:lpstr>PowerPoint Presentation</vt:lpstr>
      <vt:lpstr>Hasil DARI MENGESTIMASI DURASI KEGIATAN</vt:lpstr>
      <vt:lpstr>PROSES 5:  MENYUSUN JADWAL</vt:lpstr>
      <vt:lpstr>Masukan DALAM MENYUSUN JADWAL </vt:lpstr>
      <vt:lpstr>Piranti &amp; Teknik DALAM MENYUSUN JADWAL</vt:lpstr>
      <vt:lpstr>Schedule Development Tools &amp; Techniques</vt:lpstr>
      <vt:lpstr>Hasil DARI MENYUSUN JADWAL</vt:lpstr>
      <vt:lpstr>RENCANA WAKTU</vt:lpstr>
      <vt:lpstr>JADWAL (KALENDER)</vt:lpstr>
      <vt:lpstr>Diskusi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 pangrib</dc:creator>
  <cp:lastModifiedBy>mel pangrib</cp:lastModifiedBy>
  <cp:revision>12</cp:revision>
  <dcterms:created xsi:type="dcterms:W3CDTF">2017-07-04T03:35:10Z</dcterms:created>
  <dcterms:modified xsi:type="dcterms:W3CDTF">2017-07-04T18:06:05Z</dcterms:modified>
</cp:coreProperties>
</file>