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71" r:id="rId3"/>
    <p:sldId id="272" r:id="rId4"/>
    <p:sldId id="266" r:id="rId5"/>
    <p:sldId id="270" r:id="rId6"/>
    <p:sldId id="269" r:id="rId7"/>
    <p:sldId id="267" r:id="rId8"/>
    <p:sldId id="273" r:id="rId9"/>
    <p:sldId id="274" r:id="rId10"/>
    <p:sldId id="275" r:id="rId11"/>
    <p:sldId id="277" r:id="rId12"/>
    <p:sldId id="268" r:id="rId13"/>
    <p:sldId id="265" r:id="rId14"/>
    <p:sldId id="276" r:id="rId15"/>
    <p:sldId id="257" r:id="rId16"/>
    <p:sldId id="278" r:id="rId17"/>
    <p:sldId id="280" r:id="rId18"/>
    <p:sldId id="258" r:id="rId19"/>
    <p:sldId id="279" r:id="rId20"/>
    <p:sldId id="259" r:id="rId21"/>
    <p:sldId id="260" r:id="rId22"/>
    <p:sldId id="261" r:id="rId23"/>
    <p:sldId id="262" r:id="rId24"/>
    <p:sldId id="263" r:id="rId25"/>
    <p:sldId id="283" r:id="rId26"/>
    <p:sldId id="281" r:id="rId27"/>
    <p:sldId id="284" r:id="rId28"/>
    <p:sldId id="264" r:id="rId29"/>
    <p:sldId id="282" r:id="rId30"/>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124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C443695F-C644-4382-9E01-DBEBF37CD6F0}" type="datetimeFigureOut">
              <a:rPr lang="en-US" smtClean="0"/>
              <a:pPr/>
              <a:t>6/13/2015</a:t>
            </a:fld>
            <a:endParaRPr lang="en-US"/>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19282827-3689-4F8B-B47B-8606DE851BB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43AB76D-1493-4E3A-AA6A-940441F1E2EC}" type="datetimeFigureOut">
              <a:rPr lang="en-US" smtClean="0"/>
              <a:pPr/>
              <a:t>6/13/2015</a:t>
            </a:fld>
            <a:endParaRPr lang="en-US"/>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fld id="{24CFB56B-D20C-4A7A-86AE-F78222735F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89" name="Rectangle 17"/>
          <p:cNvSpPr>
            <a:spLocks noChangeArrowheads="1"/>
          </p:cNvSpPr>
          <p:nvPr/>
        </p:nvSpPr>
        <p:spPr bwMode="ltGray">
          <a:xfrm>
            <a:off x="-1588" y="5157788"/>
            <a:ext cx="9145588" cy="1708150"/>
          </a:xfrm>
          <a:prstGeom prst="rect">
            <a:avLst/>
          </a:prstGeom>
          <a:solidFill>
            <a:schemeClr val="bg2"/>
          </a:solidFill>
          <a:ln w="0" algn="ctr">
            <a:noFill/>
            <a:miter lim="800000"/>
            <a:headEnd/>
            <a:tailEnd/>
          </a:ln>
          <a:effectLst/>
        </p:spPr>
        <p:txBody>
          <a:bodyPr wrap="none" anchor="ctr"/>
          <a:lstStyle/>
          <a:p>
            <a:endParaRPr lang="en-US"/>
          </a:p>
        </p:txBody>
      </p:sp>
      <p:sp>
        <p:nvSpPr>
          <p:cNvPr id="3090" name="Rectangle 18"/>
          <p:cNvSpPr>
            <a:spLocks noChangeArrowheads="1"/>
          </p:cNvSpPr>
          <p:nvPr/>
        </p:nvSpPr>
        <p:spPr bwMode="white">
          <a:xfrm>
            <a:off x="0" y="0"/>
            <a:ext cx="9144000" cy="4935538"/>
          </a:xfrm>
          <a:prstGeom prst="rect">
            <a:avLst/>
          </a:prstGeom>
          <a:solidFill>
            <a:schemeClr val="tx1"/>
          </a:solidFill>
          <a:ln w="0" algn="ctr">
            <a:noFill/>
            <a:miter lim="800000"/>
            <a:headEnd/>
            <a:tailEnd/>
          </a:ln>
          <a:effectLst/>
        </p:spPr>
        <p:txBody>
          <a:bodyPr wrap="none" anchor="ctr"/>
          <a:lstStyle/>
          <a:p>
            <a:endParaRPr lang="en-US"/>
          </a:p>
        </p:txBody>
      </p:sp>
      <p:sp>
        <p:nvSpPr>
          <p:cNvPr id="3091" name="Rectangle 19"/>
          <p:cNvSpPr>
            <a:spLocks noChangeArrowheads="1"/>
          </p:cNvSpPr>
          <p:nvPr/>
        </p:nvSpPr>
        <p:spPr bwMode="ltGray">
          <a:xfrm>
            <a:off x="1270000" y="4933950"/>
            <a:ext cx="7874000" cy="223838"/>
          </a:xfrm>
          <a:prstGeom prst="rect">
            <a:avLst/>
          </a:prstGeom>
          <a:solidFill>
            <a:schemeClr val="hlink"/>
          </a:solidFill>
          <a:ln w="0" algn="ctr">
            <a:noFill/>
            <a:miter lim="800000"/>
            <a:headEnd/>
            <a:tailEnd/>
          </a:ln>
          <a:effectLst/>
        </p:spPr>
        <p:txBody>
          <a:bodyPr wrap="none" anchor="ctr"/>
          <a:lstStyle/>
          <a:p>
            <a:endParaRPr lang="en-US"/>
          </a:p>
        </p:txBody>
      </p:sp>
      <p:sp>
        <p:nvSpPr>
          <p:cNvPr id="3075" name="Rectangle 3"/>
          <p:cNvSpPr>
            <a:spLocks noGrp="1" noChangeArrowheads="1"/>
          </p:cNvSpPr>
          <p:nvPr>
            <p:ph type="subTitle" idx="1"/>
          </p:nvPr>
        </p:nvSpPr>
        <p:spPr bwMode="black">
          <a:xfrm>
            <a:off x="1752600" y="3733800"/>
            <a:ext cx="6019800" cy="381000"/>
          </a:xfrm>
        </p:spPr>
        <p:txBody>
          <a:bodyPr/>
          <a:lstStyle>
            <a:lvl1pPr marL="0" indent="0" algn="ctr">
              <a:buFont typeface="Wingdings" pitchFamily="2" charset="2"/>
              <a:buNone/>
              <a:defRPr sz="2000">
                <a:solidFill>
                  <a:srgbClr val="84A1E8"/>
                </a:solidFill>
              </a:defRPr>
            </a:lvl1pPr>
          </a:lstStyle>
          <a:p>
            <a:r>
              <a:rPr lang="en-US" smtClean="0"/>
              <a:t>Click to edit Master subtitle style</a:t>
            </a:r>
            <a:endParaRPr lang="en-US"/>
          </a:p>
        </p:txBody>
      </p:sp>
      <p:sp>
        <p:nvSpPr>
          <p:cNvPr id="3092" name="Rectangle 20"/>
          <p:cNvSpPr>
            <a:spLocks noChangeArrowheads="1"/>
          </p:cNvSpPr>
          <p:nvPr/>
        </p:nvSpPr>
        <p:spPr bwMode="gray">
          <a:xfrm>
            <a:off x="-9525" y="4935538"/>
            <a:ext cx="1282700" cy="222250"/>
          </a:xfrm>
          <a:prstGeom prst="rect">
            <a:avLst/>
          </a:prstGeom>
          <a:solidFill>
            <a:schemeClr val="accent1"/>
          </a:solidFill>
          <a:ln w="0" algn="ctr">
            <a:noFill/>
            <a:miter lim="800000"/>
            <a:headEnd/>
            <a:tailEnd/>
          </a:ln>
          <a:effectLst/>
        </p:spPr>
        <p:txBody>
          <a:bodyPr wrap="none" anchor="ctr"/>
          <a:lstStyle/>
          <a:p>
            <a:endParaRPr lang="en-US"/>
          </a:p>
        </p:txBody>
      </p:sp>
      <p:graphicFrame>
        <p:nvGraphicFramePr>
          <p:cNvPr id="3093" name="Object 21"/>
          <p:cNvGraphicFramePr>
            <a:graphicFrameLocks noChangeAspect="1"/>
          </p:cNvGraphicFramePr>
          <p:nvPr/>
        </p:nvGraphicFramePr>
        <p:xfrm>
          <a:off x="1279525" y="5054600"/>
          <a:ext cx="2351088" cy="609600"/>
        </p:xfrm>
        <a:graphic>
          <a:graphicData uri="http://schemas.openxmlformats.org/presentationml/2006/ole">
            <p:oleObj spid="_x0000_s3074" name="Image" r:id="rId3" imgW="2539683" imgH="609524" progId="Photoshop.Image.6">
              <p:embed/>
            </p:oleObj>
          </a:graphicData>
        </a:graphic>
      </p:graphicFrame>
      <p:graphicFrame>
        <p:nvGraphicFramePr>
          <p:cNvPr id="3094" name="Object 22"/>
          <p:cNvGraphicFramePr>
            <a:graphicFrameLocks noChangeAspect="1"/>
          </p:cNvGraphicFramePr>
          <p:nvPr/>
        </p:nvGraphicFramePr>
        <p:xfrm>
          <a:off x="0" y="3500438"/>
          <a:ext cx="1266825" cy="1430337"/>
        </p:xfrm>
        <a:graphic>
          <a:graphicData uri="http://schemas.openxmlformats.org/presentationml/2006/ole">
            <p:oleObj spid="_x0000_s3075" name="Image" r:id="rId4" imgW="2539683" imgH="2539683" progId="Photoshop.Image.6">
              <p:embed/>
            </p:oleObj>
          </a:graphicData>
        </a:graphic>
      </p:graphicFrame>
      <p:sp>
        <p:nvSpPr>
          <p:cNvPr id="3095" name="Rectangle 23"/>
          <p:cNvSpPr>
            <a:spLocks noChangeArrowheads="1"/>
          </p:cNvSpPr>
          <p:nvPr/>
        </p:nvSpPr>
        <p:spPr bwMode="invGray">
          <a:xfrm>
            <a:off x="1266825" y="1125538"/>
            <a:ext cx="2368550" cy="4535487"/>
          </a:xfrm>
          <a:prstGeom prst="rect">
            <a:avLst/>
          </a:prstGeom>
          <a:noFill/>
          <a:ln w="0" algn="ctr">
            <a:solidFill>
              <a:schemeClr val="accent1"/>
            </a:solidFill>
            <a:miter lim="800000"/>
            <a:headEnd/>
            <a:tailEnd/>
          </a:ln>
          <a:effectLst/>
        </p:spPr>
        <p:txBody>
          <a:bodyPr wrap="none" anchor="ctr"/>
          <a:lstStyle/>
          <a:p>
            <a:endParaRPr lang="en-US"/>
          </a:p>
        </p:txBody>
      </p:sp>
      <p:sp>
        <p:nvSpPr>
          <p:cNvPr id="3096" name="Rectangle 24"/>
          <p:cNvSpPr>
            <a:spLocks noChangeArrowheads="1"/>
          </p:cNvSpPr>
          <p:nvPr/>
        </p:nvSpPr>
        <p:spPr bwMode="invGray">
          <a:xfrm flipH="1">
            <a:off x="8221663" y="0"/>
            <a:ext cx="95250" cy="2060575"/>
          </a:xfrm>
          <a:prstGeom prst="rect">
            <a:avLst/>
          </a:prstGeom>
          <a:solidFill>
            <a:schemeClr val="accent1"/>
          </a:solidFill>
          <a:ln w="0" algn="ctr">
            <a:noFill/>
            <a:miter lim="800000"/>
            <a:headEnd/>
            <a:tailEnd/>
          </a:ln>
          <a:effectLst/>
        </p:spPr>
        <p:txBody>
          <a:bodyPr wrap="none" anchor="ctr"/>
          <a:lstStyle/>
          <a:p>
            <a:endParaRPr lang="en-US"/>
          </a:p>
        </p:txBody>
      </p:sp>
      <p:sp>
        <p:nvSpPr>
          <p:cNvPr id="3097" name="Rectangle 25"/>
          <p:cNvSpPr>
            <a:spLocks noChangeArrowheads="1"/>
          </p:cNvSpPr>
          <p:nvPr/>
        </p:nvSpPr>
        <p:spPr bwMode="invGray">
          <a:xfrm>
            <a:off x="250825" y="260350"/>
            <a:ext cx="8569325" cy="4392613"/>
          </a:xfrm>
          <a:prstGeom prst="rect">
            <a:avLst/>
          </a:prstGeom>
          <a:noFill/>
          <a:ln w="0" algn="ctr">
            <a:solidFill>
              <a:schemeClr val="tx2"/>
            </a:solidFill>
            <a:miter lim="800000"/>
            <a:headEnd/>
            <a:tailEnd/>
          </a:ln>
          <a:effectLst/>
        </p:spPr>
        <p:txBody>
          <a:bodyPr wrap="none" anchor="ctr"/>
          <a:lstStyle/>
          <a:p>
            <a:endParaRPr lang="en-US"/>
          </a:p>
        </p:txBody>
      </p:sp>
      <p:sp>
        <p:nvSpPr>
          <p:cNvPr id="3098" name="Rectangle 26"/>
          <p:cNvSpPr>
            <a:spLocks noChangeArrowheads="1"/>
          </p:cNvSpPr>
          <p:nvPr/>
        </p:nvSpPr>
        <p:spPr bwMode="invGray">
          <a:xfrm>
            <a:off x="7775575" y="908050"/>
            <a:ext cx="1368425" cy="1439863"/>
          </a:xfrm>
          <a:prstGeom prst="rect">
            <a:avLst/>
          </a:prstGeom>
          <a:noFill/>
          <a:ln w="0" algn="ctr">
            <a:solidFill>
              <a:schemeClr val="tx2"/>
            </a:solidFill>
            <a:miter lim="800000"/>
            <a:headEnd/>
            <a:tailEnd/>
          </a:ln>
          <a:effectLst/>
        </p:spPr>
        <p:txBody>
          <a:bodyPr wrap="none" anchor="ctr"/>
          <a:lstStyle/>
          <a:p>
            <a:endParaRPr lang="en-US"/>
          </a:p>
        </p:txBody>
      </p:sp>
      <p:sp>
        <p:nvSpPr>
          <p:cNvPr id="3099" name="Rectangle 27"/>
          <p:cNvSpPr>
            <a:spLocks noChangeArrowheads="1"/>
          </p:cNvSpPr>
          <p:nvPr/>
        </p:nvSpPr>
        <p:spPr bwMode="invGray">
          <a:xfrm>
            <a:off x="611188" y="1916113"/>
            <a:ext cx="7921625" cy="1584325"/>
          </a:xfrm>
          <a:prstGeom prst="rect">
            <a:avLst/>
          </a:prstGeom>
          <a:noFill/>
          <a:ln w="0" algn="ctr">
            <a:solidFill>
              <a:schemeClr val="tx2"/>
            </a:solidFill>
            <a:miter lim="800000"/>
            <a:headEnd/>
            <a:tailEnd/>
          </a:ln>
          <a:effectLst/>
        </p:spPr>
        <p:txBody>
          <a:bodyPr wrap="none" anchor="ctr"/>
          <a:lstStyle/>
          <a:p>
            <a:endParaRPr lang="en-US"/>
          </a:p>
        </p:txBody>
      </p:sp>
      <p:sp>
        <p:nvSpPr>
          <p:cNvPr id="3074" name="Rectangle 2"/>
          <p:cNvSpPr>
            <a:spLocks noGrp="1" noChangeArrowheads="1"/>
          </p:cNvSpPr>
          <p:nvPr>
            <p:ph type="ctrTitle"/>
          </p:nvPr>
        </p:nvSpPr>
        <p:spPr>
          <a:xfrm>
            <a:off x="990600" y="1981200"/>
            <a:ext cx="7239000" cy="1524000"/>
          </a:xfrm>
        </p:spPr>
        <p:txBody>
          <a:bodyPr/>
          <a:lstStyle>
            <a:lvl1pPr>
              <a:defRPr sz="4000" b="1"/>
            </a:lvl1pPr>
          </a:lstStyle>
          <a:p>
            <a:r>
              <a:rPr lang="en-US" smtClean="0"/>
              <a:t>Click to edit Master 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14792CA-6C8E-4093-B6DB-BB5CCCA21819}" type="datetime1">
              <a:rPr lang="en-GB" smtClean="0"/>
              <a:pPr/>
              <a:t>13/06/2015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3363"/>
            <a:ext cx="2057400" cy="6276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3363"/>
            <a:ext cx="6019800" cy="6276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B89A11-00D3-4E60-9E46-A5F10FAF6A02}" type="datetime1">
              <a:rPr lang="en-GB" smtClean="0"/>
              <a:pPr/>
              <a:t>13/06/2015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7713" y="233363"/>
            <a:ext cx="7862887"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262063"/>
            <a:ext cx="8229600" cy="5248275"/>
          </a:xfrm>
        </p:spPr>
        <p:txBody>
          <a:bodyPr/>
          <a:lstStyle/>
          <a:p>
            <a:r>
              <a:rPr lang="en-US" smtClean="0"/>
              <a:t>Click icon to add table</a:t>
            </a:r>
            <a:endParaRPr lang="en-US"/>
          </a:p>
        </p:txBody>
      </p:sp>
      <p:sp>
        <p:nvSpPr>
          <p:cNvPr id="4" name="Date Placeholder 3"/>
          <p:cNvSpPr>
            <a:spLocks noGrp="1"/>
          </p:cNvSpPr>
          <p:nvPr>
            <p:ph type="dt" sz="half" idx="10"/>
          </p:nvPr>
        </p:nvSpPr>
        <p:spPr>
          <a:xfrm>
            <a:off x="381000" y="6505575"/>
            <a:ext cx="2514600" cy="228600"/>
          </a:xfrm>
        </p:spPr>
        <p:txBody>
          <a:bodyPr/>
          <a:lstStyle>
            <a:lvl1pPr>
              <a:defRPr/>
            </a:lvl1pPr>
          </a:lstStyle>
          <a:p>
            <a:fld id="{6C5F598E-C24C-440F-88AB-A859F64ABB24}" type="datetime1">
              <a:rPr lang="en-GB" smtClean="0"/>
              <a:pPr/>
              <a:t>13/06/2015</a:t>
            </a:fld>
            <a:endParaRPr lang="en-GB"/>
          </a:p>
        </p:txBody>
      </p:sp>
      <p:sp>
        <p:nvSpPr>
          <p:cNvPr id="5" name="Footer Placeholder 4"/>
          <p:cNvSpPr>
            <a:spLocks noGrp="1"/>
          </p:cNvSpPr>
          <p:nvPr>
            <p:ph type="ftr" sz="quarter" idx="11"/>
          </p:nvPr>
        </p:nvSpPr>
        <p:spPr>
          <a:xfrm>
            <a:off x="7010400" y="6477000"/>
            <a:ext cx="1828800" cy="227013"/>
          </a:xfrm>
        </p:spPr>
        <p:txBody>
          <a:bodyPr/>
          <a:lstStyle>
            <a:lvl1pPr>
              <a:defRPr/>
            </a:lvl1pPr>
          </a:lstStyle>
          <a:p>
            <a:endParaRPr lang="en-GB"/>
          </a:p>
        </p:txBody>
      </p:sp>
      <p:sp>
        <p:nvSpPr>
          <p:cNvPr id="6" name="Slide Number Placeholder 5"/>
          <p:cNvSpPr>
            <a:spLocks noGrp="1"/>
          </p:cNvSpPr>
          <p:nvPr>
            <p:ph type="sldNum" sz="quarter" idx="12"/>
          </p:nvPr>
        </p:nvSpPr>
        <p:spPr>
          <a:xfrm>
            <a:off x="3505200" y="6448425"/>
            <a:ext cx="2133600" cy="228600"/>
          </a:xfrm>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5C61E03-1092-4193-AC54-3B57CBA773A0}" type="datetime1">
              <a:rPr lang="en-GB" smtClean="0"/>
              <a:pPr/>
              <a:t>13/06/2015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33E4631-8317-41DB-BAB2-1D4C0FAEF06C}" type="datetime1">
              <a:rPr lang="en-GB" smtClean="0"/>
              <a:pPr/>
              <a:t>13/06/2015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3"/>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20512A6B-5291-421B-92DC-06349C85076E}" type="datetime1">
              <a:rPr lang="en-GB" smtClean="0"/>
              <a:pPr/>
              <a:t>13/06/2015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66303AD-547B-439A-94A5-C0EBFF33E14B}" type="datetime1">
              <a:rPr lang="en-GB" smtClean="0"/>
              <a:pPr/>
              <a:t>13/06/2015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ADF666-6785-4317-A517-EA4B86C57241}" type="datetime1">
              <a:rPr lang="en-GB" smtClean="0"/>
              <a:pPr/>
              <a:t>13/06/2015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A5E230F-02F7-46C8-8BB0-C67C039C1D92}" type="datetime1">
              <a:rPr lang="en-GB" smtClean="0"/>
              <a:pPr/>
              <a:t>13/06/2015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1850B44-9CBA-48FE-8CE3-CEA1F7365F49}" type="datetime1">
              <a:rPr lang="en-GB" smtClean="0"/>
              <a:pPr/>
              <a:t>13/06/2015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1EEE002-6E46-4742-A022-445A517295E3}" type="datetime1">
              <a:rPr lang="en-GB" smtClean="0"/>
              <a:pPr/>
              <a:t>13/06/2015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9E6BA13-BAEC-424D-9C71-7FDFE3128B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981075"/>
            <a:ext cx="250825" cy="5891213"/>
          </a:xfrm>
          <a:prstGeom prst="rect">
            <a:avLst/>
          </a:prstGeom>
          <a:solidFill>
            <a:schemeClr val="hlink"/>
          </a:solidFill>
          <a:ln w="0" algn="ctr">
            <a:noFill/>
            <a:miter lim="800000"/>
            <a:headEnd/>
            <a:tailEnd/>
          </a:ln>
          <a:effectLst/>
        </p:spPr>
        <p:txBody>
          <a:bodyPr wrap="none" anchor="ctr"/>
          <a:lstStyle/>
          <a:p>
            <a:endParaRPr lang="en-US"/>
          </a:p>
        </p:txBody>
      </p:sp>
      <p:sp>
        <p:nvSpPr>
          <p:cNvPr id="1040" name="Rectangle 16"/>
          <p:cNvSpPr>
            <a:spLocks noChangeArrowheads="1"/>
          </p:cNvSpPr>
          <p:nvPr/>
        </p:nvSpPr>
        <p:spPr bwMode="ltGray">
          <a:xfrm>
            <a:off x="0" y="0"/>
            <a:ext cx="1403350" cy="1247775"/>
          </a:xfrm>
          <a:prstGeom prst="rect">
            <a:avLst/>
          </a:prstGeom>
          <a:solidFill>
            <a:schemeClr val="accent1"/>
          </a:solidFill>
          <a:ln w="0" algn="ctr">
            <a:noFill/>
            <a:miter lim="800000"/>
            <a:headEnd/>
            <a:tailEnd/>
          </a:ln>
          <a:effectLst/>
        </p:spPr>
        <p:txBody>
          <a:bodyPr wrap="none" anchor="ctr"/>
          <a:lstStyle/>
          <a:p>
            <a:endParaRPr lang="en-US"/>
          </a:p>
        </p:txBody>
      </p:sp>
      <p:sp>
        <p:nvSpPr>
          <p:cNvPr id="1041" name="Rectangle 17"/>
          <p:cNvSpPr>
            <a:spLocks noChangeArrowheads="1"/>
          </p:cNvSpPr>
          <p:nvPr/>
        </p:nvSpPr>
        <p:spPr bwMode="invGray">
          <a:xfrm>
            <a:off x="1403350" y="0"/>
            <a:ext cx="7740650" cy="1052513"/>
          </a:xfrm>
          <a:prstGeom prst="rect">
            <a:avLst/>
          </a:prstGeom>
          <a:solidFill>
            <a:schemeClr val="tx2"/>
          </a:solidFill>
          <a:ln w="0" algn="ctr">
            <a:noFill/>
            <a:miter lim="800000"/>
            <a:headEnd/>
            <a:tailEnd/>
          </a:ln>
          <a:effectLst/>
        </p:spPr>
        <p:txBody>
          <a:bodyPr wrap="none" anchor="ctr"/>
          <a:lstStyle/>
          <a:p>
            <a:endParaRPr lang="en-US"/>
          </a:p>
        </p:txBody>
      </p:sp>
      <p:sp>
        <p:nvSpPr>
          <p:cNvPr id="1042" name="Rectangle 18"/>
          <p:cNvSpPr>
            <a:spLocks noChangeArrowheads="1"/>
          </p:cNvSpPr>
          <p:nvPr/>
        </p:nvSpPr>
        <p:spPr bwMode="invGray">
          <a:xfrm>
            <a:off x="8820150" y="0"/>
            <a:ext cx="73025" cy="765175"/>
          </a:xfrm>
          <a:prstGeom prst="rect">
            <a:avLst/>
          </a:prstGeom>
          <a:solidFill>
            <a:schemeClr val="accent1"/>
          </a:solidFill>
          <a:ln w="0" algn="ctr">
            <a:noFill/>
            <a:miter lim="800000"/>
            <a:headEnd/>
            <a:tailEnd/>
          </a:ln>
          <a:effectLst/>
        </p:spPr>
        <p:txBody>
          <a:bodyPr wrap="none" anchor="ctr"/>
          <a:lstStyle/>
          <a:p>
            <a:endParaRPr lang="en-US"/>
          </a:p>
        </p:txBody>
      </p:sp>
      <p:sp>
        <p:nvSpPr>
          <p:cNvPr id="1043" name="Rectangle 19"/>
          <p:cNvSpPr>
            <a:spLocks noChangeArrowheads="1"/>
          </p:cNvSpPr>
          <p:nvPr/>
        </p:nvSpPr>
        <p:spPr bwMode="white">
          <a:xfrm>
            <a:off x="179388" y="134938"/>
            <a:ext cx="8785225" cy="773112"/>
          </a:xfrm>
          <a:prstGeom prst="rect">
            <a:avLst/>
          </a:prstGeom>
          <a:noFill/>
          <a:ln w="0" algn="ctr">
            <a:solidFill>
              <a:schemeClr val="accent1"/>
            </a:solidFill>
            <a:miter lim="800000"/>
            <a:headEnd/>
            <a:tailEnd/>
          </a:ln>
          <a:effectLst/>
        </p:spPr>
        <p:txBody>
          <a:bodyPr wrap="none" anchor="ctr"/>
          <a:lstStyle/>
          <a:p>
            <a:endParaRPr lang="en-US"/>
          </a:p>
        </p:txBody>
      </p:sp>
      <p:sp>
        <p:nvSpPr>
          <p:cNvPr id="1044" name="Line 20"/>
          <p:cNvSpPr>
            <a:spLocks noChangeShapeType="1"/>
          </p:cNvSpPr>
          <p:nvPr/>
        </p:nvSpPr>
        <p:spPr bwMode="auto">
          <a:xfrm>
            <a:off x="468313" y="6481763"/>
            <a:ext cx="8424862" cy="0"/>
          </a:xfrm>
          <a:prstGeom prst="line">
            <a:avLst/>
          </a:prstGeom>
          <a:noFill/>
          <a:ln w="0">
            <a:solidFill>
              <a:schemeClr val="tx2"/>
            </a:solidFill>
            <a:round/>
            <a:headEnd/>
            <a:tailEnd/>
          </a:ln>
          <a:effectLst/>
        </p:spPr>
        <p:txBody>
          <a:bodyPr/>
          <a:lstStyle/>
          <a:p>
            <a:endParaRPr lang="en-US"/>
          </a:p>
        </p:txBody>
      </p:sp>
      <p:sp>
        <p:nvSpPr>
          <p:cNvPr id="1027" name="Rectangle 3"/>
          <p:cNvSpPr>
            <a:spLocks noGrp="1" noChangeArrowheads="1"/>
          </p:cNvSpPr>
          <p:nvPr>
            <p:ph type="body" idx="1"/>
          </p:nvPr>
        </p:nvSpPr>
        <p:spPr bwMode="auto">
          <a:xfrm>
            <a:off x="457200" y="1262063"/>
            <a:ext cx="8229600" cy="524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0" y="6505575"/>
            <a:ext cx="2514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fld id="{AC5EFB27-B682-4FBA-8807-4C3F8F360DF7}" type="datetime1">
              <a:rPr lang="en-GB" smtClean="0"/>
              <a:pPr/>
              <a:t>13/06/2015</a:t>
            </a:fld>
            <a:endParaRPr lang="en-GB"/>
          </a:p>
        </p:txBody>
      </p:sp>
      <p:sp>
        <p:nvSpPr>
          <p:cNvPr id="1029" name="Rectangle 5"/>
          <p:cNvSpPr>
            <a:spLocks noGrp="1" noChangeArrowheads="1"/>
          </p:cNvSpPr>
          <p:nvPr>
            <p:ph type="ftr" sz="quarter" idx="3"/>
          </p:nvPr>
        </p:nvSpPr>
        <p:spPr bwMode="auto">
          <a:xfrm>
            <a:off x="7010400" y="6477000"/>
            <a:ext cx="1828800" cy="227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endParaRPr lang="en-GB"/>
          </a:p>
        </p:txBody>
      </p:sp>
      <p:sp>
        <p:nvSpPr>
          <p:cNvPr id="1030" name="Rectangle 6"/>
          <p:cNvSpPr>
            <a:spLocks noGrp="1" noChangeArrowheads="1"/>
          </p:cNvSpPr>
          <p:nvPr>
            <p:ph type="sldNum" sz="quarter" idx="4"/>
          </p:nvPr>
        </p:nvSpPr>
        <p:spPr bwMode="auto">
          <a:xfrm>
            <a:off x="3505200" y="6448425"/>
            <a:ext cx="2133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fld id="{D9E6BA13-BAEC-424D-9C71-7FDFE3128BB8}" type="slidenum">
              <a:rPr lang="en-GB" smtClean="0"/>
              <a:pPr/>
              <a:t>‹#›</a:t>
            </a:fld>
            <a:endParaRPr lang="en-GB"/>
          </a:p>
        </p:txBody>
      </p:sp>
      <p:graphicFrame>
        <p:nvGraphicFramePr>
          <p:cNvPr id="1045" name="Object 21"/>
          <p:cNvGraphicFramePr>
            <a:graphicFrameLocks noChangeAspect="1"/>
          </p:cNvGraphicFramePr>
          <p:nvPr/>
        </p:nvGraphicFramePr>
        <p:xfrm>
          <a:off x="0" y="0"/>
          <a:ext cx="971550" cy="1042988"/>
        </p:xfrm>
        <a:graphic>
          <a:graphicData uri="http://schemas.openxmlformats.org/presentationml/2006/ole">
            <p:oleObj spid="_x0000_s2050" name="Image" r:id="rId15" imgW="2539683" imgH="2539683" progId="Photoshop.Image.6">
              <p:embed/>
            </p:oleObj>
          </a:graphicData>
        </a:graphic>
      </p:graphicFrame>
      <p:sp>
        <p:nvSpPr>
          <p:cNvPr id="1046" name="Rectangle 22"/>
          <p:cNvSpPr>
            <a:spLocks noChangeArrowheads="1"/>
          </p:cNvSpPr>
          <p:nvPr/>
        </p:nvSpPr>
        <p:spPr bwMode="invGray">
          <a:xfrm>
            <a:off x="1187450" y="908050"/>
            <a:ext cx="7956550" cy="144463"/>
          </a:xfrm>
          <a:prstGeom prst="rect">
            <a:avLst/>
          </a:prstGeom>
          <a:solidFill>
            <a:schemeClr val="tx1"/>
          </a:solidFill>
          <a:ln w="0" algn="ctr">
            <a:noFill/>
            <a:miter lim="800000"/>
            <a:headEnd/>
            <a:tailEnd/>
          </a:ln>
          <a:effectLst/>
        </p:spPr>
        <p:txBody>
          <a:bodyPr wrap="none" anchor="ctr"/>
          <a:lstStyle/>
          <a:p>
            <a:endParaRPr lang="en-US"/>
          </a:p>
        </p:txBody>
      </p:sp>
      <p:sp>
        <p:nvSpPr>
          <p:cNvPr id="1047" name="Rectangle 23"/>
          <p:cNvSpPr>
            <a:spLocks noChangeArrowheads="1"/>
          </p:cNvSpPr>
          <p:nvPr/>
        </p:nvSpPr>
        <p:spPr bwMode="invGray">
          <a:xfrm>
            <a:off x="971550" y="0"/>
            <a:ext cx="431800" cy="1052513"/>
          </a:xfrm>
          <a:prstGeom prst="rect">
            <a:avLst/>
          </a:prstGeom>
          <a:solidFill>
            <a:schemeClr val="tx1"/>
          </a:solidFill>
          <a:ln w="0" algn="ctr">
            <a:noFill/>
            <a:miter lim="800000"/>
            <a:headEnd/>
            <a:tailEnd/>
          </a:ln>
          <a:effectLst/>
        </p:spPr>
        <p:txBody>
          <a:bodyPr wrap="none" anchor="ctr"/>
          <a:lstStyle/>
          <a:p>
            <a:endParaRPr lang="en-US"/>
          </a:p>
        </p:txBody>
      </p:sp>
      <p:sp>
        <p:nvSpPr>
          <p:cNvPr id="1026" name="Rectangle 2"/>
          <p:cNvSpPr>
            <a:spLocks noGrp="1" noChangeArrowheads="1"/>
          </p:cNvSpPr>
          <p:nvPr>
            <p:ph type="title"/>
          </p:nvPr>
        </p:nvSpPr>
        <p:spPr bwMode="black">
          <a:xfrm>
            <a:off x="747713" y="233363"/>
            <a:ext cx="7862887"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1" fontAlgn="base" hangingPunct="1">
        <a:spcBef>
          <a:spcPct val="0"/>
        </a:spcBef>
        <a:spcAft>
          <a:spcPct val="0"/>
        </a:spcAft>
        <a:defRPr sz="3200">
          <a:solidFill>
            <a:srgbClr val="F3C43F"/>
          </a:solidFill>
          <a:latin typeface="+mj-lt"/>
          <a:ea typeface="+mj-ea"/>
          <a:cs typeface="+mj-cs"/>
        </a:defRPr>
      </a:lvl1pPr>
      <a:lvl2pPr algn="ctr" rtl="0" eaLnBrk="1" fontAlgn="base" hangingPunct="1">
        <a:spcBef>
          <a:spcPct val="0"/>
        </a:spcBef>
        <a:spcAft>
          <a:spcPct val="0"/>
        </a:spcAft>
        <a:defRPr sz="3200">
          <a:solidFill>
            <a:srgbClr val="F3C43F"/>
          </a:solidFill>
          <a:latin typeface="Verdana" pitchFamily="34" charset="0"/>
        </a:defRPr>
      </a:lvl2pPr>
      <a:lvl3pPr algn="ctr" rtl="0" eaLnBrk="1" fontAlgn="base" hangingPunct="1">
        <a:spcBef>
          <a:spcPct val="0"/>
        </a:spcBef>
        <a:spcAft>
          <a:spcPct val="0"/>
        </a:spcAft>
        <a:defRPr sz="3200">
          <a:solidFill>
            <a:srgbClr val="F3C43F"/>
          </a:solidFill>
          <a:latin typeface="Verdana" pitchFamily="34" charset="0"/>
        </a:defRPr>
      </a:lvl3pPr>
      <a:lvl4pPr algn="ctr" rtl="0" eaLnBrk="1" fontAlgn="base" hangingPunct="1">
        <a:spcBef>
          <a:spcPct val="0"/>
        </a:spcBef>
        <a:spcAft>
          <a:spcPct val="0"/>
        </a:spcAft>
        <a:defRPr sz="3200">
          <a:solidFill>
            <a:srgbClr val="F3C43F"/>
          </a:solidFill>
          <a:latin typeface="Verdana" pitchFamily="34" charset="0"/>
        </a:defRPr>
      </a:lvl4pPr>
      <a:lvl5pPr algn="ctr" rtl="0" eaLnBrk="1" fontAlgn="base" hangingPunct="1">
        <a:spcBef>
          <a:spcPct val="0"/>
        </a:spcBef>
        <a:spcAft>
          <a:spcPct val="0"/>
        </a:spcAft>
        <a:defRPr sz="3200">
          <a:solidFill>
            <a:srgbClr val="F3C43F"/>
          </a:solidFill>
          <a:latin typeface="Verdana" pitchFamily="34" charset="0"/>
        </a:defRPr>
      </a:lvl5pPr>
      <a:lvl6pPr marL="457200" algn="ctr" rtl="0" eaLnBrk="1" fontAlgn="base" hangingPunct="1">
        <a:spcBef>
          <a:spcPct val="0"/>
        </a:spcBef>
        <a:spcAft>
          <a:spcPct val="0"/>
        </a:spcAft>
        <a:defRPr sz="3200">
          <a:solidFill>
            <a:srgbClr val="F3C43F"/>
          </a:solidFill>
          <a:latin typeface="Verdana" pitchFamily="34" charset="0"/>
        </a:defRPr>
      </a:lvl6pPr>
      <a:lvl7pPr marL="914400" algn="ctr" rtl="0" eaLnBrk="1" fontAlgn="base" hangingPunct="1">
        <a:spcBef>
          <a:spcPct val="0"/>
        </a:spcBef>
        <a:spcAft>
          <a:spcPct val="0"/>
        </a:spcAft>
        <a:defRPr sz="3200">
          <a:solidFill>
            <a:srgbClr val="F3C43F"/>
          </a:solidFill>
          <a:latin typeface="Verdana" pitchFamily="34" charset="0"/>
        </a:defRPr>
      </a:lvl7pPr>
      <a:lvl8pPr marL="1371600" algn="ctr" rtl="0" eaLnBrk="1" fontAlgn="base" hangingPunct="1">
        <a:spcBef>
          <a:spcPct val="0"/>
        </a:spcBef>
        <a:spcAft>
          <a:spcPct val="0"/>
        </a:spcAft>
        <a:defRPr sz="3200">
          <a:solidFill>
            <a:srgbClr val="F3C43F"/>
          </a:solidFill>
          <a:latin typeface="Verdana" pitchFamily="34" charset="0"/>
        </a:defRPr>
      </a:lvl8pPr>
      <a:lvl9pPr marL="1828800" algn="ctr" rtl="0" eaLnBrk="1" fontAlgn="base" hangingPunct="1">
        <a:spcBef>
          <a:spcPct val="0"/>
        </a:spcBef>
        <a:spcAft>
          <a:spcPct val="0"/>
        </a:spcAft>
        <a:defRPr sz="3200">
          <a:solidFill>
            <a:srgbClr val="F3C43F"/>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yeffry@unikom.ac.id"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351112"/>
          </a:xfrm>
        </p:spPr>
        <p:txBody>
          <a:bodyPr>
            <a:normAutofit/>
          </a:bodyPr>
          <a:lstStyle/>
          <a:p>
            <a:r>
              <a:rPr lang="en-GB" dirty="0" smtClean="0"/>
              <a:t>Dr. Ir. </a:t>
            </a:r>
            <a:r>
              <a:rPr lang="en-GB" dirty="0" err="1" smtClean="0"/>
              <a:t>Yeffry</a:t>
            </a:r>
            <a:r>
              <a:rPr lang="en-GB" dirty="0" smtClean="0"/>
              <a:t> </a:t>
            </a:r>
            <a:r>
              <a:rPr lang="en-GB" dirty="0" err="1" smtClean="0"/>
              <a:t>Handoko</a:t>
            </a:r>
            <a:r>
              <a:rPr lang="en-GB" dirty="0" smtClean="0"/>
              <a:t> Putra, M.T</a:t>
            </a:r>
          </a:p>
          <a:p>
            <a:r>
              <a:rPr lang="en-GB" dirty="0" smtClean="0"/>
              <a:t>(</a:t>
            </a:r>
            <a:r>
              <a:rPr lang="en-GB" dirty="0" smtClean="0">
                <a:hlinkClick r:id="rId2"/>
              </a:rPr>
              <a:t>yeffry@unikom.ac.id</a:t>
            </a:r>
            <a:r>
              <a:rPr lang="en-GB" dirty="0" smtClean="0"/>
              <a:t>)</a:t>
            </a:r>
          </a:p>
          <a:p>
            <a:endParaRPr lang="en-GB" dirty="0"/>
          </a:p>
        </p:txBody>
      </p:sp>
      <p:sp>
        <p:nvSpPr>
          <p:cNvPr id="2" name="Title 1"/>
          <p:cNvSpPr>
            <a:spLocks noGrp="1"/>
          </p:cNvSpPr>
          <p:nvPr>
            <p:ph type="ctrTitle"/>
          </p:nvPr>
        </p:nvSpPr>
        <p:spPr/>
        <p:txBody>
          <a:bodyPr/>
          <a:lstStyle/>
          <a:p>
            <a:r>
              <a:rPr lang="en-GB" sz="3200" dirty="0" smtClean="0"/>
              <a:t>Chap </a:t>
            </a:r>
            <a:r>
              <a:rPr lang="en-GB" sz="3200" dirty="0" smtClean="0"/>
              <a:t>VI </a:t>
            </a:r>
            <a:r>
              <a:rPr lang="en-GB" sz="3200" dirty="0" smtClean="0"/>
              <a:t>: </a:t>
            </a:r>
            <a:r>
              <a:rPr lang="en-US" sz="3200" dirty="0" smtClean="0"/>
              <a:t>Problem in Stakeholder Management</a:t>
            </a:r>
            <a:endParaRPr lang="en-GB" sz="3200" dirty="0"/>
          </a:p>
        </p:txBody>
      </p:sp>
      <p:sp>
        <p:nvSpPr>
          <p:cNvPr id="4" name="Rectangle 3"/>
          <p:cNvSpPr/>
          <p:nvPr/>
        </p:nvSpPr>
        <p:spPr>
          <a:xfrm>
            <a:off x="2571736" y="5786454"/>
            <a:ext cx="4572000" cy="646331"/>
          </a:xfrm>
          <a:prstGeom prst="rect">
            <a:avLst/>
          </a:prstGeom>
        </p:spPr>
        <p:txBody>
          <a:bodyPr>
            <a:spAutoFit/>
          </a:bodyPr>
          <a:lstStyle/>
          <a:p>
            <a:r>
              <a:rPr lang="en-GB" dirty="0" smtClean="0"/>
              <a:t>Magister </a:t>
            </a:r>
            <a:r>
              <a:rPr lang="en-GB" dirty="0" err="1" smtClean="0"/>
              <a:t>Sistem</a:t>
            </a:r>
            <a:r>
              <a:rPr lang="en-GB" dirty="0" smtClean="0"/>
              <a:t> </a:t>
            </a:r>
            <a:r>
              <a:rPr lang="en-GB" dirty="0" err="1" smtClean="0"/>
              <a:t>Informasi</a:t>
            </a:r>
            <a:r>
              <a:rPr lang="en-GB" dirty="0" smtClean="0"/>
              <a:t/>
            </a:r>
            <a:br>
              <a:rPr lang="en-GB" dirty="0" smtClean="0"/>
            </a:br>
            <a:r>
              <a:rPr lang="en-GB" dirty="0" err="1" smtClean="0"/>
              <a:t>Universitas</a:t>
            </a:r>
            <a:r>
              <a:rPr lang="en-GB" dirty="0" smtClean="0"/>
              <a:t> </a:t>
            </a:r>
            <a:r>
              <a:rPr lang="en-GB" dirty="0" err="1" smtClean="0"/>
              <a:t>Komputer</a:t>
            </a:r>
            <a:r>
              <a:rPr lang="en-GB" dirty="0" smtClean="0"/>
              <a:t> Indonesia</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10</a:t>
            </a:fld>
            <a:endParaRPr lang="en-GB"/>
          </a:p>
        </p:txBody>
      </p:sp>
      <p:pic>
        <p:nvPicPr>
          <p:cNvPr id="36866" name="Picture 2"/>
          <p:cNvPicPr>
            <a:picLocks noGrp="1" noChangeAspect="1" noChangeArrowheads="1"/>
          </p:cNvPicPr>
          <p:nvPr>
            <p:ph idx="1"/>
          </p:nvPr>
        </p:nvPicPr>
        <p:blipFill>
          <a:blip r:embed="rId2" cstate="print"/>
          <a:srcRect/>
          <a:stretch>
            <a:fillRect/>
          </a:stretch>
        </p:blipFill>
        <p:spPr bwMode="auto">
          <a:xfrm>
            <a:off x="1073150" y="1262063"/>
            <a:ext cx="6997700" cy="52482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9E6BA13-BAEC-424D-9C71-7FDFE3128BB8}" type="slidenum">
              <a:rPr lang="en-GB" smtClean="0"/>
              <a:pPr/>
              <a:t>11</a:t>
            </a:fld>
            <a:endParaRPr lang="en-GB"/>
          </a:p>
        </p:txBody>
      </p:sp>
      <p:pic>
        <p:nvPicPr>
          <p:cNvPr id="38914" name="Picture 2"/>
          <p:cNvPicPr>
            <a:picLocks noChangeAspect="1" noChangeArrowheads="1"/>
          </p:cNvPicPr>
          <p:nvPr/>
        </p:nvPicPr>
        <p:blipFill>
          <a:blip r:embed="rId2" cstate="print"/>
          <a:srcRect/>
          <a:stretch>
            <a:fillRect/>
          </a:stretch>
        </p:blipFill>
        <p:spPr bwMode="auto">
          <a:xfrm>
            <a:off x="1000100" y="1285077"/>
            <a:ext cx="6643734" cy="478712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3" name="Content Placeholder 2"/>
          <p:cNvSpPr>
            <a:spLocks noGrp="1"/>
          </p:cNvSpPr>
          <p:nvPr>
            <p:ph idx="1"/>
          </p:nvPr>
        </p:nvSpPr>
        <p:spPr/>
        <p:txBody>
          <a:bodyPr/>
          <a:lstStyle/>
          <a:p>
            <a:pPr>
              <a:buNone/>
            </a:pPr>
            <a:r>
              <a:rPr lang="en-US" dirty="0" smtClean="0"/>
              <a:t>Negative Feedback</a:t>
            </a:r>
          </a:p>
          <a:p>
            <a:endParaRPr lang="en-US" dirty="0" smtClean="0"/>
          </a:p>
          <a:p>
            <a:r>
              <a:rPr lang="en-US" i="1" dirty="0" smtClean="0"/>
              <a:t>Deny all wrongdoing: “That is not what happened.”</a:t>
            </a:r>
          </a:p>
          <a:p>
            <a:endParaRPr lang="en-US" dirty="0" smtClean="0"/>
          </a:p>
          <a:p>
            <a:r>
              <a:rPr lang="en-US" i="1" dirty="0" smtClean="0"/>
              <a:t>Spread </a:t>
            </a:r>
            <a:r>
              <a:rPr lang="en-US" i="1" dirty="0" smtClean="0"/>
              <a:t>the blame: “I was told to do this,” or “I thought someone else was doing this, but they let me down.”</a:t>
            </a:r>
          </a:p>
          <a:p>
            <a:endParaRPr lang="en-US" dirty="0" smtClean="0"/>
          </a:p>
          <a:p>
            <a:r>
              <a:rPr lang="en-US" i="1" dirty="0" smtClean="0"/>
              <a:t>Change </a:t>
            </a:r>
            <a:r>
              <a:rPr lang="en-US" i="1" dirty="0" smtClean="0"/>
              <a:t>the subject: “There are more important issues to focus on than this!”</a:t>
            </a:r>
          </a:p>
          <a:p>
            <a:pPr>
              <a:buNone/>
            </a:pP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Feedback</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13</a:t>
            </a:fld>
            <a:endParaRPr lang="en-GB"/>
          </a:p>
        </p:txBody>
      </p:sp>
      <p:pic>
        <p:nvPicPr>
          <p:cNvPr id="7170" name="Picture 2"/>
          <p:cNvPicPr>
            <a:picLocks noGrp="1" noChangeAspect="1" noChangeArrowheads="1"/>
          </p:cNvPicPr>
          <p:nvPr>
            <p:ph idx="1"/>
          </p:nvPr>
        </p:nvPicPr>
        <p:blipFill>
          <a:blip r:embed="rId2" cstate="print"/>
          <a:srcRect/>
          <a:stretch>
            <a:fillRect/>
          </a:stretch>
        </p:blipFill>
        <p:spPr bwMode="auto">
          <a:xfrm>
            <a:off x="785786" y="1285860"/>
            <a:ext cx="7886755" cy="228601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785785" y="3500438"/>
            <a:ext cx="8157915" cy="291465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14</a:t>
            </a:fld>
            <a:endParaRPr lang="en-GB"/>
          </a:p>
        </p:txBody>
      </p:sp>
      <p:pic>
        <p:nvPicPr>
          <p:cNvPr id="37891" name="Picture 3"/>
          <p:cNvPicPr>
            <a:picLocks noGrp="1" noChangeAspect="1" noChangeArrowheads="1"/>
          </p:cNvPicPr>
          <p:nvPr>
            <p:ph idx="1"/>
          </p:nvPr>
        </p:nvPicPr>
        <p:blipFill>
          <a:blip r:embed="rId2" cstate="print"/>
          <a:srcRect/>
          <a:stretch>
            <a:fillRect/>
          </a:stretch>
        </p:blipFill>
        <p:spPr bwMode="auto">
          <a:xfrm>
            <a:off x="1073150" y="1262063"/>
            <a:ext cx="6997700" cy="524827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Thompson (2011) defined three major types of conflict</a:t>
            </a:r>
            <a:endParaRPr lang="en-US" dirty="0"/>
          </a:p>
        </p:txBody>
      </p:sp>
      <p:sp>
        <p:nvSpPr>
          <p:cNvPr id="3" name="Content Placeholder 2"/>
          <p:cNvSpPr>
            <a:spLocks noGrp="1"/>
          </p:cNvSpPr>
          <p:nvPr>
            <p:ph idx="1"/>
          </p:nvPr>
        </p:nvSpPr>
        <p:spPr/>
        <p:txBody>
          <a:bodyPr/>
          <a:lstStyle/>
          <a:p>
            <a:endParaRPr lang="en-US" dirty="0" smtClean="0"/>
          </a:p>
          <a:p>
            <a:r>
              <a:rPr lang="en-US" i="1" dirty="0" smtClean="0"/>
              <a:t>Relationship conflict </a:t>
            </a:r>
          </a:p>
          <a:p>
            <a:r>
              <a:rPr lang="en-US" i="1" dirty="0" smtClean="0"/>
              <a:t>Task conflict</a:t>
            </a:r>
            <a:endParaRPr lang="en-US" i="1" dirty="0" smtClean="0"/>
          </a:p>
          <a:p>
            <a:r>
              <a:rPr lang="en-US" i="1" dirty="0" smtClean="0"/>
              <a:t>Process </a:t>
            </a:r>
            <a:r>
              <a:rPr lang="en-US" i="1" dirty="0" smtClean="0"/>
              <a:t>conflict: </a:t>
            </a:r>
          </a:p>
          <a:p>
            <a:endParaRPr lang="en-US" i="1" dirty="0" smtClean="0"/>
          </a:p>
          <a:p>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16</a:t>
            </a:fld>
            <a:endParaRPr lang="en-GB"/>
          </a:p>
        </p:txBody>
      </p:sp>
      <p:pic>
        <p:nvPicPr>
          <p:cNvPr id="39938" name="Picture 2"/>
          <p:cNvPicPr>
            <a:picLocks noGrp="1" noChangeAspect="1" noChangeArrowheads="1"/>
          </p:cNvPicPr>
          <p:nvPr>
            <p:ph idx="1"/>
          </p:nvPr>
        </p:nvPicPr>
        <p:blipFill>
          <a:blip r:embed="rId2" cstate="print"/>
          <a:srcRect/>
          <a:stretch>
            <a:fillRect/>
          </a:stretch>
        </p:blipFill>
        <p:spPr bwMode="auto">
          <a:xfrm>
            <a:off x="1507760" y="1262063"/>
            <a:ext cx="6128479" cy="5248275"/>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17</a:t>
            </a:fld>
            <a:endParaRPr lang="en-GB"/>
          </a:p>
        </p:txBody>
      </p:sp>
      <p:pic>
        <p:nvPicPr>
          <p:cNvPr id="41986" name="Picture 2"/>
          <p:cNvPicPr>
            <a:picLocks noGrp="1" noChangeAspect="1" noChangeArrowheads="1"/>
          </p:cNvPicPr>
          <p:nvPr>
            <p:ph idx="1"/>
          </p:nvPr>
        </p:nvPicPr>
        <p:blipFill>
          <a:blip r:embed="rId2" cstate="print"/>
          <a:srcRect/>
          <a:stretch>
            <a:fillRect/>
          </a:stretch>
        </p:blipFill>
        <p:spPr bwMode="auto">
          <a:xfrm>
            <a:off x="457200" y="2119861"/>
            <a:ext cx="8229600" cy="353267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to deal with conflict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i="1" dirty="0" smtClean="0"/>
              <a:t>Together agree on what the problem really is or if there actually is a problem. </a:t>
            </a:r>
            <a:endParaRPr lang="en-US" i="1" dirty="0" smtClean="0"/>
          </a:p>
          <a:p>
            <a:pPr marL="514350" indent="-514350">
              <a:buFont typeface="+mj-lt"/>
              <a:buAutoNum type="arabicPeriod"/>
            </a:pPr>
            <a:r>
              <a:rPr lang="en-US" i="1" dirty="0" smtClean="0"/>
              <a:t>Together agree on some optimal outcomes </a:t>
            </a:r>
            <a:endParaRPr lang="en-US" i="1" dirty="0" smtClean="0"/>
          </a:p>
          <a:p>
            <a:pPr marL="514350" indent="-514350">
              <a:buFont typeface="+mj-lt"/>
              <a:buAutoNum type="arabicPeriod"/>
            </a:pPr>
            <a:r>
              <a:rPr lang="en-US" i="1" dirty="0" smtClean="0"/>
              <a:t>Only then should the group identify potential solutions </a:t>
            </a:r>
            <a:endParaRPr lang="en-US" i="1" dirty="0" smtClean="0"/>
          </a:p>
          <a:p>
            <a:pPr marL="514350" indent="-514350">
              <a:buFont typeface="+mj-lt"/>
              <a:buAutoNum type="arabicPeriod"/>
            </a:pPr>
            <a:r>
              <a:rPr lang="en-US" i="1" dirty="0" smtClean="0"/>
              <a:t>Agree on the best course of action and develop an implementation plan </a:t>
            </a:r>
            <a:endParaRPr lang="en-US" i="1" dirty="0" smtClean="0"/>
          </a:p>
          <a:p>
            <a:pPr marL="514350" indent="-514350">
              <a:buFont typeface="+mj-lt"/>
              <a:buAutoNum type="arabicPeriod"/>
            </a:pPr>
            <a:r>
              <a:rPr lang="en-US" i="1" dirty="0" smtClean="0"/>
              <a:t>Set a date for the next meeting to report on progress</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19</a:t>
            </a:fld>
            <a:endParaRPr lang="en-GB"/>
          </a:p>
        </p:txBody>
      </p:sp>
      <p:pic>
        <p:nvPicPr>
          <p:cNvPr id="40962" name="Picture 2"/>
          <p:cNvPicPr>
            <a:picLocks noGrp="1" noChangeAspect="1" noChangeArrowheads="1"/>
          </p:cNvPicPr>
          <p:nvPr>
            <p:ph idx="1"/>
          </p:nvPr>
        </p:nvPicPr>
        <p:blipFill>
          <a:blip r:embed="rId2" cstate="print"/>
          <a:srcRect/>
          <a:stretch>
            <a:fillRect/>
          </a:stretch>
        </p:blipFill>
        <p:spPr bwMode="auto">
          <a:xfrm>
            <a:off x="785786" y="928670"/>
            <a:ext cx="6997700" cy="52482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Delegation</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a:t>
            </a:fld>
            <a:endParaRPr lang="en-GB"/>
          </a:p>
        </p:txBody>
      </p:sp>
      <p:sp>
        <p:nvSpPr>
          <p:cNvPr id="32770" name="AutoShape 2" descr="http://www.beautyinsurancecompare.com/wp-content/uploads/2012/05/Delegate.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2771" name="Picture 3"/>
          <p:cNvPicPr>
            <a:picLocks noChangeAspect="1" noChangeArrowheads="1"/>
          </p:cNvPicPr>
          <p:nvPr/>
        </p:nvPicPr>
        <p:blipFill>
          <a:blip r:embed="rId2" cstate="print"/>
          <a:srcRect/>
          <a:stretch>
            <a:fillRect/>
          </a:stretch>
        </p:blipFill>
        <p:spPr bwMode="auto">
          <a:xfrm>
            <a:off x="928662" y="1357297"/>
            <a:ext cx="7215238" cy="5260371"/>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Blake and Mouton (1964) </a:t>
            </a:r>
            <a:r>
              <a:rPr lang="en-US" dirty="0" smtClean="0"/>
              <a:t>‘s conflict </a:t>
            </a:r>
            <a:r>
              <a:rPr lang="en-US" dirty="0" smtClean="0"/>
              <a:t>resolution </a:t>
            </a:r>
            <a:endParaRPr lang="en-US" dirty="0"/>
          </a:p>
        </p:txBody>
      </p:sp>
      <p:sp>
        <p:nvSpPr>
          <p:cNvPr id="3" name="Content Placeholder 2"/>
          <p:cNvSpPr>
            <a:spLocks noGrp="1"/>
          </p:cNvSpPr>
          <p:nvPr>
            <p:ph idx="1"/>
          </p:nvPr>
        </p:nvSpPr>
        <p:spPr/>
        <p:txBody>
          <a:bodyPr/>
          <a:lstStyle/>
          <a:p>
            <a:endParaRPr lang="en-US" dirty="0" smtClean="0"/>
          </a:p>
          <a:p>
            <a:r>
              <a:rPr lang="en-US" dirty="0" smtClean="0"/>
              <a:t>Forcing or competing</a:t>
            </a:r>
          </a:p>
          <a:p>
            <a:r>
              <a:rPr lang="en-US" dirty="0" smtClean="0"/>
              <a:t>Smoothing </a:t>
            </a:r>
            <a:r>
              <a:rPr lang="en-US" dirty="0" smtClean="0"/>
              <a:t>or accommodating</a:t>
            </a:r>
          </a:p>
          <a:p>
            <a:r>
              <a:rPr lang="en-US" dirty="0" smtClean="0"/>
              <a:t>Compromise</a:t>
            </a:r>
            <a:endParaRPr lang="en-US" dirty="0" smtClean="0"/>
          </a:p>
          <a:p>
            <a:r>
              <a:rPr lang="en-US" dirty="0" smtClean="0"/>
              <a:t>Problem </a:t>
            </a:r>
            <a:r>
              <a:rPr lang="en-US" dirty="0" smtClean="0"/>
              <a:t>solving/confronting</a:t>
            </a:r>
          </a:p>
          <a:p>
            <a:r>
              <a:rPr lang="en-US" dirty="0" smtClean="0"/>
              <a:t>Withdrawal </a:t>
            </a:r>
            <a:r>
              <a:rPr lang="en-US" dirty="0" smtClean="0"/>
              <a:t>or avoiding</a:t>
            </a:r>
          </a:p>
          <a:p>
            <a:r>
              <a:rPr lang="en-US" dirty="0" smtClean="0"/>
              <a:t>Facilitated </a:t>
            </a:r>
            <a:r>
              <a:rPr lang="en-US" dirty="0" smtClean="0"/>
              <a:t>(binding or nonbinding)</a:t>
            </a:r>
          </a:p>
          <a:p>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21</a:t>
            </a:fld>
            <a:endParaRPr lang="en-GB"/>
          </a:p>
        </p:txBody>
      </p:sp>
      <p:pic>
        <p:nvPicPr>
          <p:cNvPr id="4098" name="Picture 2"/>
          <p:cNvPicPr>
            <a:picLocks noGrp="1" noChangeAspect="1" noChangeArrowheads="1"/>
          </p:cNvPicPr>
          <p:nvPr>
            <p:ph idx="1"/>
          </p:nvPr>
        </p:nvPicPr>
        <p:blipFill>
          <a:blip r:embed="rId2" cstate="print"/>
          <a:srcRect/>
          <a:stretch>
            <a:fillRect/>
          </a:stretch>
        </p:blipFill>
        <p:spPr bwMode="auto">
          <a:xfrm>
            <a:off x="357158" y="1214422"/>
            <a:ext cx="8215370" cy="52482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22</a:t>
            </a:fld>
            <a:endParaRPr lang="en-GB"/>
          </a:p>
        </p:txBody>
      </p:sp>
      <p:pic>
        <p:nvPicPr>
          <p:cNvPr id="5122" name="Picture 2"/>
          <p:cNvPicPr>
            <a:picLocks noGrp="1" noChangeAspect="1" noChangeArrowheads="1"/>
          </p:cNvPicPr>
          <p:nvPr>
            <p:ph idx="1"/>
          </p:nvPr>
        </p:nvPicPr>
        <p:blipFill>
          <a:blip r:embed="rId2" cstate="print"/>
          <a:srcRect/>
          <a:stretch>
            <a:fillRect/>
          </a:stretch>
        </p:blipFill>
        <p:spPr bwMode="auto">
          <a:xfrm>
            <a:off x="357158" y="1214422"/>
            <a:ext cx="8143932" cy="52482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Coaching</a:t>
            </a:r>
            <a:endParaRPr lang="en-US" dirty="0"/>
          </a:p>
        </p:txBody>
      </p:sp>
      <p:sp>
        <p:nvSpPr>
          <p:cNvPr id="3" name="Content Placeholder 2"/>
          <p:cNvSpPr>
            <a:spLocks noGrp="1"/>
          </p:cNvSpPr>
          <p:nvPr>
            <p:ph idx="1"/>
          </p:nvPr>
        </p:nvSpPr>
        <p:spPr/>
        <p:txBody>
          <a:bodyPr/>
          <a:lstStyle/>
          <a:p>
            <a:r>
              <a:rPr lang="en-US" sz="2000" dirty="0" smtClean="0"/>
              <a:t>Counseling and coaching team members—dealing with the negative behaviors or performance issues of team members—are important leadership roles. </a:t>
            </a:r>
            <a:endParaRPr lang="en-US" sz="2000" b="1"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23</a:t>
            </a:fld>
            <a:endParaRPr lang="en-GB"/>
          </a:p>
        </p:txBody>
      </p:sp>
      <p:pic>
        <p:nvPicPr>
          <p:cNvPr id="13313" name="Picture 1"/>
          <p:cNvPicPr>
            <a:picLocks noChangeAspect="1" noChangeArrowheads="1"/>
          </p:cNvPicPr>
          <p:nvPr/>
        </p:nvPicPr>
        <p:blipFill>
          <a:blip r:embed="rId2" cstate="print"/>
          <a:srcRect/>
          <a:stretch>
            <a:fillRect/>
          </a:stretch>
        </p:blipFill>
        <p:spPr bwMode="auto">
          <a:xfrm>
            <a:off x="1285852" y="2357430"/>
            <a:ext cx="4071966" cy="371300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can be in the form </a:t>
            </a:r>
            <a:r>
              <a:rPr lang="en-US" dirty="0" smtClean="0"/>
              <a:t>of </a:t>
            </a:r>
            <a:r>
              <a:rPr lang="en-US" dirty="0" smtClean="0"/>
              <a:t>(Owen, 2012). </a:t>
            </a:r>
            <a:r>
              <a:rPr lang="en-US" dirty="0" smtClean="0"/>
              <a:t> </a:t>
            </a:r>
            <a:endParaRPr lang="en-US" dirty="0"/>
          </a:p>
        </p:txBody>
      </p:sp>
      <p:sp>
        <p:nvSpPr>
          <p:cNvPr id="3" name="Content Placeholder 2"/>
          <p:cNvSpPr>
            <a:spLocks noGrp="1"/>
          </p:cNvSpPr>
          <p:nvPr>
            <p:ph idx="1"/>
          </p:nvPr>
        </p:nvSpPr>
        <p:spPr/>
        <p:txBody>
          <a:bodyPr/>
          <a:lstStyle/>
          <a:p>
            <a:endParaRPr lang="en-US" dirty="0" smtClean="0"/>
          </a:p>
          <a:p>
            <a:r>
              <a:rPr lang="en-US" dirty="0" smtClean="0"/>
              <a:t>Helping solve problems through listening and asking questions to aid understanding and “unblock” thought processes</a:t>
            </a:r>
            <a:r>
              <a:rPr lang="en-US" dirty="0" smtClean="0"/>
              <a:t>;</a:t>
            </a:r>
            <a:endParaRPr lang="en-US" dirty="0" smtClean="0"/>
          </a:p>
          <a:p>
            <a:r>
              <a:rPr lang="en-US" dirty="0" smtClean="0"/>
              <a:t>Listening</a:t>
            </a:r>
            <a:r>
              <a:rPr lang="en-US" dirty="0" smtClean="0"/>
              <a:t>, summarizing, and encouraging reflection;</a:t>
            </a:r>
          </a:p>
          <a:p>
            <a:r>
              <a:rPr lang="en-US" dirty="0" smtClean="0"/>
              <a:t>Guiding </a:t>
            </a:r>
            <a:r>
              <a:rPr lang="en-US" dirty="0" smtClean="0"/>
              <a:t>the individual to reach personal solutions;</a:t>
            </a:r>
          </a:p>
          <a:p>
            <a:r>
              <a:rPr lang="en-US" dirty="0" smtClean="0"/>
              <a:t>Giving </a:t>
            </a:r>
            <a:r>
              <a:rPr lang="en-US" dirty="0" smtClean="0"/>
              <a:t>feedback (positive or negative); and</a:t>
            </a:r>
          </a:p>
          <a:p>
            <a:r>
              <a:rPr lang="en-US" dirty="0" smtClean="0"/>
              <a:t>Encouraging </a:t>
            </a:r>
            <a:r>
              <a:rPr lang="en-US" dirty="0" smtClean="0"/>
              <a:t>action.</a:t>
            </a:r>
          </a:p>
          <a:p>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25</a:t>
            </a:fld>
            <a:endParaRPr lang="en-GB"/>
          </a:p>
        </p:txBody>
      </p:sp>
      <p:pic>
        <p:nvPicPr>
          <p:cNvPr id="45059" name="Picture 3"/>
          <p:cNvPicPr>
            <a:picLocks noGrp="1" noChangeAspect="1" noChangeArrowheads="1"/>
          </p:cNvPicPr>
          <p:nvPr>
            <p:ph idx="1"/>
          </p:nvPr>
        </p:nvPicPr>
        <p:blipFill>
          <a:blip r:embed="rId2" cstate="print"/>
          <a:srcRect/>
          <a:stretch>
            <a:fillRect/>
          </a:stretch>
        </p:blipFill>
        <p:spPr bwMode="auto">
          <a:xfrm>
            <a:off x="2117770" y="1262063"/>
            <a:ext cx="4908459" cy="524827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26</a:t>
            </a:fld>
            <a:endParaRPr lang="en-GB"/>
          </a:p>
        </p:txBody>
      </p:sp>
      <p:pic>
        <p:nvPicPr>
          <p:cNvPr id="43010" name="Picture 2"/>
          <p:cNvPicPr>
            <a:picLocks noGrp="1" noChangeAspect="1" noChangeArrowheads="1"/>
          </p:cNvPicPr>
          <p:nvPr>
            <p:ph idx="1"/>
          </p:nvPr>
        </p:nvPicPr>
        <p:blipFill>
          <a:blip r:embed="rId2" cstate="print"/>
          <a:srcRect/>
          <a:stretch>
            <a:fillRect/>
          </a:stretch>
        </p:blipFill>
        <p:spPr bwMode="auto">
          <a:xfrm>
            <a:off x="810852" y="1262063"/>
            <a:ext cx="7522296" cy="524827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27</a:t>
            </a:fld>
            <a:endParaRPr lang="en-GB"/>
          </a:p>
        </p:txBody>
      </p:sp>
      <p:pic>
        <p:nvPicPr>
          <p:cNvPr id="46082" name="Picture 2"/>
          <p:cNvPicPr>
            <a:picLocks noGrp="1" noChangeAspect="1" noChangeArrowheads="1"/>
          </p:cNvPicPr>
          <p:nvPr>
            <p:ph idx="1"/>
          </p:nvPr>
        </p:nvPicPr>
        <p:blipFill>
          <a:blip r:embed="rId2" cstate="print"/>
          <a:srcRect/>
          <a:stretch>
            <a:fillRect/>
          </a:stretch>
        </p:blipFill>
        <p:spPr bwMode="auto">
          <a:xfrm>
            <a:off x="785786" y="1714488"/>
            <a:ext cx="8171470" cy="250033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28</a:t>
            </a:fld>
            <a:endParaRPr lang="en-GB"/>
          </a:p>
        </p:txBody>
      </p:sp>
      <p:pic>
        <p:nvPicPr>
          <p:cNvPr id="6146" name="Picture 2"/>
          <p:cNvPicPr>
            <a:picLocks noGrp="1" noChangeAspect="1" noChangeArrowheads="1"/>
          </p:cNvPicPr>
          <p:nvPr>
            <p:ph idx="1"/>
          </p:nvPr>
        </p:nvPicPr>
        <p:blipFill>
          <a:blip r:embed="rId2" cstate="print"/>
          <a:srcRect/>
          <a:stretch>
            <a:fillRect/>
          </a:stretch>
        </p:blipFill>
        <p:spPr bwMode="auto">
          <a:xfrm>
            <a:off x="428595" y="1357298"/>
            <a:ext cx="8267851" cy="4572032"/>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29</a:t>
            </a:fld>
            <a:endParaRPr lang="en-GB"/>
          </a:p>
        </p:txBody>
      </p:sp>
      <p:pic>
        <p:nvPicPr>
          <p:cNvPr id="44034" name="Picture 2"/>
          <p:cNvPicPr>
            <a:picLocks noGrp="1" noChangeAspect="1" noChangeArrowheads="1"/>
          </p:cNvPicPr>
          <p:nvPr>
            <p:ph idx="1"/>
          </p:nvPr>
        </p:nvPicPr>
        <p:blipFill>
          <a:blip r:embed="rId2" cstate="print"/>
          <a:srcRect/>
          <a:stretch>
            <a:fillRect/>
          </a:stretch>
        </p:blipFill>
        <p:spPr bwMode="auto">
          <a:xfrm>
            <a:off x="1643042" y="1214421"/>
            <a:ext cx="5715040" cy="529871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D9E6BA13-BAEC-424D-9C71-7FDFE3128BB8}" type="slidenum">
              <a:rPr lang="en-GB" smtClean="0"/>
              <a:pPr/>
              <a:t>3</a:t>
            </a:fld>
            <a:endParaRPr lang="en-GB"/>
          </a:p>
        </p:txBody>
      </p:sp>
      <p:pic>
        <p:nvPicPr>
          <p:cNvPr id="33794" name="Picture 2"/>
          <p:cNvPicPr>
            <a:picLocks noChangeAspect="1" noChangeArrowheads="1"/>
          </p:cNvPicPr>
          <p:nvPr/>
        </p:nvPicPr>
        <p:blipFill>
          <a:blip r:embed="rId2" cstate="print"/>
          <a:srcRect/>
          <a:stretch>
            <a:fillRect/>
          </a:stretch>
        </p:blipFill>
        <p:spPr bwMode="auto">
          <a:xfrm>
            <a:off x="1285852" y="1643050"/>
            <a:ext cx="6429420" cy="379468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a:t>
            </a:r>
            <a:endParaRPr lang="en-US" dirty="0"/>
          </a:p>
        </p:txBody>
      </p:sp>
      <p:sp>
        <p:nvSpPr>
          <p:cNvPr id="3" name="Content Placeholder 2"/>
          <p:cNvSpPr>
            <a:spLocks noGrp="1"/>
          </p:cNvSpPr>
          <p:nvPr>
            <p:ph idx="1"/>
          </p:nvPr>
        </p:nvSpPr>
        <p:spPr/>
        <p:txBody>
          <a:bodyPr/>
          <a:lstStyle/>
          <a:p>
            <a:endParaRPr lang="en-US" sz="2000" dirty="0" smtClean="0"/>
          </a:p>
          <a:p>
            <a:r>
              <a:rPr lang="en-US" sz="2000" dirty="0" smtClean="0"/>
              <a:t>It shares the workload of the project, particularly that of the leader</a:t>
            </a:r>
            <a:r>
              <a:rPr lang="en-US" sz="2000" dirty="0" smtClean="0"/>
              <a:t>.</a:t>
            </a:r>
            <a:endParaRPr lang="en-US" sz="2000" dirty="0" smtClean="0"/>
          </a:p>
          <a:p>
            <a:r>
              <a:rPr lang="en-US" sz="2000" dirty="0" smtClean="0"/>
              <a:t>It </a:t>
            </a:r>
            <a:r>
              <a:rPr lang="en-US" sz="2000" dirty="0" smtClean="0"/>
              <a:t>allows the leader to focus on what he or she is best at doing and enables the team member to learn new skills beyond normal team roles.</a:t>
            </a:r>
          </a:p>
          <a:p>
            <a:r>
              <a:rPr lang="en-US" sz="2000" dirty="0" smtClean="0"/>
              <a:t>It </a:t>
            </a:r>
            <a:r>
              <a:rPr lang="en-US" sz="2000" dirty="0" smtClean="0"/>
              <a:t>shows that the leader trusts the team member to take on the challenge and “stretches” the team member, encouraging him or her to seek new stimulation through accepting challenges, thus building new skills that will benefit the individual as well as the team as a whole (Owen, 2012).</a:t>
            </a:r>
          </a:p>
          <a:p>
            <a:endParaRPr lang="en-US" sz="2000"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4</a:t>
            </a:fld>
            <a:endParaRPr lang="en-GB"/>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5</a:t>
            </a:fld>
            <a:endParaRPr lang="en-GB"/>
          </a:p>
        </p:txBody>
      </p:sp>
      <p:pic>
        <p:nvPicPr>
          <p:cNvPr id="31746" name="Picture 2" descr="http://billzipponbusiness.com/wp-content/uploads/2012/05/delegation-stages-e1337661652870.jpg"/>
          <p:cNvPicPr>
            <a:picLocks noGrp="1" noChangeAspect="1" noChangeArrowheads="1"/>
          </p:cNvPicPr>
          <p:nvPr>
            <p:ph idx="1"/>
          </p:nvPr>
        </p:nvPicPr>
        <p:blipFill>
          <a:blip r:embed="rId2" cstate="print"/>
          <a:srcRect/>
          <a:stretch>
            <a:fillRect/>
          </a:stretch>
        </p:blipFill>
        <p:spPr bwMode="auto">
          <a:xfrm>
            <a:off x="1214414" y="1285860"/>
            <a:ext cx="7048549" cy="528641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6</a:t>
            </a:fld>
            <a:endParaRPr lang="en-GB"/>
          </a:p>
        </p:txBody>
      </p:sp>
      <p:pic>
        <p:nvPicPr>
          <p:cNvPr id="8194" name="Picture 2" descr="http://billzipponbusiness.com/wp-content/uploads/2012/05/delegation-PV.jpg"/>
          <p:cNvPicPr>
            <a:picLocks noGrp="1" noChangeAspect="1" noChangeArrowheads="1"/>
          </p:cNvPicPr>
          <p:nvPr>
            <p:ph idx="1"/>
          </p:nvPr>
        </p:nvPicPr>
        <p:blipFill>
          <a:blip r:embed="rId2" cstate="print"/>
          <a:srcRect/>
          <a:stretch>
            <a:fillRect/>
          </a:stretch>
        </p:blipFill>
        <p:spPr bwMode="auto">
          <a:xfrm>
            <a:off x="1073150" y="1262063"/>
            <a:ext cx="6997700" cy="524827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leader should consider delegating tasks that</a:t>
            </a:r>
            <a:endParaRPr lang="en-US" dirty="0"/>
          </a:p>
        </p:txBody>
      </p:sp>
      <p:sp>
        <p:nvSpPr>
          <p:cNvPr id="3" name="Content Placeholder 2"/>
          <p:cNvSpPr>
            <a:spLocks noGrp="1"/>
          </p:cNvSpPr>
          <p:nvPr>
            <p:ph idx="1"/>
          </p:nvPr>
        </p:nvSpPr>
        <p:spPr/>
        <p:txBody>
          <a:bodyPr/>
          <a:lstStyle/>
          <a:p>
            <a:endParaRPr lang="en-US" dirty="0" smtClean="0"/>
          </a:p>
          <a:p>
            <a:r>
              <a:rPr lang="en-US" dirty="0" smtClean="0"/>
              <a:t>Can be done better by a subordinate,</a:t>
            </a:r>
          </a:p>
          <a:p>
            <a:r>
              <a:rPr lang="en-US" dirty="0" smtClean="0"/>
              <a:t>Are </a:t>
            </a:r>
            <a:r>
              <a:rPr lang="en-US" dirty="0" smtClean="0"/>
              <a:t>urgent but not high priority,</a:t>
            </a:r>
          </a:p>
          <a:p>
            <a:r>
              <a:rPr lang="en-US" dirty="0" smtClean="0"/>
              <a:t>Are </a:t>
            </a:r>
            <a:r>
              <a:rPr lang="en-US" dirty="0" smtClean="0"/>
              <a:t>relevant to a subordinate’s </a:t>
            </a:r>
            <a:r>
              <a:rPr lang="en-US" dirty="0" smtClean="0"/>
              <a:t>career</a:t>
            </a:r>
          </a:p>
          <a:p>
            <a:r>
              <a:rPr lang="en-US" dirty="0" smtClean="0"/>
              <a:t>Are </a:t>
            </a:r>
            <a:r>
              <a:rPr lang="en-US" dirty="0" smtClean="0"/>
              <a:t>of appropriate difficulty,</a:t>
            </a:r>
          </a:p>
          <a:p>
            <a:r>
              <a:rPr lang="en-US" dirty="0" smtClean="0"/>
              <a:t>Are </a:t>
            </a:r>
            <a:r>
              <a:rPr lang="en-US" dirty="0" smtClean="0"/>
              <a:t>both pleasant and unpleasant, and</a:t>
            </a:r>
          </a:p>
          <a:p>
            <a:r>
              <a:rPr lang="en-US" dirty="0" smtClean="0"/>
              <a:t>Are </a:t>
            </a:r>
            <a:r>
              <a:rPr lang="en-US" dirty="0" smtClean="0"/>
              <a:t>not central to the manager’s role</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D9E6BA13-BAEC-424D-9C71-7FDFE3128BB8}" type="slidenum">
              <a:rPr lang="en-GB" smtClean="0"/>
              <a:pPr/>
              <a:t>8</a:t>
            </a:fld>
            <a:endParaRPr lang="en-GB"/>
          </a:p>
        </p:txBody>
      </p:sp>
      <p:pic>
        <p:nvPicPr>
          <p:cNvPr id="34819" name="Picture 3"/>
          <p:cNvPicPr>
            <a:picLocks noGrp="1" noChangeAspect="1" noChangeArrowheads="1"/>
          </p:cNvPicPr>
          <p:nvPr>
            <p:ph idx="1"/>
          </p:nvPr>
        </p:nvPicPr>
        <p:blipFill>
          <a:blip r:embed="rId2" cstate="print"/>
          <a:srcRect t="9407" r="42187" b="20963"/>
          <a:stretch>
            <a:fillRect/>
          </a:stretch>
        </p:blipFill>
        <p:spPr bwMode="auto">
          <a:xfrm>
            <a:off x="500034" y="1357297"/>
            <a:ext cx="7143800" cy="5041451"/>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a:t>
            </a:r>
            <a:endParaRPr lang="en-US" dirty="0"/>
          </a:p>
        </p:txBody>
      </p:sp>
      <p:sp>
        <p:nvSpPr>
          <p:cNvPr id="4" name="Slide Number Placeholder 3"/>
          <p:cNvSpPr>
            <a:spLocks noGrp="1"/>
          </p:cNvSpPr>
          <p:nvPr>
            <p:ph type="sldNum" sz="quarter" idx="12"/>
          </p:nvPr>
        </p:nvSpPr>
        <p:spPr/>
        <p:txBody>
          <a:bodyPr/>
          <a:lstStyle/>
          <a:p>
            <a:fld id="{D9E6BA13-BAEC-424D-9C71-7FDFE3128BB8}" type="slidenum">
              <a:rPr lang="en-GB" smtClean="0"/>
              <a:pPr/>
              <a:t>9</a:t>
            </a:fld>
            <a:endParaRPr lang="en-GB"/>
          </a:p>
        </p:txBody>
      </p:sp>
      <p:pic>
        <p:nvPicPr>
          <p:cNvPr id="35842" name="Picture 2"/>
          <p:cNvPicPr>
            <a:picLocks noGrp="1" noChangeAspect="1" noChangeArrowheads="1"/>
          </p:cNvPicPr>
          <p:nvPr>
            <p:ph idx="1"/>
          </p:nvPr>
        </p:nvPicPr>
        <p:blipFill>
          <a:blip r:embed="rId2" cstate="print"/>
          <a:srcRect/>
          <a:stretch>
            <a:fillRect/>
          </a:stretch>
        </p:blipFill>
        <p:spPr bwMode="auto">
          <a:xfrm>
            <a:off x="1643042" y="1571612"/>
            <a:ext cx="6000792" cy="386301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sample">
  <a:themeElements>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4940"/>
        </a:dk1>
        <a:lt1>
          <a:srgbClr val="FFFFFF"/>
        </a:lt1>
        <a:dk2>
          <a:srgbClr val="3F716F"/>
        </a:dk2>
        <a:lt2>
          <a:srgbClr val="DDDDDD"/>
        </a:lt2>
        <a:accent1>
          <a:srgbClr val="669E86"/>
        </a:accent1>
        <a:accent2>
          <a:srgbClr val="A2CAB4"/>
        </a:accent2>
        <a:accent3>
          <a:srgbClr val="FFFFFF"/>
        </a:accent3>
        <a:accent4>
          <a:srgbClr val="173D35"/>
        </a:accent4>
        <a:accent5>
          <a:srgbClr val="B8CCC3"/>
        </a:accent5>
        <a:accent6>
          <a:srgbClr val="92B7A3"/>
        </a:accent6>
        <a:hlink>
          <a:srgbClr val="8CA35F"/>
        </a:hlink>
        <a:folHlink>
          <a:srgbClr val="C1B05D"/>
        </a:folHlink>
      </a:clrScheme>
      <a:clrMap bg1="lt1" tx1="dk1" bg2="lt2" tx2="dk2" accent1="accent1" accent2="accent2" accent3="accent3" accent4="accent4" accent5="accent5" accent6="accent6" hlink="hlink" folHlink="folHlink"/>
    </a:extraClrScheme>
    <a:extraClrScheme>
      <a:clrScheme name="sample 2">
        <a:dk1>
          <a:srgbClr val="2D4473"/>
        </a:dk1>
        <a:lt1>
          <a:srgbClr val="FFFFFF"/>
        </a:lt1>
        <a:dk2>
          <a:srgbClr val="2B6185"/>
        </a:dk2>
        <a:lt2>
          <a:srgbClr val="D3D9DD"/>
        </a:lt2>
        <a:accent1>
          <a:srgbClr val="638AA1"/>
        </a:accent1>
        <a:accent2>
          <a:srgbClr val="8CA8B5"/>
        </a:accent2>
        <a:accent3>
          <a:srgbClr val="FFFFFF"/>
        </a:accent3>
        <a:accent4>
          <a:srgbClr val="253961"/>
        </a:accent4>
        <a:accent5>
          <a:srgbClr val="B7C4CD"/>
        </a:accent5>
        <a:accent6>
          <a:srgbClr val="7E98A4"/>
        </a:accent6>
        <a:hlink>
          <a:srgbClr val="6FA2E7"/>
        </a:hlink>
        <a:folHlink>
          <a:srgbClr val="99C25C"/>
        </a:folHlink>
      </a:clrScheme>
      <a:clrMap bg1="lt1" tx1="dk1" bg2="lt2" tx2="dk2" accent1="accent1" accent2="accent2" accent3="accent3" accent4="accent4" accent5="accent5" accent6="accent6" hlink="hlink" folHlink="folHlink"/>
    </a:extraClrScheme>
    <a:extraClrScheme>
      <a:clrScheme name="sample 3">
        <a:dk1>
          <a:srgbClr val="1A1A70"/>
        </a:dk1>
        <a:lt1>
          <a:srgbClr val="FFFFFF"/>
        </a:lt1>
        <a:dk2>
          <a:srgbClr val="243D8C"/>
        </a:dk2>
        <a:lt2>
          <a:srgbClr val="DDDDDD"/>
        </a:lt2>
        <a:accent1>
          <a:srgbClr val="3E78C6"/>
        </a:accent1>
        <a:accent2>
          <a:srgbClr val="84A1E8"/>
        </a:accent2>
        <a:accent3>
          <a:srgbClr val="FFFFFF"/>
        </a:accent3>
        <a:accent4>
          <a:srgbClr val="14145F"/>
        </a:accent4>
        <a:accent5>
          <a:srgbClr val="AFBEDF"/>
        </a:accent5>
        <a:accent6>
          <a:srgbClr val="7791D2"/>
        </a:accent6>
        <a:hlink>
          <a:srgbClr val="90B54D"/>
        </a:hlink>
        <a:folHlink>
          <a:srgbClr val="F3C4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cdb2004132l</Template>
  <TotalTime>864</TotalTime>
  <Words>439</Words>
  <Application>Microsoft Office PowerPoint</Application>
  <PresentationFormat>On-screen Show (4:3)</PresentationFormat>
  <Paragraphs>85</Paragraphs>
  <Slides>29</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sample</vt:lpstr>
      <vt:lpstr>Image</vt:lpstr>
      <vt:lpstr>Chap VI : Problem in Stakeholder Management</vt:lpstr>
      <vt:lpstr>Delegation</vt:lpstr>
      <vt:lpstr>Slide 3</vt:lpstr>
      <vt:lpstr>Delegation</vt:lpstr>
      <vt:lpstr>Slide 5</vt:lpstr>
      <vt:lpstr>Slide 6</vt:lpstr>
      <vt:lpstr>A leader should consider delegating tasks that</vt:lpstr>
      <vt:lpstr>Slide 8</vt:lpstr>
      <vt:lpstr>Feedback</vt:lpstr>
      <vt:lpstr>Slide 10</vt:lpstr>
      <vt:lpstr>Slide 11</vt:lpstr>
      <vt:lpstr>Feedback</vt:lpstr>
      <vt:lpstr>Feedback</vt:lpstr>
      <vt:lpstr>Conflict</vt:lpstr>
      <vt:lpstr>Thompson (2011) defined three major types of conflict</vt:lpstr>
      <vt:lpstr>Slide 16</vt:lpstr>
      <vt:lpstr>Slide 17</vt:lpstr>
      <vt:lpstr>Process to deal with conflict</vt:lpstr>
      <vt:lpstr>Slide 19</vt:lpstr>
      <vt:lpstr>Blake and Mouton (1964) ‘s conflict resolution </vt:lpstr>
      <vt:lpstr>Slide 21</vt:lpstr>
      <vt:lpstr>Slide 22</vt:lpstr>
      <vt:lpstr>Coaching</vt:lpstr>
      <vt:lpstr>Coaching can be in the form of (Owen, 2012).  </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Stakeholder Management</dc:title>
  <dc:creator>Jeffry</dc:creator>
  <cp:lastModifiedBy>YEFFRY </cp:lastModifiedBy>
  <cp:revision>57</cp:revision>
  <dcterms:created xsi:type="dcterms:W3CDTF">2015-02-27T13:30:12Z</dcterms:created>
  <dcterms:modified xsi:type="dcterms:W3CDTF">2015-06-13T02:21:54Z</dcterms:modified>
</cp:coreProperties>
</file>