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7" r:id="rId5"/>
    <p:sldId id="273" r:id="rId6"/>
    <p:sldId id="276" r:id="rId7"/>
    <p:sldId id="260" r:id="rId8"/>
    <p:sldId id="261" r:id="rId9"/>
    <p:sldId id="275" r:id="rId10"/>
    <p:sldId id="279" r:id="rId11"/>
    <p:sldId id="280" r:id="rId12"/>
    <p:sldId id="262" r:id="rId13"/>
    <p:sldId id="263" r:id="rId14"/>
    <p:sldId id="281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24/12/2016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02033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24/12/2016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833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24/12/2016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95317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24/12/2016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412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24/12/2016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9772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24/12/2016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651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24/12/2016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4949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24/12/2016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18604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24/12/2016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4407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24/12/2016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439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24/12/2016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9765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24/12/2016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006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24/12/2016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7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24/12/2016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33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24/12/2016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15452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24/12/2016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7859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11249-3CBD-4CFC-A26A-3A08C8A32387}" type="datetimeFigureOut">
              <a:rPr lang="id-ID" smtClean="0"/>
              <a:pPr/>
              <a:t>24/12/2016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920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11249-3CBD-4CFC-A26A-3A08C8A32387}" type="datetimeFigureOut">
              <a:rPr lang="id-ID" smtClean="0"/>
              <a:pPr/>
              <a:t>24/12/2016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B1BD1-8DAD-4775-A71C-CB30E81874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10594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393328"/>
            <a:ext cx="7773308" cy="2387600"/>
          </a:xfrm>
        </p:spPr>
        <p:txBody>
          <a:bodyPr>
            <a:normAutofit/>
          </a:bodyPr>
          <a:lstStyle/>
          <a:p>
            <a:r>
              <a:rPr lang="id-ID" dirty="0" smtClean="0"/>
              <a:t>REKONSTRUKSI PENDIDIKAN PANCASILA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5661670"/>
            <a:ext cx="7773308" cy="100769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Brush Script MT" panose="03060802040406070304" pitchFamily="66" charset="0"/>
              </a:rPr>
              <a:t>Dr. </a:t>
            </a:r>
            <a:r>
              <a:rPr lang="en-US" sz="4000" dirty="0" err="1" smtClean="0">
                <a:solidFill>
                  <a:srgbClr val="FF0000"/>
                </a:solidFill>
                <a:latin typeface="Brush Script MT" panose="03060802040406070304" pitchFamily="66" charset="0"/>
              </a:rPr>
              <a:t>Dewi</a:t>
            </a:r>
            <a:r>
              <a:rPr lang="en-US" sz="4000" dirty="0" smtClean="0">
                <a:solidFill>
                  <a:srgbClr val="FF0000"/>
                </a:solidFill>
                <a:latin typeface="Brush Script MT" panose="03060802040406070304" pitchFamily="66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rush Script MT" panose="03060802040406070304" pitchFamily="66" charset="0"/>
              </a:rPr>
              <a:t>Kurniasih</a:t>
            </a:r>
            <a:r>
              <a:rPr lang="en-US" sz="4000" dirty="0" smtClean="0">
                <a:solidFill>
                  <a:srgbClr val="FF0000"/>
                </a:solidFill>
                <a:latin typeface="Brush Script MT" panose="03060802040406070304" pitchFamily="66" charset="0"/>
              </a:rPr>
              <a:t>, S.IP.,</a:t>
            </a:r>
            <a:r>
              <a:rPr lang="en-US" sz="4000" dirty="0" err="1" smtClean="0">
                <a:solidFill>
                  <a:srgbClr val="FF0000"/>
                </a:solidFill>
                <a:latin typeface="Brush Script MT" panose="03060802040406070304" pitchFamily="66" charset="0"/>
              </a:rPr>
              <a:t>M.Si</a:t>
            </a:r>
            <a:r>
              <a:rPr lang="en-US" sz="4000" dirty="0" smtClean="0">
                <a:solidFill>
                  <a:srgbClr val="FF0000"/>
                </a:solidFill>
                <a:latin typeface="Brush Script MT" panose="03060802040406070304" pitchFamily="66" charset="0"/>
              </a:rPr>
              <a:t>.</a:t>
            </a:r>
            <a:endParaRPr lang="id-ID" sz="4000" dirty="0">
              <a:solidFill>
                <a:srgbClr val="FF0000"/>
              </a:solidFill>
              <a:latin typeface="Brush Script MT" panose="030608020404060703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86832" y="3157401"/>
            <a:ext cx="2792506" cy="209437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dirty="0" smtClean="0"/>
              <a:t>KOMPETENSI LULUSAN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2800" dirty="0" smtClean="0"/>
              <a:t>Mahasiswa mampu membangun </a:t>
            </a:r>
            <a:r>
              <a:rPr lang="id-ID" sz="2800" dirty="0" smtClean="0">
                <a:solidFill>
                  <a:srgbClr val="FF0000"/>
                </a:solidFill>
              </a:rPr>
              <a:t>paradigma </a:t>
            </a:r>
            <a:r>
              <a:rPr lang="id-ID" sz="2800" dirty="0" smtClean="0"/>
              <a:t>dalam dirinya berdasar nilai-nilai Pancasila melalui kemampuan menjelaskan </a:t>
            </a:r>
            <a:r>
              <a:rPr lang="id-ID" sz="2800" dirty="0" smtClean="0">
                <a:solidFill>
                  <a:srgbClr val="FF0000"/>
                </a:solidFill>
              </a:rPr>
              <a:t>sejarah, kedudukan dan hakikat Pancasila, </a:t>
            </a:r>
            <a:r>
              <a:rPr lang="id-ID" sz="2800" dirty="0" smtClean="0"/>
              <a:t>merespon persoalan aktual bangsa dan negara dan menerapkan nilai-nilai Pancasila dalam kehidupan bermasyarakat, berbangsa, dan bernegara.</a:t>
            </a:r>
            <a:endParaRPr lang="id-ID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dirty="0" smtClean="0"/>
              <a:t>Profil Lulusan MK Pendidikan Pancasila</a:t>
            </a:r>
            <a:endParaRPr lang="id-ID" sz="4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602849"/>
              </p:ext>
            </p:extLst>
          </p:nvPr>
        </p:nvGraphicFramePr>
        <p:xfrm>
          <a:off x="1142976" y="2419360"/>
          <a:ext cx="6858048" cy="3817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24"/>
                <a:gridCol w="3429024"/>
              </a:tblGrid>
              <a:tr h="477244">
                <a:tc>
                  <a:txBody>
                    <a:bodyPr/>
                    <a:lstStyle/>
                    <a:p>
                      <a:r>
                        <a:rPr lang="id-ID" dirty="0" smtClean="0"/>
                        <a:t>PENDIDIKAN PANCASILA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PKn (good citizen)</a:t>
                      </a:r>
                      <a:endParaRPr lang="id-ID" dirty="0"/>
                    </a:p>
                  </a:txBody>
                  <a:tcPr/>
                </a:tc>
              </a:tr>
              <a:tr h="477244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FF0000"/>
                          </a:solidFill>
                        </a:rPr>
                        <a:t>Nasionalis-relijius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Nasionalisme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77244">
                <a:tc rowSpan="6"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dirty="0" smtClean="0"/>
                        <a:t>Relijius yang toleran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dirty="0" smtClean="0"/>
                        <a:t>Humanis yang berkeadilan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dirty="0" smtClean="0"/>
                        <a:t>Nasionalis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dirty="0" smtClean="0"/>
                        <a:t>Demokratis</a:t>
                      </a:r>
                      <a:r>
                        <a:rPr lang="id-ID" baseline="0" dirty="0" smtClean="0"/>
                        <a:t>  yang berasaskan musyawarah mufakat</a:t>
                      </a:r>
                      <a:endParaRPr lang="id-ID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dirty="0" smtClean="0"/>
                        <a:t>Berkeadilan sosial</a:t>
                      </a:r>
                      <a:endParaRPr lang="id-ID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Patriotisme</a:t>
                      </a:r>
                      <a:endParaRPr lang="id-ID" dirty="0"/>
                    </a:p>
                  </a:txBody>
                  <a:tcPr/>
                </a:tc>
              </a:tr>
              <a:tr h="477244">
                <a:tc vMerge="1">
                  <a:txBody>
                    <a:bodyPr/>
                    <a:lstStyle/>
                    <a:p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Toleransi</a:t>
                      </a:r>
                      <a:endParaRPr lang="id-ID" dirty="0"/>
                    </a:p>
                  </a:txBody>
                  <a:tcPr/>
                </a:tc>
              </a:tr>
              <a:tr h="47724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Taat hukum</a:t>
                      </a:r>
                      <a:endParaRPr lang="id-ID" dirty="0"/>
                    </a:p>
                  </a:txBody>
                  <a:tcPr/>
                </a:tc>
              </a:tr>
              <a:tr h="477244">
                <a:tc vMerge="1">
                  <a:txBody>
                    <a:bodyPr/>
                    <a:lstStyle/>
                    <a:p>
                      <a:endParaRPr lang="id-ID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Demokratis</a:t>
                      </a:r>
                      <a:endParaRPr lang="id-ID" dirty="0"/>
                    </a:p>
                  </a:txBody>
                  <a:tcPr/>
                </a:tc>
              </a:tr>
              <a:tr h="477244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Kompetitif</a:t>
                      </a:r>
                      <a:endParaRPr lang="id-ID" dirty="0"/>
                    </a:p>
                  </a:txBody>
                  <a:tcPr/>
                </a:tc>
              </a:tr>
              <a:tr h="477244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Berakhlak luhur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CAPAIAN PEMBELAJARAN </a:t>
            </a:r>
            <a:br>
              <a:rPr lang="id-ID" sz="3600" dirty="0" smtClean="0"/>
            </a:br>
            <a:r>
              <a:rPr lang="id-ID" sz="3600" dirty="0" smtClean="0"/>
              <a:t>PENDIDIKAN PANCASILA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2132856"/>
            <a:ext cx="7765322" cy="4464496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id-ID" sz="1800" dirty="0" smtClean="0"/>
              <a:t>Memiliki kemampuan menjelaskan dasar kebenaran Pancasila sebagai ideologi yang sesuai bagi bangsa Indonesia yang majemuk (Bhinneka Tunggal Ika). (KOGINITIF)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id-ID" sz="1800" dirty="0" smtClean="0"/>
              <a:t>Memiliki </a:t>
            </a:r>
            <a:r>
              <a:rPr lang="id-ID" sz="1800" dirty="0"/>
              <a:t>kemampuan analisis, berfikir rasional, bersikap kritis dalam menghadapi persoalan-persoalan dalam kehidupan bermasyarakat, berbangsa dan </a:t>
            </a:r>
            <a:r>
              <a:rPr lang="id-ID" sz="1800" dirty="0" smtClean="0"/>
              <a:t>bernegara (KOGNITIF).</a:t>
            </a:r>
            <a:endParaRPr lang="id-ID" sz="1800" dirty="0"/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id-ID" sz="1800" dirty="0" smtClean="0"/>
              <a:t>Memiliki kemampuan dan tanggungjawab dalam memecahkan masalah-masalah berdasarkan nilai-nilai Pancasila (AFEKTIF)</a:t>
            </a:r>
            <a:endParaRPr lang="id-ID" sz="1800" dirty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id-ID" sz="1800" dirty="0" smtClean="0"/>
              <a:t>Memiliki karakter  ilmuwan dan profesional  Pancasilais yang komitmen atas kelangsungan hidup dan kejayaan Negara Kesatuan Republik Indonesia (AFEKTIF).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id-ID" sz="1800" dirty="0" smtClean="0"/>
              <a:t>Mampu </a:t>
            </a:r>
            <a:r>
              <a:rPr lang="id-ID" sz="1800" dirty="0"/>
              <a:t>mengimplementasikan dan melestarikan nilai-nilai Pancasila dalam realitas </a:t>
            </a:r>
            <a:r>
              <a:rPr lang="id-ID" sz="1800" dirty="0" smtClean="0"/>
              <a:t>kehidupan (PSIKOMOTORIK)</a:t>
            </a:r>
            <a:endParaRPr lang="id-ID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dirty="0" smtClean="0"/>
              <a:t>SUBSTANSI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id-ID" sz="4400" dirty="0" smtClean="0"/>
              <a:t>(POKOK BAHASAN)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2204864"/>
            <a:ext cx="7919102" cy="403244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Pancasila dalam konteks sejarah bangsa Indonesia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Pancasila sebagai dasar negara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Pancasila sebagai ideologi negara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Pancasila sebagai sistem Filsafat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Pancasila sebagai Sistem Etika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Pancasila sebagai Dasar Nilai Pengembangan Ilmu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Pancasila</a:t>
            </a:r>
            <a:r>
              <a:rPr lang="en-US" sz="2400" dirty="0" smtClean="0"/>
              <a:t> di Era </a:t>
            </a:r>
            <a:r>
              <a:rPr lang="en-US" sz="2400" dirty="0" err="1" smtClean="0"/>
              <a:t>Globalisasi</a:t>
            </a:r>
            <a:r>
              <a:rPr lang="id-ID" sz="2400" dirty="0" smtClean="0"/>
              <a:t> </a:t>
            </a:r>
            <a:endParaRPr lang="id-ID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Brush Script MT" panose="03060802040406070304" pitchFamily="66" charset="0"/>
              </a:rPr>
              <a:t>SEKIAN  ….</a:t>
            </a:r>
            <a:endParaRPr lang="en-US" sz="5400" dirty="0">
              <a:latin typeface="Brush Script MT" panose="030608020404060703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772816"/>
            <a:ext cx="5305598" cy="4113966"/>
          </a:xfrm>
        </p:spPr>
      </p:pic>
      <p:sp>
        <p:nvSpPr>
          <p:cNvPr id="3" name="TextBox 2"/>
          <p:cNvSpPr txBox="1"/>
          <p:nvPr/>
        </p:nvSpPr>
        <p:spPr>
          <a:xfrm>
            <a:off x="2123728" y="6174814"/>
            <a:ext cx="5089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Selamat</a:t>
            </a:r>
            <a:r>
              <a:rPr lang="en-US" sz="2000" dirty="0" smtClean="0"/>
              <a:t> </a:t>
            </a:r>
            <a:r>
              <a:rPr lang="en-US" sz="2000" dirty="0" err="1" smtClean="0"/>
              <a:t>Menempuh</a:t>
            </a:r>
            <a:r>
              <a:rPr lang="en-US" sz="2000" dirty="0" smtClean="0"/>
              <a:t> UAS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46302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dirty="0" smtClean="0"/>
              <a:t>HAKIKAT PANCASILA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3200" dirty="0" smtClean="0"/>
              <a:t>Pada hakikatnya Pancasila adalah </a:t>
            </a:r>
            <a:r>
              <a:rPr lang="id-ID" sz="3200" dirty="0" smtClean="0">
                <a:solidFill>
                  <a:srgbClr val="FF0000"/>
                </a:solidFill>
              </a:rPr>
              <a:t>filsafat hidup</a:t>
            </a:r>
            <a:r>
              <a:rPr lang="id-ID" sz="3200" dirty="0" smtClean="0"/>
              <a:t> hasil pemikiran para pendiri bangsa yang berisi </a:t>
            </a:r>
            <a:r>
              <a:rPr lang="id-ID" sz="3200" dirty="0" smtClean="0">
                <a:solidFill>
                  <a:srgbClr val="FF0000"/>
                </a:solidFill>
              </a:rPr>
              <a:t>nilai- nilai luhur</a:t>
            </a:r>
            <a:r>
              <a:rPr lang="id-ID" sz="3200" dirty="0" smtClean="0"/>
              <a:t> yang disusun dalam </a:t>
            </a:r>
            <a:r>
              <a:rPr lang="id-ID" sz="3200" dirty="0" smtClean="0">
                <a:solidFill>
                  <a:srgbClr val="FF0000"/>
                </a:solidFill>
              </a:rPr>
              <a:t>lima sila</a:t>
            </a:r>
            <a:r>
              <a:rPr lang="id-ID" sz="3200" dirty="0" smtClean="0"/>
              <a:t>,  berfungsi sebagai </a:t>
            </a:r>
            <a:r>
              <a:rPr lang="id-ID" sz="3200" dirty="0" smtClean="0">
                <a:solidFill>
                  <a:srgbClr val="FF0000"/>
                </a:solidFill>
              </a:rPr>
              <a:t>pedoman </a:t>
            </a:r>
            <a:r>
              <a:rPr lang="id-ID" sz="3200" dirty="0" smtClean="0"/>
              <a:t>hidup bermasyarakat, berbangsa dan bernegara.</a:t>
            </a:r>
            <a:endParaRPr lang="id-ID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404664"/>
            <a:ext cx="7765321" cy="1326321"/>
          </a:xfrm>
        </p:spPr>
        <p:txBody>
          <a:bodyPr>
            <a:normAutofit/>
          </a:bodyPr>
          <a:lstStyle/>
          <a:p>
            <a:r>
              <a:rPr lang="id-ID" sz="4400" dirty="0" smtClean="0"/>
              <a:t>HAKIKAT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id-ID" sz="4400" dirty="0" smtClean="0"/>
              <a:t>PENDIDIKAN PANCASILA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952048"/>
            <a:ext cx="7765322" cy="45012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id-ID" sz="2400" dirty="0" smtClean="0"/>
              <a:t>Pada hakikatnya matakuliah Pancasila adalah matakuliah yang berisi</a:t>
            </a:r>
            <a:r>
              <a:rPr lang="id-ID" sz="2400" dirty="0" smtClean="0">
                <a:solidFill>
                  <a:srgbClr val="FF0000"/>
                </a:solidFill>
              </a:rPr>
              <a:t> pembangunan karakter </a:t>
            </a:r>
            <a:r>
              <a:rPr lang="id-ID" sz="2400" dirty="0" smtClean="0"/>
              <a:t>mahasiswa melalui </a:t>
            </a:r>
            <a:r>
              <a:rPr lang="id-ID" sz="2400" dirty="0" smtClean="0">
                <a:solidFill>
                  <a:srgbClr val="FF0000"/>
                </a:solidFill>
              </a:rPr>
              <a:t>penanaman nilai-nilai Pancasila.</a:t>
            </a:r>
          </a:p>
          <a:p>
            <a:pPr>
              <a:spcBef>
                <a:spcPts val="0"/>
              </a:spcBef>
            </a:pPr>
            <a:r>
              <a:rPr lang="id-ID" sz="2400" dirty="0" smtClean="0"/>
              <a:t>Tahapannya adalah:</a:t>
            </a:r>
          </a:p>
          <a:p>
            <a:pPr marL="628650" indent="-342900">
              <a:spcBef>
                <a:spcPts val="0"/>
              </a:spcBef>
              <a:buNone/>
            </a:pPr>
            <a:r>
              <a:rPr lang="id-ID" sz="2400" dirty="0" smtClean="0"/>
              <a:t>(1)</a:t>
            </a:r>
            <a:r>
              <a:rPr lang="en-US" sz="2400" dirty="0" smtClean="0"/>
              <a:t> </a:t>
            </a:r>
            <a:r>
              <a:rPr lang="id-ID" sz="2400" dirty="0" smtClean="0"/>
              <a:t>Memahami Pancasila sebagai pandangan hidup bangsa.</a:t>
            </a:r>
          </a:p>
          <a:p>
            <a:pPr marL="628650" indent="-342900">
              <a:spcBef>
                <a:spcPts val="0"/>
              </a:spcBef>
              <a:buNone/>
            </a:pPr>
            <a:r>
              <a:rPr lang="id-ID" sz="2400" dirty="0" smtClean="0"/>
              <a:t>(2) Meyakini kebenaran nilai-nilai Pancasila. </a:t>
            </a:r>
          </a:p>
          <a:p>
            <a:pPr marL="628650" indent="-342900">
              <a:spcBef>
                <a:spcPts val="0"/>
              </a:spcBef>
              <a:buNone/>
            </a:pPr>
            <a:r>
              <a:rPr lang="id-ID" sz="2400" dirty="0" smtClean="0"/>
              <a:t>(3) Termotivasi untuk mengamalkannya dalam kehidupan bermasyarakat, berbangsa dan bernegara,</a:t>
            </a:r>
            <a:endParaRPr lang="id-ID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dirty="0" smtClean="0"/>
              <a:t>URGENSI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id-ID" sz="4400" dirty="0" smtClean="0"/>
              <a:t>PENDIDIKAN PANCASILA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2614184"/>
            <a:ext cx="7765322" cy="3695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3200" dirty="0" smtClean="0"/>
              <a:t>Pendidikan Pancasila sangat urgen diberikan kepada mahasiswa karena Pancasila merupakan </a:t>
            </a:r>
            <a:r>
              <a:rPr lang="id-ID" sz="3200" dirty="0" smtClean="0">
                <a:solidFill>
                  <a:srgbClr val="FF0000"/>
                </a:solidFill>
              </a:rPr>
              <a:t>nilai-nilai dasar pengembangan kepribadian mahasiswa dan pengembangan ipteks.</a:t>
            </a:r>
            <a:endParaRPr lang="id-ID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dirty="0" smtClean="0"/>
              <a:t>DASAR HUKUM </a:t>
            </a:r>
            <a:br>
              <a:rPr lang="id-ID" sz="4400" dirty="0" smtClean="0"/>
            </a:br>
            <a:r>
              <a:rPr lang="id-ID" sz="4400" dirty="0" smtClean="0"/>
              <a:t>PENDIDIKAN PANCASILA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2614184"/>
            <a:ext cx="7765322" cy="3695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3200" dirty="0" smtClean="0"/>
              <a:t>Antara lain </a:t>
            </a:r>
            <a:r>
              <a:rPr lang="id-ID" sz="3200" dirty="0" smtClean="0">
                <a:solidFill>
                  <a:srgbClr val="FF0000"/>
                </a:solidFill>
              </a:rPr>
              <a:t>UU RI Nomor 12 tahun 2012 </a:t>
            </a:r>
            <a:r>
              <a:rPr lang="id-ID" sz="3200" dirty="0" smtClean="0"/>
              <a:t>yang berisi penegasan bahwa setiap PT wajib menyelenggarakan matakuliah Pancasila, Kewarganegaan, Agama dan Bahasa Indonesia.</a:t>
            </a:r>
            <a:endParaRPr lang="id-ID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400" dirty="0" smtClean="0"/>
              <a:t>KEDUDUKAN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id-ID" sz="4400" dirty="0" smtClean="0"/>
              <a:t>PENDIDIKAN PANCASILA</a:t>
            </a:r>
            <a:br>
              <a:rPr lang="id-ID" sz="4400" dirty="0" smtClean="0"/>
            </a:br>
            <a:r>
              <a:rPr lang="id-ID" sz="4400" i="1" dirty="0" smtClean="0"/>
              <a:t>(Standing Position)</a:t>
            </a:r>
            <a:endParaRPr lang="id-ID" sz="4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2614184"/>
            <a:ext cx="7765322" cy="3695136"/>
          </a:xfrm>
        </p:spPr>
        <p:txBody>
          <a:bodyPr>
            <a:noAutofit/>
          </a:bodyPr>
          <a:lstStyle/>
          <a:p>
            <a:r>
              <a:rPr lang="id-ID" sz="2800" dirty="0" smtClean="0"/>
              <a:t>Matakuliah Pancasila termasuk matakuliah </a:t>
            </a:r>
            <a:r>
              <a:rPr lang="id-ID" sz="2800" dirty="0" smtClean="0">
                <a:solidFill>
                  <a:srgbClr val="FF0000"/>
                </a:solidFill>
              </a:rPr>
              <a:t>Pengembangan Kepribadian </a:t>
            </a:r>
            <a:r>
              <a:rPr lang="id-ID" sz="2800" dirty="0" smtClean="0"/>
              <a:t>(MPK).</a:t>
            </a:r>
          </a:p>
          <a:p>
            <a:r>
              <a:rPr lang="id-ID" sz="2800" dirty="0" smtClean="0"/>
              <a:t>Matakuliah Pancasila adalah </a:t>
            </a:r>
            <a:r>
              <a:rPr lang="id-ID" sz="2800" dirty="0" smtClean="0">
                <a:solidFill>
                  <a:srgbClr val="FF0000"/>
                </a:solidFill>
              </a:rPr>
              <a:t>matakuliah wajib </a:t>
            </a:r>
            <a:r>
              <a:rPr lang="id-ID" sz="2800" dirty="0" smtClean="0"/>
              <a:t>di antara sekian banyak matakuliah wajib lainnya di PT. </a:t>
            </a:r>
          </a:p>
          <a:p>
            <a:r>
              <a:rPr lang="id-ID" sz="2800" dirty="0" smtClean="0"/>
              <a:t>Semua mahasiswa </a:t>
            </a:r>
            <a:r>
              <a:rPr lang="id-ID" sz="2800" dirty="0" smtClean="0">
                <a:solidFill>
                  <a:srgbClr val="FF0000"/>
                </a:solidFill>
              </a:rPr>
              <a:t>wajib lulus </a:t>
            </a:r>
            <a:r>
              <a:rPr lang="id-ID" sz="2800" dirty="0" smtClean="0"/>
              <a:t>matakuliah Pancasila </a:t>
            </a:r>
            <a:endParaRPr lang="id-ID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dirty="0" smtClean="0"/>
              <a:t>VISI MATAKULIAH PANCASILA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470168"/>
            <a:ext cx="8055132" cy="36951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3200" dirty="0" smtClean="0"/>
              <a:t>Matakuliah Pancasila ke depan harus menjadi </a:t>
            </a:r>
            <a:r>
              <a:rPr lang="id-ID" sz="3200" dirty="0" smtClean="0">
                <a:solidFill>
                  <a:srgbClr val="FF0000"/>
                </a:solidFill>
              </a:rPr>
              <a:t>sumber nilai </a:t>
            </a:r>
            <a:r>
              <a:rPr lang="id-ID" sz="3200" dirty="0" smtClean="0"/>
              <a:t> pengembangan jati diri bangsa serta menjadi </a:t>
            </a:r>
            <a:r>
              <a:rPr lang="id-ID" sz="3200" dirty="0" smtClean="0">
                <a:solidFill>
                  <a:srgbClr val="FF0000"/>
                </a:solidFill>
              </a:rPr>
              <a:t>pedoman </a:t>
            </a:r>
            <a:r>
              <a:rPr lang="id-ID" sz="3200" dirty="0" smtClean="0"/>
              <a:t> bagi pengembangan dan penyelenggaraan  program studi untuk mengantarkan mahasiswa menjadi sarjana. </a:t>
            </a:r>
            <a:endParaRPr lang="id-ID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TUJUAN MATAKULIAH </a:t>
            </a:r>
            <a:br>
              <a:rPr lang="id-ID" sz="3600" dirty="0" smtClean="0"/>
            </a:br>
            <a:r>
              <a:rPr lang="id-ID" sz="3600" dirty="0" smtClean="0"/>
              <a:t>PENDIDIKAN PANCASILA</a:t>
            </a:r>
            <a:r>
              <a:rPr lang="en-US" sz="3600" dirty="0" smtClean="0"/>
              <a:t> </a:t>
            </a:r>
            <a:r>
              <a:rPr lang="id-ID" sz="3600" dirty="0" smtClean="0"/>
              <a:t>DI PT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2182136"/>
            <a:ext cx="7991110" cy="3695136"/>
          </a:xfrm>
        </p:spPr>
        <p:txBody>
          <a:bodyPr>
            <a:noAutofit/>
          </a:bodyPr>
          <a:lstStyle/>
          <a:p>
            <a:r>
              <a:rPr lang="id-ID" sz="2400" dirty="0" smtClean="0"/>
              <a:t>Memperkuat Pancasila sbg dasar </a:t>
            </a:r>
            <a:r>
              <a:rPr lang="id-ID" sz="2400" dirty="0" smtClean="0">
                <a:solidFill>
                  <a:srgbClr val="FF0000"/>
                </a:solidFill>
              </a:rPr>
              <a:t>Filsafat Negara </a:t>
            </a:r>
            <a:r>
              <a:rPr lang="id-ID" sz="2400" dirty="0" smtClean="0"/>
              <a:t>dan</a:t>
            </a:r>
            <a:r>
              <a:rPr lang="id-ID" sz="2400" dirty="0" smtClean="0">
                <a:solidFill>
                  <a:srgbClr val="FF0000"/>
                </a:solidFill>
              </a:rPr>
              <a:t> Ideologi bangsa </a:t>
            </a:r>
            <a:r>
              <a:rPr lang="id-ID" sz="2400" dirty="0" smtClean="0"/>
              <a:t>melalui revitalisasi nilai-nilai dasar Pancasila sebagai</a:t>
            </a:r>
            <a:r>
              <a:rPr lang="id-ID" sz="2400" dirty="0" smtClean="0">
                <a:solidFill>
                  <a:srgbClr val="FF0000"/>
                </a:solidFill>
              </a:rPr>
              <a:t> norma dasar kehidupan </a:t>
            </a:r>
            <a:r>
              <a:rPr lang="id-ID" sz="2400" dirty="0" smtClean="0"/>
              <a:t>bermasyarakat, berbangsa dan bernegara.</a:t>
            </a:r>
          </a:p>
          <a:p>
            <a:r>
              <a:rPr lang="id-ID" sz="2400" dirty="0" smtClean="0"/>
              <a:t>Memberikan pemahaman dan penghayatan atas </a:t>
            </a:r>
            <a:r>
              <a:rPr lang="id-ID" sz="2400" dirty="0" smtClean="0">
                <a:solidFill>
                  <a:srgbClr val="FF0000"/>
                </a:solidFill>
              </a:rPr>
              <a:t>jiwa dan nilai-nilai dasar Pancasila</a:t>
            </a:r>
            <a:r>
              <a:rPr lang="id-ID" sz="2400" dirty="0" smtClean="0"/>
              <a:t> kepada mahasiswa sebagai warga negara RI serta membimbing untuk menerapkannya dalam kehidupan bermasyarakat, berbangsa dan bernegara.</a:t>
            </a:r>
            <a:endParaRPr lang="id-ID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Lanjutan.....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Mempersiapkan mahasiswa agar mampu menganalisis dan </a:t>
            </a:r>
            <a:r>
              <a:rPr lang="id-ID" dirty="0" smtClean="0">
                <a:solidFill>
                  <a:srgbClr val="FF0000"/>
                </a:solidFill>
              </a:rPr>
              <a:t>mencari solusi</a:t>
            </a:r>
            <a:r>
              <a:rPr lang="id-ID" dirty="0" smtClean="0"/>
              <a:t> terhadap berbagai persoalan kehidupan bermasyarakat, berbangsa dan bernegara melalui sistem pemikiran yang berdasarkan nilai-nilai Pancasila dan UUD NRI Tahun 1945.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Membentuk sikap mental mahasiswa</a:t>
            </a:r>
            <a:r>
              <a:rPr lang="id-ID" dirty="0" smtClean="0"/>
              <a:t> yang mampu mengapresiasi nilai-nilai Pancasila dan mengimplementasikannya dalam menghadapi dinamika kehidupan bangsa Indonesia.  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TC104033921[[fn=Damask]]</Template>
  <TotalTime>372</TotalTime>
  <Words>517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Bookman Old Style</vt:lpstr>
      <vt:lpstr>Brush Script MT</vt:lpstr>
      <vt:lpstr>Rockwell</vt:lpstr>
      <vt:lpstr>Damask</vt:lpstr>
      <vt:lpstr>REKONSTRUKSI PENDIDIKAN PANCASILA</vt:lpstr>
      <vt:lpstr>HAKIKAT PANCASILA</vt:lpstr>
      <vt:lpstr>HAKIKAT  PENDIDIKAN PANCASILA</vt:lpstr>
      <vt:lpstr>URGENSI  PENDIDIKAN PANCASILA</vt:lpstr>
      <vt:lpstr>DASAR HUKUM  PENDIDIKAN PANCASILA</vt:lpstr>
      <vt:lpstr>KEDUDUKAN  PENDIDIKAN PANCASILA (Standing Position)</vt:lpstr>
      <vt:lpstr>VISI MATAKULIAH PANCASILA</vt:lpstr>
      <vt:lpstr>TUJUAN MATAKULIAH  PENDIDIKAN PANCASILA DI PT</vt:lpstr>
      <vt:lpstr>Lanjutan.....</vt:lpstr>
      <vt:lpstr>KOMPETENSI LULUSAN</vt:lpstr>
      <vt:lpstr>Profil Lulusan MK Pendidikan Pancasila</vt:lpstr>
      <vt:lpstr>CAPAIAN PEMBELAJARAN  PENDIDIKAN PANCASILA</vt:lpstr>
      <vt:lpstr>SUBSTANSI  (POKOK BAHASAN)</vt:lpstr>
      <vt:lpstr>SEKIAN  ….</vt:lpstr>
    </vt:vector>
  </TitlesOfParts>
  <Company>Indonesia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REKONSTRUKSI BAHAN AJAR MATAKULIAH PANCASILA</dc:title>
  <dc:creator>Asep ZA</dc:creator>
  <cp:lastModifiedBy>Dewi_Vaio</cp:lastModifiedBy>
  <cp:revision>21</cp:revision>
  <dcterms:created xsi:type="dcterms:W3CDTF">2013-11-15T01:13:45Z</dcterms:created>
  <dcterms:modified xsi:type="dcterms:W3CDTF">2016-12-24T07:05:03Z</dcterms:modified>
</cp:coreProperties>
</file>