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21"/>
  </p:notesMasterIdLst>
  <p:sldIdLst>
    <p:sldId id="305" r:id="rId2"/>
    <p:sldId id="306" r:id="rId3"/>
    <p:sldId id="260" r:id="rId4"/>
    <p:sldId id="30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308" r:id="rId18"/>
    <p:sldId id="309" r:id="rId19"/>
    <p:sldId id="31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2364" autoAdjust="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15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E050C-24BA-4E35-B54F-B3C47DAEA7FE}" type="datetimeFigureOut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FEBDD-14E2-4ED1-A96E-FDB538674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8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EBDD-14E2-4ED1-A96E-FDB53867416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BFEBDD-14E2-4ED1-A96E-FDB53867416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78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DFFDC-D24D-4557-8AAB-B81CB866B432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CE7F-1BC6-43F2-8683-6ECBE562454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E0E0D-E44D-469F-A7C8-F73A229E0DA9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E774-7FF4-4B47-9A12-D99A56AE683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71D7E-ACDF-4B7A-B0E7-D8AECA368FE8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6E61CB-5626-401D-85DA-8E6CB28DACD8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6C28-0C97-4E14-937A-A2ED8F4AC1F9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40490-37C5-480B-ADC2-8FFAC454FD88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E27C8-DF2F-47E9-BDA2-902FC0F2D61F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D8386-54D7-4215-8838-06FFDC660A62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F54F489-C625-4599-BE38-5C552635A6C2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EA4248D-29C9-4F40-B6DB-368C01CB9C5B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540A70-5B3F-43D8-8371-FC613AF6C55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332358" cy="2022736"/>
          </a:xfrm>
        </p:spPr>
        <p:txBody>
          <a:bodyPr>
            <a:normAutofit/>
          </a:bodyPr>
          <a:lstStyle/>
          <a:p>
            <a:r>
              <a:rPr lang="en-US" sz="3600" dirty="0" err="1" smtClean="0">
                <a:latin typeface="Algerian" pitchFamily="82" charset="0"/>
              </a:rPr>
              <a:t>Konsep</a:t>
            </a:r>
            <a:r>
              <a:rPr lang="en-US" sz="3600" dirty="0" smtClean="0">
                <a:latin typeface="Algerian" pitchFamily="82" charset="0"/>
              </a:rPr>
              <a:t> </a:t>
            </a:r>
            <a:r>
              <a:rPr lang="en-US" sz="3600" dirty="0" err="1" smtClean="0">
                <a:latin typeface="Algerian" pitchFamily="82" charset="0"/>
              </a:rPr>
              <a:t>logika</a:t>
            </a:r>
            <a:endParaRPr lang="en-US" sz="3600" dirty="0" smtClean="0">
              <a:latin typeface="Algerian" pitchFamily="82" charset="0"/>
            </a:endParaRPr>
          </a:p>
          <a:p>
            <a:endParaRPr lang="en-US" sz="3600" dirty="0"/>
          </a:p>
          <a:p>
            <a:endParaRPr lang="en-US" sz="3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/>
              <a:pPr/>
              <a:t>1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33400"/>
            <a:ext cx="8763000" cy="1600200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Matematika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Diskrit</a:t>
            </a:r>
            <a: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/>
            </a:r>
            <a:br>
              <a:rPr lang="id-ID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</a:b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>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  <a:t/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lgerian" pitchFamily="82" charset="0"/>
              </a:rPr>
            </a:br>
            <a:endParaRPr lang="en-US" sz="3200" dirty="0">
              <a:solidFill>
                <a:schemeClr val="tx1">
                  <a:lumMod val="75000"/>
                  <a:lumOff val="25000"/>
                </a:schemeClr>
              </a:solidFill>
              <a:latin typeface="Algerian" pitchFamily="82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494A-B9DD-43CF-BD4C-1CE32A3391BF}" type="datetime1">
              <a:rPr lang="en-US" smtClean="0"/>
              <a:pPr/>
              <a:t>2/27/2017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Disjungsi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(OR)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800" dirty="0" smtClean="0">
                <a:latin typeface="Times New Roman" pitchFamily="18" charset="0"/>
              </a:rPr>
              <a:t>Operator </a:t>
            </a:r>
            <a:r>
              <a:rPr lang="en-US" sz="2800" dirty="0" err="1" smtClean="0">
                <a:latin typeface="Times New Roman" pitchFamily="18" charset="0"/>
              </a:rPr>
              <a:t>Biner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Lambang</a:t>
            </a:r>
            <a:r>
              <a:rPr lang="en-US" sz="2800" dirty="0" smtClean="0">
                <a:latin typeface="Times New Roman" pitchFamily="18" charset="0"/>
              </a:rPr>
              <a:t>: 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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  <p:graphicFrame>
        <p:nvGraphicFramePr>
          <p:cNvPr id="4" name="Group 31"/>
          <p:cNvGraphicFramePr>
            <a:graphicFrameLocks/>
          </p:cNvGraphicFramePr>
          <p:nvPr/>
        </p:nvGraphicFramePr>
        <p:xfrm>
          <a:off x="762000" y="2286001"/>
          <a:ext cx="3276600" cy="30480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9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17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Q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33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47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F19D-0B33-4D41-B848-EFA8ADB15DE5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Eksklusif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Or (XOR)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800" dirty="0" smtClean="0">
                <a:latin typeface="Times New Roman" pitchFamily="18" charset="0"/>
              </a:rPr>
              <a:t>Operator </a:t>
            </a:r>
            <a:r>
              <a:rPr lang="en-US" sz="2800" dirty="0" err="1" smtClean="0">
                <a:latin typeface="Times New Roman" pitchFamily="18" charset="0"/>
              </a:rPr>
              <a:t>Biner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Lambang</a:t>
            </a:r>
            <a:r>
              <a:rPr lang="en-US" sz="2800" dirty="0" smtClean="0">
                <a:latin typeface="Times New Roman" pitchFamily="18" charset="0"/>
              </a:rPr>
              <a:t>: 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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  <p:graphicFrame>
        <p:nvGraphicFramePr>
          <p:cNvPr id="4" name="Group 31"/>
          <p:cNvGraphicFramePr>
            <a:graphicFrameLocks/>
          </p:cNvGraphicFramePr>
          <p:nvPr/>
        </p:nvGraphicFramePr>
        <p:xfrm>
          <a:off x="609600" y="2133601"/>
          <a:ext cx="3657600" cy="2971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6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Q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8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80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9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FCD40-4E73-42F3-B2B9-5B1E79AF2A0D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Implikasi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jika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-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maka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800" dirty="0" smtClean="0">
                <a:latin typeface="Times New Roman" pitchFamily="18" charset="0"/>
              </a:rPr>
              <a:t>Operator </a:t>
            </a:r>
            <a:r>
              <a:rPr lang="en-US" sz="2800" dirty="0" err="1" smtClean="0">
                <a:latin typeface="Times New Roman" pitchFamily="18" charset="0"/>
              </a:rPr>
              <a:t>Biner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Lambang</a:t>
            </a:r>
            <a:r>
              <a:rPr lang="en-US" sz="2800" dirty="0" smtClean="0">
                <a:latin typeface="Times New Roman" pitchFamily="18" charset="0"/>
              </a:rPr>
              <a:t>: 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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  <p:graphicFrame>
        <p:nvGraphicFramePr>
          <p:cNvPr id="4" name="Group 31"/>
          <p:cNvGraphicFramePr>
            <a:graphicFrameLocks/>
          </p:cNvGraphicFramePr>
          <p:nvPr/>
        </p:nvGraphicFramePr>
        <p:xfrm>
          <a:off x="685800" y="2286000"/>
          <a:ext cx="3581400" cy="28955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15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Q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17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45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39466-446C-4C2A-B4A3-6BDDBBF4A566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20040"/>
            <a:ext cx="8991600" cy="594360"/>
          </a:xfrm>
        </p:spPr>
        <p:txBody>
          <a:bodyPr>
            <a:noAutofit/>
          </a:bodyPr>
          <a:lstStyle/>
          <a:p>
            <a:pPr algn="ctr"/>
            <a:r>
              <a:rPr lang="en-US" sz="2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Bikondisional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/bi-</a:t>
            </a:r>
            <a:r>
              <a:rPr lang="en-US" sz="2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implikasi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/ </a:t>
            </a:r>
            <a:r>
              <a:rPr lang="en-US" sz="2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jika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2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dan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2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hanya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2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jika</a:t>
            </a:r>
            <a:r>
              <a:rPr lang="en-US" sz="2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/</a:t>
            </a:r>
            <a:r>
              <a:rPr lang="en-US" sz="2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xnor</a:t>
            </a:r>
            <a:endParaRPr lang="en-US" sz="2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800" dirty="0" smtClean="0">
                <a:latin typeface="Times New Roman" pitchFamily="18" charset="0"/>
              </a:rPr>
              <a:t>Operator </a:t>
            </a:r>
            <a:r>
              <a:rPr lang="en-US" sz="2800" dirty="0" err="1" smtClean="0">
                <a:latin typeface="Times New Roman" pitchFamily="18" charset="0"/>
              </a:rPr>
              <a:t>Biner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Lambang</a:t>
            </a:r>
            <a:r>
              <a:rPr lang="en-US" sz="2800" dirty="0" smtClean="0">
                <a:latin typeface="Times New Roman" pitchFamily="18" charset="0"/>
              </a:rPr>
              <a:t>: 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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  <p:graphicFrame>
        <p:nvGraphicFramePr>
          <p:cNvPr id="4" name="Group 31"/>
          <p:cNvGraphicFramePr>
            <a:graphicFrameLocks/>
          </p:cNvGraphicFramePr>
          <p:nvPr/>
        </p:nvGraphicFramePr>
        <p:xfrm>
          <a:off x="685800" y="2286001"/>
          <a:ext cx="3429000" cy="28956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20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Q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4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26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41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B52B-13DA-44A2-8071-E19FFE7C8C77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Pernyataan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dan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Operasi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71500" indent="-571500" algn="just">
              <a:lnSpc>
                <a:spcPct val="80000"/>
              </a:lnSpc>
              <a:buClrTx/>
            </a:pPr>
            <a:r>
              <a:rPr lang="en-US" sz="2000" dirty="0" err="1" smtClean="0">
                <a:latin typeface="Times New Roman" pitchFamily="18" charset="0"/>
              </a:rPr>
              <a:t>Pernyataan-pernyataan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</a:rPr>
              <a:t> operator-operator </a:t>
            </a:r>
            <a:r>
              <a:rPr lang="en-US" sz="2000" dirty="0" err="1" smtClean="0">
                <a:latin typeface="Times New Roman" pitchFamily="18" charset="0"/>
              </a:rPr>
              <a:t>dapat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digabungkan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untuk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membentuk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pernyataan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baru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 marL="571500" indent="-571500" algn="just">
              <a:lnSpc>
                <a:spcPct val="80000"/>
              </a:lnSpc>
              <a:buClrTx/>
              <a:buNone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  <a:buNone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  <a:buNone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  <a:buNone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</a:pP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Pernyatan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CA" sz="2000" dirty="0" smtClean="0"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sz="2000" dirty="0" smtClean="0">
                <a:latin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Q)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dan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(</a:t>
            </a:r>
            <a:r>
              <a:rPr lang="en-CA" sz="2000" dirty="0" smtClean="0"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P)(</a:t>
            </a:r>
            <a:r>
              <a:rPr lang="en-CA" sz="2000" dirty="0" smtClean="0">
                <a:latin typeface="Times New Roman" pitchFamily="18" charset="0"/>
                <a:sym typeface="Symbol" pitchFamily="18" charset="2"/>
              </a:rPr>
              <a:t>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Q)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adalah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ekivalen</a:t>
            </a: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 marL="571500" indent="-571500" algn="just">
              <a:lnSpc>
                <a:spcPct val="80000"/>
              </a:lnSpc>
              <a:buClrTx/>
              <a:buNone/>
            </a:pPr>
            <a:endParaRPr lang="en-US" b="1" dirty="0" smtClean="0">
              <a:latin typeface="Times New Roman" pitchFamily="18" charset="0"/>
              <a:sym typeface="Symbol" pitchFamily="18" charset="2"/>
            </a:endParaRPr>
          </a:p>
          <a:p>
            <a:endParaRPr lang="en-US" dirty="0"/>
          </a:p>
        </p:txBody>
      </p:sp>
      <p:graphicFrame>
        <p:nvGraphicFramePr>
          <p:cNvPr id="4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8120879"/>
              </p:ext>
            </p:extLst>
          </p:nvPr>
        </p:nvGraphicFramePr>
        <p:xfrm>
          <a:off x="762000" y="2438400"/>
          <a:ext cx="6934200" cy="220980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018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99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126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81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7490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6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(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Q)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(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P)(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Q)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(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Q)(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P)(</a:t>
                      </a:r>
                      <a:r>
                        <a:rPr kumimoji="0" lang="en-CA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</a:t>
                      </a: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Q)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60D6-43A3-4E9E-89B5-140901495BAA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229600" cy="670560"/>
          </a:xfrm>
        </p:spPr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Tautologi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dan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Kontradiksi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 smtClean="0">
                <a:latin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tautologi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pernyataan</a:t>
            </a:r>
            <a:r>
              <a:rPr lang="en-US" sz="2000" dirty="0" smtClean="0">
                <a:latin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</a:rPr>
              <a:t>selalu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benar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</a:p>
          <a:p>
            <a:pPr marL="679450" indent="-2730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en-US" sz="2000" dirty="0" smtClean="0">
                <a:sym typeface="Symbol" pitchFamily="18" charset="2"/>
              </a:rPr>
              <a:t>R(</a:t>
            </a: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R)</a:t>
            </a:r>
            <a:endParaRPr lang="en-US" sz="2000" dirty="0" smtClean="0"/>
          </a:p>
          <a:p>
            <a:pPr marL="679450" indent="-273050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/>
              <a:t>P</a:t>
            </a:r>
            <a:r>
              <a:rPr lang="en-US" sz="2000" dirty="0" smtClean="0">
                <a:sym typeface="Symbol" pitchFamily="18" charset="2"/>
              </a:rPr>
              <a:t>Q)</a:t>
            </a:r>
            <a:r>
              <a:rPr lang="en-US" sz="2000" b="1" dirty="0" smtClean="0">
                <a:sym typeface="Symbol" pitchFamily="18" charset="2"/>
              </a:rPr>
              <a:t>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P)(</a:t>
            </a: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Q)</a:t>
            </a:r>
          </a:p>
          <a:p>
            <a:pPr marL="571500" indent="-57150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sz="2000" dirty="0" smtClean="0">
              <a:latin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487F-F1B4-43DC-9867-54373FFA1BFA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82000" cy="670560"/>
          </a:xfrm>
        </p:spPr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Tautologi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dan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Kontradiksi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71500" indent="-57150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 smtClean="0">
                <a:latin typeface="Times New Roman" pitchFamily="18" charset="0"/>
              </a:rPr>
              <a:t>Suatu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kontradiksi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adalah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pernyataan</a:t>
            </a:r>
            <a:r>
              <a:rPr lang="en-US" sz="2000" dirty="0" smtClean="0">
                <a:latin typeface="Times New Roman" pitchFamily="18" charset="0"/>
              </a:rPr>
              <a:t> yang </a:t>
            </a:r>
            <a:r>
              <a:rPr lang="en-US" sz="2000" dirty="0" err="1" smtClean="0">
                <a:latin typeface="Times New Roman" pitchFamily="18" charset="0"/>
              </a:rPr>
              <a:t>selalu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</a:rPr>
              <a:t>salah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Negasi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dari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sembarang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tautologi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adalah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sebuah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kontradiksi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,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sedangkan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negasi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dari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sebuah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kontradiksi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adalah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sebuah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000" dirty="0" err="1" smtClean="0">
                <a:latin typeface="Times New Roman" pitchFamily="18" charset="0"/>
                <a:sym typeface="Symbol" pitchFamily="18" charset="2"/>
              </a:rPr>
              <a:t>tautologi</a:t>
            </a:r>
            <a:r>
              <a:rPr lang="en-US" sz="2000" dirty="0" smtClean="0">
                <a:latin typeface="Times New Roman" pitchFamily="18" charset="0"/>
                <a:sym typeface="Symbol" pitchFamily="18" charset="2"/>
              </a:rPr>
              <a:t>.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smtClean="0"/>
              <a:t>  </a:t>
            </a:r>
            <a:r>
              <a:rPr lang="en-US" sz="2000" dirty="0" err="1" smtClean="0"/>
              <a:t>Contoh</a:t>
            </a:r>
            <a:r>
              <a:rPr lang="en-US" sz="2000" dirty="0" smtClean="0"/>
              <a:t>: </a:t>
            </a:r>
          </a:p>
          <a:p>
            <a:pPr lvl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en-US" sz="2000" dirty="0" smtClean="0">
                <a:sym typeface="Symbol" pitchFamily="18" charset="2"/>
              </a:rPr>
              <a:t>R(</a:t>
            </a: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R)</a:t>
            </a:r>
            <a:endParaRPr lang="en-US" sz="2000" dirty="0" smtClean="0"/>
          </a:p>
          <a:p>
            <a:pPr lvl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Tx/>
              <a:buChar char="•"/>
            </a:pP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US" sz="2000" dirty="0" smtClean="0"/>
              <a:t>P</a:t>
            </a:r>
            <a:r>
              <a:rPr lang="en-US" sz="2000" dirty="0" smtClean="0">
                <a:sym typeface="Symbol" pitchFamily="18" charset="2"/>
              </a:rPr>
              <a:t>Q)</a:t>
            </a:r>
            <a:r>
              <a:rPr lang="en-US" sz="2000" b="1" dirty="0" smtClean="0">
                <a:sym typeface="Symbol" pitchFamily="18" charset="2"/>
              </a:rPr>
              <a:t></a:t>
            </a:r>
            <a:r>
              <a:rPr lang="en-US" sz="2000" dirty="0" smtClean="0">
                <a:sym typeface="Symbol" pitchFamily="18" charset="2"/>
              </a:rPr>
              <a:t>(</a:t>
            </a: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P)(</a:t>
            </a:r>
            <a:r>
              <a:rPr lang="en-CA" sz="2000" dirty="0" smtClean="0">
                <a:sym typeface="Symbol" pitchFamily="18" charset="2"/>
              </a:rPr>
              <a:t></a:t>
            </a:r>
            <a:r>
              <a:rPr lang="en-US" sz="2000" dirty="0" smtClean="0">
                <a:sym typeface="Symbol" pitchFamily="18" charset="2"/>
              </a:rPr>
              <a:t>Q))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sz="2000" dirty="0" smtClean="0">
              <a:sym typeface="Symbol" pitchFamily="18" charset="2"/>
            </a:endParaRP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2A1A5-449A-44EA-9324-4DB25984BA1A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Ekuivalen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17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Dua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lebih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pernyataan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majemuk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memiliki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nilai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kebenaran</a:t>
                </a:r>
                <a:r>
                  <a:rPr lang="en-US" dirty="0" smtClean="0"/>
                  <a:t> yang </a:t>
                </a:r>
                <a:r>
                  <a:rPr lang="en-US" dirty="0" err="1" smtClean="0"/>
                  <a:t>sama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err="1" smtClean="0"/>
                  <a:t>Contoh</a:t>
                </a:r>
                <a:r>
                  <a:rPr lang="en-US" dirty="0" smtClean="0"/>
                  <a:t> :</a:t>
                </a:r>
              </a:p>
              <a:p>
                <a:pPr marL="0" indent="0">
                  <a:buNone/>
                </a:pPr>
                <a:r>
                  <a:rPr lang="en-US" dirty="0" smtClean="0"/>
                  <a:t>	~(p v q)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≡</m:t>
                    </m:r>
                  </m:oMath>
                </a14:m>
                <a:r>
                  <a:rPr lang="en-US" dirty="0" smtClean="0"/>
                  <a:t> ~p ^ ~q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4.bp.blogspot.com/-ZdodRk2e5YU/VCuS_lC38GI/AAAAAAAAA9Y/fNNOnewe4F8/s1600/ekuival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3048"/>
            <a:ext cx="3924300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3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Hukum Ekuivalen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E774-7FF4-4B47-9A12-D99A56AE683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3965448" cy="4572000"/>
          </a:xfrm>
        </p:spPr>
        <p:txBody>
          <a:bodyPr>
            <a:noAutofit/>
          </a:bodyPr>
          <a:lstStyle/>
          <a:p>
            <a:r>
              <a:rPr lang="id-ID" sz="1200" b="1" i="1" dirty="0"/>
              <a:t>Hukum-hukum ekuivalen:</a:t>
            </a:r>
            <a:r>
              <a:rPr lang="id-ID" sz="1200" dirty="0"/>
              <a:t/>
            </a:r>
            <a:br>
              <a:rPr lang="id-ID" sz="1200" dirty="0"/>
            </a:br>
            <a:r>
              <a:rPr lang="id-ID" sz="1200" dirty="0"/>
              <a:t>a. Hukum Komutatif</a:t>
            </a:r>
            <a:br>
              <a:rPr lang="id-ID" sz="1200" dirty="0"/>
            </a:br>
            <a:r>
              <a:rPr lang="id-ID" sz="1200" dirty="0"/>
              <a:t>    p ʌ q ≡  q ʌ p</a:t>
            </a:r>
            <a:br>
              <a:rPr lang="id-ID" sz="1200" dirty="0"/>
            </a:br>
            <a:r>
              <a:rPr lang="id-ID" sz="1200" dirty="0"/>
              <a:t>    p v q ≡ q v p</a:t>
            </a:r>
            <a:br>
              <a:rPr lang="id-ID" sz="1200" dirty="0"/>
            </a:br>
            <a:r>
              <a:rPr lang="id-ID" sz="1200" dirty="0"/>
              <a:t/>
            </a:r>
            <a:br>
              <a:rPr lang="id-ID" sz="1200" dirty="0"/>
            </a:br>
            <a:r>
              <a:rPr lang="id-ID" sz="1200" dirty="0"/>
              <a:t>b. Hukum Distributif</a:t>
            </a:r>
            <a:br>
              <a:rPr lang="id-ID" sz="1200" dirty="0"/>
            </a:br>
            <a:r>
              <a:rPr lang="id-ID" sz="1200" dirty="0"/>
              <a:t>    p ʌ (q v r) ≡ (p ʌ q) v (p ʌ r)</a:t>
            </a:r>
            <a:br>
              <a:rPr lang="id-ID" sz="1200" dirty="0"/>
            </a:br>
            <a:r>
              <a:rPr lang="id-ID" sz="1200" dirty="0"/>
              <a:t>    p v (q ʌ r) ≡ (p v q) ʌ (p v r)</a:t>
            </a:r>
            <a:br>
              <a:rPr lang="id-ID" sz="1200" dirty="0"/>
            </a:br>
            <a:r>
              <a:rPr lang="id-ID" sz="1200" dirty="0"/>
              <a:t/>
            </a:r>
            <a:br>
              <a:rPr lang="id-ID" sz="1200" dirty="0"/>
            </a:br>
            <a:r>
              <a:rPr lang="id-ID" sz="1200" dirty="0"/>
              <a:t>c. Hukum Asosiatif</a:t>
            </a:r>
            <a:br>
              <a:rPr lang="id-ID" sz="1200" dirty="0"/>
            </a:br>
            <a:r>
              <a:rPr lang="id-ID" sz="1200" dirty="0"/>
              <a:t>    (p ʌ q) ʌ r ≡ p ʌ (q ʌ r)</a:t>
            </a:r>
            <a:br>
              <a:rPr lang="id-ID" sz="1200" dirty="0"/>
            </a:br>
            <a:r>
              <a:rPr lang="id-ID" sz="1200" dirty="0"/>
              <a:t>    (p v q) v r ≡  p v (q v r)</a:t>
            </a:r>
            <a:br>
              <a:rPr lang="id-ID" sz="1200" dirty="0"/>
            </a:br>
            <a:r>
              <a:rPr lang="id-ID" sz="1200" dirty="0"/>
              <a:t/>
            </a:r>
            <a:br>
              <a:rPr lang="id-ID" sz="1200" dirty="0"/>
            </a:br>
            <a:r>
              <a:rPr lang="id-ID" sz="1200" dirty="0"/>
              <a:t>d. Hukum Identitas</a:t>
            </a:r>
            <a:br>
              <a:rPr lang="id-ID" sz="1200" dirty="0"/>
            </a:br>
            <a:r>
              <a:rPr lang="id-ID" sz="1200" dirty="0"/>
              <a:t>    p ʌ T ≡  p</a:t>
            </a:r>
            <a:br>
              <a:rPr lang="id-ID" sz="1200" dirty="0"/>
            </a:br>
            <a:r>
              <a:rPr lang="id-ID" sz="1200" dirty="0"/>
              <a:t>    p v F ≡  p</a:t>
            </a:r>
            <a:br>
              <a:rPr lang="id-ID" sz="1200" dirty="0"/>
            </a:br>
            <a:r>
              <a:rPr lang="id-ID" sz="1200" dirty="0"/>
              <a:t/>
            </a:r>
            <a:br>
              <a:rPr lang="id-ID" sz="1200" dirty="0"/>
            </a:br>
            <a:r>
              <a:rPr lang="id-ID" sz="1200" dirty="0"/>
              <a:t>e. Hukum Dominasi / Ikatan</a:t>
            </a:r>
            <a:br>
              <a:rPr lang="id-ID" sz="1200" dirty="0"/>
            </a:br>
            <a:r>
              <a:rPr lang="id-ID" sz="1200" dirty="0"/>
              <a:t>    p v T ≡ </a:t>
            </a:r>
            <a:r>
              <a:rPr lang="id-ID" sz="1200" dirty="0" smtClean="0"/>
              <a:t>T</a:t>
            </a:r>
          </a:p>
          <a:p>
            <a:pPr marL="0" indent="0">
              <a:buNone/>
            </a:pPr>
            <a:r>
              <a:rPr lang="id-ID" sz="1200" dirty="0" smtClean="0"/>
              <a:t>        </a:t>
            </a:r>
            <a:r>
              <a:rPr lang="id-ID" sz="1200" dirty="0"/>
              <a:t>   p v F ≡ F </a:t>
            </a:r>
          </a:p>
          <a:p>
            <a:pPr marL="0" indent="0">
              <a:buNone/>
            </a:pPr>
            <a:r>
              <a:rPr lang="id-ID" sz="1200" dirty="0"/>
              <a:t> </a:t>
            </a:r>
            <a:r>
              <a:rPr lang="id-ID" sz="1200" dirty="0" smtClean="0"/>
              <a:t>      </a:t>
            </a:r>
          </a:p>
          <a:p>
            <a:pPr marL="0" indent="0">
              <a:buNone/>
            </a:pPr>
            <a:r>
              <a:rPr lang="id-ID" sz="1200" dirty="0" smtClean="0"/>
              <a:t>       f. Hukum </a:t>
            </a:r>
            <a:r>
              <a:rPr lang="id-ID" sz="1200" dirty="0"/>
              <a:t>Negasi</a:t>
            </a:r>
            <a:br>
              <a:rPr lang="id-ID" sz="1200" dirty="0"/>
            </a:br>
            <a:r>
              <a:rPr lang="id-ID" sz="1200" dirty="0"/>
              <a:t>    </a:t>
            </a:r>
            <a:r>
              <a:rPr lang="id-ID" sz="1200" dirty="0" smtClean="0"/>
              <a:t>     p </a:t>
            </a:r>
            <a:r>
              <a:rPr lang="id-ID" sz="1200" dirty="0"/>
              <a:t>v ~p ≡  T </a:t>
            </a:r>
            <a:br>
              <a:rPr lang="id-ID" sz="1200" dirty="0"/>
            </a:br>
            <a:r>
              <a:rPr lang="id-ID" sz="1200" dirty="0"/>
              <a:t>    </a:t>
            </a:r>
            <a:r>
              <a:rPr lang="id-ID" sz="1200" dirty="0" smtClean="0"/>
              <a:t>     p</a:t>
            </a:r>
            <a:r>
              <a:rPr lang="id-ID" sz="1200" dirty="0"/>
              <a:t> ʌ ~p ≡ F</a:t>
            </a:r>
            <a:br>
              <a:rPr lang="id-ID" sz="1200" dirty="0"/>
            </a:br>
            <a:r>
              <a:rPr lang="id-ID" sz="1200" dirty="0"/>
              <a:t/>
            </a:r>
            <a:br>
              <a:rPr lang="id-ID" sz="1200" dirty="0"/>
            </a:br>
            <a:endParaRPr lang="id-ID" sz="12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4361688" y="1247034"/>
            <a:ext cx="3965448" cy="515795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8"/>
            <a:r>
              <a:rPr lang="id-ID" sz="100" b="1" i="1" dirty="0" smtClean="0"/>
              <a:t>Hukum-hukum ekuivalen:</a:t>
            </a:r>
            <a:r>
              <a:rPr lang="id-ID" sz="100" dirty="0" smtClean="0"/>
              <a:t/>
            </a:r>
            <a:br>
              <a:rPr lang="id-ID" sz="100" dirty="0" smtClean="0"/>
            </a:br>
            <a:r>
              <a:rPr lang="id-ID" sz="100" dirty="0" smtClean="0"/>
              <a:t>a. Hukum Komutatif</a:t>
            </a:r>
            <a:br>
              <a:rPr lang="id-ID" sz="100" dirty="0" smtClean="0"/>
            </a:br>
            <a:r>
              <a:rPr lang="id-ID" sz="100" dirty="0" smtClean="0"/>
              <a:t>    p ʌ q ≡  q ʌ p</a:t>
            </a:r>
            <a:br>
              <a:rPr lang="id-ID" sz="100" dirty="0" smtClean="0"/>
            </a:br>
            <a:r>
              <a:rPr lang="id-ID" sz="100" dirty="0" smtClean="0"/>
              <a:t>    p v q ≡ q v p</a:t>
            </a:r>
            <a:br>
              <a:rPr lang="id-ID" sz="100" dirty="0" smtClean="0"/>
            </a:br>
            <a:r>
              <a:rPr lang="id-ID" sz="100" dirty="0" smtClean="0"/>
              <a:t/>
            </a:r>
            <a:br>
              <a:rPr lang="id-ID" sz="100" dirty="0" smtClean="0"/>
            </a:br>
            <a:r>
              <a:rPr lang="id-ID" sz="100" dirty="0" smtClean="0"/>
              <a:t>b. Hukum Distributif</a:t>
            </a:r>
            <a:br>
              <a:rPr lang="id-ID" sz="100" dirty="0" smtClean="0"/>
            </a:br>
            <a:r>
              <a:rPr lang="id-ID" sz="100" dirty="0" smtClean="0"/>
              <a:t>    p ʌ (q v r) ≡ (p ʌ q) v (p ʌ r)</a:t>
            </a:r>
            <a:br>
              <a:rPr lang="id-ID" sz="100" dirty="0" smtClean="0"/>
            </a:br>
            <a:r>
              <a:rPr lang="id-ID" sz="100" dirty="0" smtClean="0"/>
              <a:t>    p v (q ʌ r) ≡ (p v q) ʌ (p v r)</a:t>
            </a:r>
            <a:br>
              <a:rPr lang="id-ID" sz="100" dirty="0" smtClean="0"/>
            </a:br>
            <a:r>
              <a:rPr lang="id-ID" sz="100" dirty="0" smtClean="0"/>
              <a:t/>
            </a:r>
            <a:br>
              <a:rPr lang="id-ID" sz="100" dirty="0" smtClean="0"/>
            </a:br>
            <a:r>
              <a:rPr lang="id-ID" sz="100" dirty="0" smtClean="0"/>
              <a:t>c. Hukum Asosiatif</a:t>
            </a:r>
            <a:br>
              <a:rPr lang="id-ID" sz="100" dirty="0" smtClean="0"/>
            </a:br>
            <a:r>
              <a:rPr lang="id-ID" sz="100" dirty="0" smtClean="0"/>
              <a:t>    (p ʌ q) ʌ r ≡ p ʌ (q ʌ r)</a:t>
            </a:r>
            <a:br>
              <a:rPr lang="id-ID" sz="100" dirty="0" smtClean="0"/>
            </a:br>
            <a:r>
              <a:rPr lang="id-ID" sz="100" dirty="0" smtClean="0"/>
              <a:t>    (p v q) v r ≡  p v (q v r)</a:t>
            </a:r>
            <a:br>
              <a:rPr lang="id-ID" sz="100" dirty="0" smtClean="0"/>
            </a:br>
            <a:r>
              <a:rPr lang="id-ID" sz="100" dirty="0" smtClean="0"/>
              <a:t/>
            </a:r>
            <a:br>
              <a:rPr lang="id-ID" sz="100" dirty="0" smtClean="0"/>
            </a:br>
            <a:r>
              <a:rPr lang="id-ID" sz="100" dirty="0" smtClean="0"/>
              <a:t>d. Hukum Identitas</a:t>
            </a:r>
            <a:br>
              <a:rPr lang="id-ID" sz="100" dirty="0" smtClean="0"/>
            </a:br>
            <a:r>
              <a:rPr lang="id-ID" sz="100" dirty="0" smtClean="0"/>
              <a:t>    p ʌ T ≡  p</a:t>
            </a:r>
            <a:br>
              <a:rPr lang="id-ID" sz="100" dirty="0" smtClean="0"/>
            </a:br>
            <a:r>
              <a:rPr lang="id-ID" sz="100" dirty="0" smtClean="0"/>
              <a:t>    p v F ≡  p</a:t>
            </a:r>
            <a:br>
              <a:rPr lang="id-ID" sz="100" dirty="0" smtClean="0"/>
            </a:br>
            <a:r>
              <a:rPr lang="id-ID" sz="100" dirty="0" smtClean="0"/>
              <a:t/>
            </a:r>
            <a:br>
              <a:rPr lang="id-ID" sz="100" dirty="0" smtClean="0"/>
            </a:br>
            <a:r>
              <a:rPr lang="id-ID" sz="100" dirty="0" smtClean="0"/>
              <a:t>e. Hukum Dominasi / Ikatan</a:t>
            </a:r>
            <a:br>
              <a:rPr lang="id-ID" sz="100" dirty="0" smtClean="0"/>
            </a:br>
            <a:r>
              <a:rPr lang="id-ID" sz="100" dirty="0" smtClean="0"/>
              <a:t>    p v T ≡ T</a:t>
            </a:r>
          </a:p>
          <a:p>
            <a:r>
              <a:rPr lang="id-ID" sz="1400" dirty="0" smtClean="0"/>
              <a:t>  </a:t>
            </a:r>
            <a:br>
              <a:rPr lang="id-ID" sz="1400" dirty="0" smtClean="0"/>
            </a:br>
            <a:r>
              <a:rPr lang="id-ID" sz="1200" dirty="0" smtClean="0"/>
              <a:t>g. Hukum Involusi / Negasi Ganda</a:t>
            </a:r>
            <a:br>
              <a:rPr lang="id-ID" sz="1200" dirty="0" smtClean="0"/>
            </a:br>
            <a:r>
              <a:rPr lang="id-ID" sz="1200" dirty="0" smtClean="0"/>
              <a:t>    ~(~p) ≡  p</a:t>
            </a:r>
            <a:br>
              <a:rPr lang="id-ID" sz="1200" dirty="0" smtClean="0"/>
            </a:br>
            <a:r>
              <a:rPr lang="id-ID" sz="1200" dirty="0" smtClean="0"/>
              <a:t/>
            </a:r>
            <a:br>
              <a:rPr lang="id-ID" sz="1200" dirty="0" smtClean="0"/>
            </a:br>
            <a:r>
              <a:rPr lang="id-ID" sz="1200" dirty="0" smtClean="0"/>
              <a:t>h. Hukum Idempoten</a:t>
            </a:r>
            <a:br>
              <a:rPr lang="id-ID" sz="1200" dirty="0" smtClean="0"/>
            </a:br>
            <a:r>
              <a:rPr lang="id-ID" sz="1200" dirty="0" smtClean="0"/>
              <a:t>    p ʌ p ≡ p</a:t>
            </a:r>
            <a:br>
              <a:rPr lang="id-ID" sz="1200" dirty="0" smtClean="0"/>
            </a:br>
            <a:r>
              <a:rPr lang="id-ID" sz="1200" dirty="0" smtClean="0"/>
              <a:t>    p v p ≡ p</a:t>
            </a:r>
            <a:br>
              <a:rPr lang="id-ID" sz="1200" dirty="0" smtClean="0"/>
            </a:br>
            <a:r>
              <a:rPr lang="id-ID" sz="1200" dirty="0" smtClean="0"/>
              <a:t/>
            </a:r>
            <a:br>
              <a:rPr lang="id-ID" sz="1200" dirty="0" smtClean="0"/>
            </a:br>
            <a:r>
              <a:rPr lang="id-ID" sz="1200" dirty="0" smtClean="0"/>
              <a:t>i.  Hukum De Morgan</a:t>
            </a:r>
            <a:br>
              <a:rPr lang="id-ID" sz="1200" dirty="0" smtClean="0"/>
            </a:br>
            <a:r>
              <a:rPr lang="id-ID" sz="1200" dirty="0" smtClean="0"/>
              <a:t>    ~( p ʌ q ) ≡  ~p v ~q</a:t>
            </a:r>
            <a:br>
              <a:rPr lang="id-ID" sz="1200" dirty="0" smtClean="0"/>
            </a:br>
            <a:r>
              <a:rPr lang="id-ID" sz="1200" dirty="0" smtClean="0"/>
              <a:t>    ~( p v q ) ≡ ~p ʌ ~q</a:t>
            </a:r>
            <a:br>
              <a:rPr lang="id-ID" sz="1200" dirty="0" smtClean="0"/>
            </a:br>
            <a:r>
              <a:rPr lang="id-ID" sz="1200" dirty="0" smtClean="0"/>
              <a:t/>
            </a:r>
            <a:br>
              <a:rPr lang="id-ID" sz="1200" dirty="0" smtClean="0"/>
            </a:br>
            <a:r>
              <a:rPr lang="id-ID" sz="1200" dirty="0" smtClean="0"/>
              <a:t>j.  Hukum Absorbsi / Penyerapan</a:t>
            </a:r>
            <a:br>
              <a:rPr lang="id-ID" sz="1200" dirty="0" smtClean="0"/>
            </a:br>
            <a:r>
              <a:rPr lang="id-ID" sz="1200" dirty="0" smtClean="0"/>
              <a:t>    p v (p ʌ q) ≡  p</a:t>
            </a:r>
            <a:br>
              <a:rPr lang="id-ID" sz="1200" dirty="0" smtClean="0"/>
            </a:br>
            <a:r>
              <a:rPr lang="id-ID" sz="1200" dirty="0" smtClean="0"/>
              <a:t>    p ʌ (p v q) ≡ p</a:t>
            </a:r>
            <a:br>
              <a:rPr lang="id-ID" sz="1200" dirty="0" smtClean="0"/>
            </a:br>
            <a:r>
              <a:rPr lang="id-ID" sz="1200" dirty="0" smtClean="0"/>
              <a:t/>
            </a:r>
            <a:br>
              <a:rPr lang="id-ID" sz="1200" dirty="0" smtClean="0"/>
            </a:br>
            <a:r>
              <a:rPr lang="id-ID" sz="1200" dirty="0" smtClean="0"/>
              <a:t>k. Hukum True dan False</a:t>
            </a:r>
            <a:br>
              <a:rPr lang="id-ID" sz="1200" dirty="0" smtClean="0"/>
            </a:br>
            <a:r>
              <a:rPr lang="id-ID" sz="1200" dirty="0" smtClean="0"/>
              <a:t>    ~T ≡  F</a:t>
            </a:r>
            <a:br>
              <a:rPr lang="id-ID" sz="1200" dirty="0" smtClean="0"/>
            </a:br>
            <a:r>
              <a:rPr lang="id-ID" sz="1200" dirty="0" smtClean="0"/>
              <a:t>    ~F ≡ T</a:t>
            </a:r>
            <a:br>
              <a:rPr lang="id-ID" sz="1200" dirty="0" smtClean="0"/>
            </a:br>
            <a:r>
              <a:rPr lang="id-ID" sz="1200" dirty="0" smtClean="0"/>
              <a:t/>
            </a:r>
            <a:br>
              <a:rPr lang="id-ID" sz="1200" dirty="0" smtClean="0"/>
            </a:br>
            <a:r>
              <a:rPr lang="id-ID" sz="1200" dirty="0" smtClean="0"/>
              <a:t>l.  Hukum Perubahan Implikasi menjadi Disjungsi atau Konjungsi.</a:t>
            </a:r>
            <a:br>
              <a:rPr lang="id-ID" sz="1200" dirty="0" smtClean="0"/>
            </a:br>
            <a:r>
              <a:rPr lang="id-ID" sz="1200" dirty="0" smtClean="0"/>
              <a:t>    p =&gt; q ≡ ~p v q </a:t>
            </a:r>
            <a:br>
              <a:rPr lang="id-ID" sz="1200" dirty="0" smtClean="0"/>
            </a:br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49965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mtClean="0"/>
              <a:t>Contoh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8E774-7FF4-4B47-9A12-D99A56AE6835}" type="datetime1">
              <a:rPr lang="en-US" smtClean="0"/>
              <a:pPr/>
              <a:t>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RINALDI MUNIR, Matematika Diskrit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4867212"/>
              </p:ext>
            </p:extLst>
          </p:nvPr>
        </p:nvGraphicFramePr>
        <p:xfrm>
          <a:off x="513952" y="2209800"/>
          <a:ext cx="6744495" cy="3980814"/>
        </p:xfrm>
        <a:graphic>
          <a:graphicData uri="http://schemas.openxmlformats.org/drawingml/2006/table">
            <a:tbl>
              <a:tblPr/>
              <a:tblGrid>
                <a:gridCol w="2248165">
                  <a:extLst>
                    <a:ext uri="{9D8B030D-6E8A-4147-A177-3AD203B41FA5}">
                      <a16:colId xmlns:a16="http://schemas.microsoft.com/office/drawing/2014/main" xmlns="" val="1374787978"/>
                    </a:ext>
                  </a:extLst>
                </a:gridCol>
                <a:gridCol w="2248165">
                  <a:extLst>
                    <a:ext uri="{9D8B030D-6E8A-4147-A177-3AD203B41FA5}">
                      <a16:colId xmlns:a16="http://schemas.microsoft.com/office/drawing/2014/main" xmlns="" val="947792214"/>
                    </a:ext>
                  </a:extLst>
                </a:gridCol>
                <a:gridCol w="2248165">
                  <a:extLst>
                    <a:ext uri="{9D8B030D-6E8A-4147-A177-3AD203B41FA5}">
                      <a16:colId xmlns:a16="http://schemas.microsoft.com/office/drawing/2014/main" xmlns="" val="3558036404"/>
                    </a:ext>
                  </a:extLst>
                </a:gridCol>
              </a:tblGrid>
              <a:tr h="663469">
                <a:tc>
                  <a:txBody>
                    <a:bodyPr/>
                    <a:lstStyle/>
                    <a:p>
                      <a:pPr algn="l"/>
                      <a:r>
                        <a:rPr lang="id-ID" b="0" dirty="0">
                          <a:effectLst/>
                        </a:rPr>
                        <a:t>p ∨ (q ∧ p)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⇔ (p ∨ q) ∧ (p ∨ p)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(Hukum Distributif)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283422"/>
                  </a:ext>
                </a:extLst>
              </a:tr>
              <a:tr h="663469">
                <a:tc rowSpan="5">
                  <a:txBody>
                    <a:bodyPr/>
                    <a:lstStyle/>
                    <a:p>
                      <a:pPr algn="l"/>
                      <a:endParaRPr lang="id-ID" b="0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⇔ (p ∨ q) ∧ 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(Hukum Idempoten)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37655149"/>
                  </a:ext>
                </a:extLst>
              </a:tr>
              <a:tr h="6634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⇔ (p ∨ q) ∧ (p ∨ F)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(Hukum identitas)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2363672"/>
                  </a:ext>
                </a:extLst>
              </a:tr>
              <a:tr h="6634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⇔ p ∨ (q ∧ F)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(Hukum distributif)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51873321"/>
                  </a:ext>
                </a:extLst>
              </a:tr>
              <a:tr h="6634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⇔ p ∨ F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(Hukum dominasi)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25081197"/>
                  </a:ext>
                </a:extLst>
              </a:tr>
              <a:tr h="663469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>
                          <a:effectLst/>
                        </a:rPr>
                        <a:t>⇔ p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b="0" dirty="0">
                          <a:effectLst/>
                        </a:rPr>
                        <a:t>(Hukum identitas)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3416156"/>
                  </a:ext>
                </a:extLst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513952" y="1584833"/>
            <a:ext cx="470611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altLang="id-ID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Lucida Grande"/>
              </a:rPr>
              <a:t>Buktikan bahwa p ∨ (q ∧ r) ⇔ p</a:t>
            </a:r>
            <a:endParaRPr kumimoji="0" lang="id-ID" altLang="id-ID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70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777240"/>
          </a:xfrm>
        </p:spPr>
        <p:txBody>
          <a:bodyPr/>
          <a:lstStyle/>
          <a:p>
            <a:r>
              <a:rPr lang="en-US" u="sng" dirty="0" err="1" smtClean="0">
                <a:latin typeface="Algerian" pitchFamily="82" charset="0"/>
              </a:rPr>
              <a:t>tujuan</a:t>
            </a:r>
            <a:endParaRPr lang="en-US" u="sng" dirty="0"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82000" cy="4626936"/>
          </a:xfrm>
        </p:spPr>
        <p:txBody>
          <a:bodyPr/>
          <a:lstStyle/>
          <a:p>
            <a:pPr marL="514350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logika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operatornya</a:t>
            </a:r>
            <a:r>
              <a:rPr lang="en-US" dirty="0" smtClean="0"/>
              <a:t>.</a:t>
            </a:r>
          </a:p>
          <a:p>
            <a:pPr marL="514350" indent="-514350">
              <a:buClr>
                <a:schemeClr val="bg2">
                  <a:lumMod val="10000"/>
                </a:schemeClr>
              </a:buClr>
              <a:buFont typeface="+mj-lt"/>
              <a:buAutoNum type="arabicPeriod"/>
            </a:pP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hukum-hukum</a:t>
            </a:r>
            <a:r>
              <a:rPr lang="en-US" dirty="0" smtClean="0"/>
              <a:t> </a:t>
            </a:r>
            <a:r>
              <a:rPr lang="en-US" dirty="0" err="1" smtClean="0"/>
              <a:t>ekuivalensi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2EBC-4247-44EB-B3A4-5B86450BD48D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53400" cy="746760"/>
          </a:xfrm>
        </p:spPr>
        <p:txBody>
          <a:bodyPr>
            <a:normAutofit/>
          </a:bodyPr>
          <a:lstStyle/>
          <a:p>
            <a:r>
              <a:rPr lang="en-US" sz="36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Logika</a:t>
            </a:r>
            <a:endParaRPr lang="en-US" sz="36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572000"/>
          </a:xfrm>
        </p:spPr>
        <p:txBody>
          <a:bodyPr>
            <a:normAutofit/>
          </a:bodyPr>
          <a:lstStyle/>
          <a:p>
            <a:pPr marL="288925" indent="-288925" algn="just">
              <a:lnSpc>
                <a:spcPct val="17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id-ID" dirty="0" smtClean="0"/>
              <a:t>D</a:t>
            </a:r>
            <a:r>
              <a:rPr lang="en-US" dirty="0" err="1" smtClean="0"/>
              <a:t>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.</a:t>
            </a:r>
          </a:p>
          <a:p>
            <a:pPr marL="288925" indent="-288925" algn="just">
              <a:lnSpc>
                <a:spcPct val="170000"/>
              </a:lnSpc>
              <a:spcAft>
                <a:spcPct val="80000"/>
              </a:spcAft>
              <a:buClr>
                <a:schemeClr val="tx1">
                  <a:lumMod val="75000"/>
                  <a:lumOff val="25000"/>
                </a:schemeClr>
              </a:buClr>
            </a:pPr>
            <a:r>
              <a:rPr lang="id-ID" dirty="0" smtClean="0"/>
              <a:t>S</a:t>
            </a:r>
            <a:r>
              <a:rPr lang="en-US" dirty="0" err="1" smtClean="0"/>
              <a:t>istem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proposisi</a:t>
            </a:r>
            <a:r>
              <a:rPr lang="en-US" b="1" dirty="0" smtClean="0"/>
              <a:t>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08-0B02-47B5-AD92-616F8D61717E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53400" cy="746760"/>
          </a:xfrm>
        </p:spPr>
        <p:txBody>
          <a:bodyPr>
            <a:normAutofit/>
          </a:bodyPr>
          <a:lstStyle/>
          <a:p>
            <a:r>
              <a:rPr lang="id-ID" sz="36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PROPOSISI</a:t>
            </a:r>
            <a:endParaRPr lang="en-US" sz="36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4572000"/>
          </a:xfrm>
        </p:spPr>
        <p:txBody>
          <a:bodyPr>
            <a:normAutofit fontScale="85000" lnSpcReduction="10000"/>
          </a:bodyPr>
          <a:lstStyle/>
          <a:p>
            <a:pPr marL="288925" indent="-288925" algn="just">
              <a:lnSpc>
                <a:spcPct val="170000"/>
              </a:lnSpc>
              <a:spcAft>
                <a:spcPct val="80000"/>
              </a:spcAft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deklaratif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b="1" dirty="0" err="1" smtClean="0"/>
              <a:t>benar</a:t>
            </a:r>
            <a:r>
              <a:rPr lang="en-US" b="1" dirty="0" smtClean="0"/>
              <a:t> </a:t>
            </a:r>
            <a:r>
              <a:rPr lang="en-US" dirty="0" smtClean="0"/>
              <a:t>(true/T)</a:t>
            </a:r>
            <a:r>
              <a:rPr lang="en-US" b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salah</a:t>
            </a:r>
            <a:r>
              <a:rPr lang="en-US" dirty="0" smtClean="0"/>
              <a:t> (false/F)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keduanya</a:t>
            </a:r>
            <a:r>
              <a:rPr lang="en-US" dirty="0" smtClean="0"/>
              <a:t>.</a:t>
            </a:r>
          </a:p>
          <a:p>
            <a:pPr marL="288925" indent="-288925" algn="just">
              <a:lnSpc>
                <a:spcPct val="170000"/>
              </a:lnSpc>
              <a:spcAft>
                <a:spcPct val="80000"/>
              </a:spcAft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kebenaran</a:t>
            </a:r>
            <a:r>
              <a:rPr lang="en-US" b="1" dirty="0" smtClean="0"/>
              <a:t> </a:t>
            </a:r>
            <a:r>
              <a:rPr lang="en-US" dirty="0" smtClean="0"/>
              <a:t>(truth value)</a:t>
            </a:r>
            <a:r>
              <a:rPr lang="en-US" b="1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proposisi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b="1" dirty="0" err="1" smtClean="0"/>
              <a:t>salah</a:t>
            </a:r>
            <a:r>
              <a:rPr lang="en-US" dirty="0" smtClean="0"/>
              <a:t>.</a:t>
            </a:r>
          </a:p>
          <a:p>
            <a:pPr marL="288925" indent="-288925" algn="just">
              <a:lnSpc>
                <a:spcPct val="170000"/>
              </a:lnSpc>
              <a:spcAft>
                <a:spcPct val="80000"/>
              </a:spcAft>
              <a:buClr>
                <a:schemeClr val="tx1">
                  <a:lumMod val="75000"/>
                  <a:lumOff val="25000"/>
                </a:schemeClr>
              </a:buClr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digital,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b="1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/>
              <a:t>0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51A08-0B02-47B5-AD92-616F8D61717E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Pernyataan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/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Proposisi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(1)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“6 </a:t>
            </a:r>
            <a:r>
              <a:rPr lang="en-US" sz="2800" dirty="0" err="1" smtClean="0">
                <a:latin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bilangan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genap</a:t>
            </a:r>
            <a:r>
              <a:rPr lang="en-US" sz="2800" dirty="0" smtClean="0">
                <a:latin typeface="Times New Roman" pitchFamily="18" charset="0"/>
              </a:rPr>
              <a:t>”</a:t>
            </a:r>
          </a:p>
          <a:p>
            <a:pPr marL="571500" indent="-571500"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Ya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Ya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nilai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kebenaran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Benar</a:t>
            </a:r>
            <a:endParaRPr lang="en-US" sz="2800" dirty="0" smtClean="0">
              <a:latin typeface="Times New Roman" pitchFamily="18" charset="0"/>
            </a:endParaRPr>
          </a:p>
          <a:p>
            <a:pPr algn="ctr">
              <a:buClr>
                <a:schemeClr val="accent3">
                  <a:lumMod val="75000"/>
                </a:schemeClr>
              </a:buClr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algn="ctr"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“ </a:t>
            </a:r>
            <a:r>
              <a:rPr lang="en-US" sz="2800" dirty="0" err="1" smtClean="0">
                <a:latin typeface="Times New Roman" pitchFamily="18" charset="0"/>
              </a:rPr>
              <a:t>Ibukota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propinsi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Jawa</a:t>
            </a:r>
            <a:r>
              <a:rPr lang="en-US" sz="2800" dirty="0" smtClean="0">
                <a:latin typeface="Times New Roman" pitchFamily="18" charset="0"/>
              </a:rPr>
              <a:t> Barat </a:t>
            </a:r>
            <a:r>
              <a:rPr lang="en-US" sz="2800" dirty="0" err="1" smtClean="0">
                <a:latin typeface="Times New Roman" pitchFamily="18" charset="0"/>
              </a:rPr>
              <a:t>adalah</a:t>
            </a:r>
            <a:r>
              <a:rPr lang="en-US" sz="2800" dirty="0" smtClean="0">
                <a:latin typeface="Times New Roman" pitchFamily="18" charset="0"/>
              </a:rPr>
              <a:t> Semarang “</a:t>
            </a:r>
          </a:p>
          <a:p>
            <a:pPr marL="571500" indent="-571500"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Ya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Ya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nilai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kebenaran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Salah</a:t>
            </a:r>
            <a:endParaRPr lang="en-US" sz="2800" dirty="0" smtClean="0">
              <a:latin typeface="Times New Roman" pitchFamily="18" charset="0"/>
            </a:endParaRPr>
          </a:p>
          <a:p>
            <a:pPr algn="ctr">
              <a:buClr>
                <a:schemeClr val="accent3">
                  <a:lumMod val="75000"/>
                </a:schemeClr>
              </a:buClr>
              <a:buNone/>
            </a:pPr>
            <a:endParaRPr lang="en-US" dirty="0" smtClean="0">
              <a:latin typeface="Times New Roman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BB63-7424-45A2-9097-EBAD2B9F1C19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Pernyataan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/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Proposisi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(2)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689848" cy="4797552"/>
          </a:xfrm>
        </p:spPr>
        <p:txBody>
          <a:bodyPr>
            <a:normAutofit fontScale="47500" lnSpcReduction="20000"/>
          </a:bodyPr>
          <a:lstStyle/>
          <a:p>
            <a:pPr algn="ctr"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“ </a:t>
            </a:r>
            <a:r>
              <a:rPr lang="en-US" sz="2800" dirty="0" err="1" smtClean="0">
                <a:latin typeface="Times New Roman" pitchFamily="18" charset="0"/>
              </a:rPr>
              <a:t>Serahkan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uangmu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sekarang</a:t>
            </a:r>
            <a:r>
              <a:rPr lang="en-US" sz="2800" dirty="0" smtClean="0">
                <a:latin typeface="Times New Roman" pitchFamily="18" charset="0"/>
              </a:rPr>
              <a:t> ! “</a:t>
            </a: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Tidak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permintaan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Tidak</a:t>
            </a:r>
            <a:endParaRPr lang="en-US" sz="2800" dirty="0" smtClean="0">
              <a:latin typeface="Times New Roman" pitchFamily="18" charset="0"/>
            </a:endParaRPr>
          </a:p>
          <a:p>
            <a:pPr algn="ctr"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“ X &gt; 3 “</a:t>
            </a: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Ya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Apakah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? </a:t>
            </a:r>
            <a:r>
              <a:rPr lang="en-US" sz="2800" dirty="0" err="1" smtClean="0">
                <a:latin typeface="Times New Roman" pitchFamily="18" charset="0"/>
              </a:rPr>
              <a:t>Tidak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</a:rPr>
              <a:t>nilai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kebenaran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dari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tersebut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bergantung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pada</a:t>
            </a:r>
            <a:r>
              <a:rPr lang="en-US" sz="2800" dirty="0" smtClean="0">
                <a:latin typeface="Times New Roman" pitchFamily="18" charset="0"/>
              </a:rPr>
              <a:t> x, </a:t>
            </a:r>
            <a:r>
              <a:rPr lang="en-US" sz="2800" dirty="0" err="1" smtClean="0">
                <a:latin typeface="Times New Roman" pitchFamily="18" charset="0"/>
              </a:rPr>
              <a:t>tapi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nilainya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belum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ditentukan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dirty="0" smtClean="0">
                <a:latin typeface="Times New Roman" pitchFamily="18" charset="0"/>
              </a:rPr>
              <a:t>	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jenis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ini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disebut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fungsi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atau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kalimat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terbuka</a:t>
            </a:r>
            <a:r>
              <a:rPr lang="en-US" sz="2800" dirty="0" smtClean="0">
                <a:latin typeface="Times New Roman" pitchFamily="18" charset="0"/>
              </a:rPr>
              <a:t>.</a:t>
            </a: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r>
              <a:rPr lang="en-US" sz="2800" b="1" u="sng" dirty="0" err="1" smtClean="0">
                <a:latin typeface="Times New Roman" pitchFamily="18" charset="0"/>
              </a:rPr>
              <a:t>Catatan</a:t>
            </a:r>
            <a:r>
              <a:rPr lang="en-US" sz="2800" b="1" u="sng" dirty="0" smtClean="0">
                <a:latin typeface="Times New Roman" pitchFamily="18" charset="0"/>
              </a:rPr>
              <a:t>:</a:t>
            </a: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Hanya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pernyataanlah</a:t>
            </a:r>
            <a:r>
              <a:rPr lang="en-US" sz="2800" dirty="0" smtClean="0">
                <a:latin typeface="Times New Roman" pitchFamily="18" charset="0"/>
              </a:rPr>
              <a:t> yang </a:t>
            </a:r>
            <a:r>
              <a:rPr lang="en-US" sz="2800" dirty="0" err="1" smtClean="0">
                <a:latin typeface="Times New Roman" pitchFamily="18" charset="0"/>
              </a:rPr>
              <a:t>dapat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menjadi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Proposisi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sudah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tentu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suatu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b="1" u="sng" dirty="0" err="1" smtClean="0">
                <a:latin typeface="Times New Roman" pitchFamily="18" charset="0"/>
              </a:rPr>
              <a:t>tetapi</a:t>
            </a:r>
            <a:endParaRPr lang="en-US" sz="2800" b="1" u="sng" dirty="0" smtClean="0">
              <a:latin typeface="Times New Roman" pitchFamily="18" charset="0"/>
            </a:endParaRP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Pernyataan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belum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</a:rPr>
              <a:t>tentu</a:t>
            </a:r>
            <a:r>
              <a:rPr lang="en-US" sz="2800" b="1" u="sng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merupakan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sebuah</a:t>
            </a:r>
            <a:r>
              <a:rPr lang="en-US" sz="2800" dirty="0" smtClean="0">
                <a:latin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</a:rPr>
              <a:t>proposisi</a:t>
            </a:r>
            <a:endParaRPr lang="en-US" sz="2800" dirty="0" smtClean="0">
              <a:latin typeface="Times New Roman" pitchFamily="18" charset="0"/>
            </a:endParaRPr>
          </a:p>
          <a:p>
            <a:pPr marL="571500" indent="-571500"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  <a:buNone/>
            </a:pPr>
            <a:endParaRPr lang="en-US" sz="2800" dirty="0" smtClean="0">
              <a:latin typeface="Times New Roman" pitchFamily="18" charset="0"/>
            </a:endParaRPr>
          </a:p>
          <a:p>
            <a:pPr algn="just">
              <a:lnSpc>
                <a:spcPct val="170000"/>
              </a:lnSpc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8D89B-E559-4E5C-8C1E-9B3C259DFD66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Mengkombinasikan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</a:t>
            </a:r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Proposisi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 smtClean="0">
                <a:latin typeface="Times New Roman" pitchFamily="18" charset="0"/>
              </a:rPr>
              <a:t>Menggabungkan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beberapa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proposisi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menjadi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sebuah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proposisi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gabungan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 marL="571500" indent="-571500" algn="just">
              <a:lnSpc>
                <a:spcPct val="150000"/>
              </a:lnSpc>
              <a:buClr>
                <a:schemeClr val="accent3">
                  <a:lumMod val="75000"/>
                </a:schemeClr>
              </a:buClr>
            </a:pPr>
            <a:r>
              <a:rPr lang="en-US" sz="2000" dirty="0" err="1" smtClean="0">
                <a:latin typeface="Times New Roman" pitchFamily="18" charset="0"/>
              </a:rPr>
              <a:t>Diformalisasikan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dengan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melambangkan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proposisi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sebagai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huruf-huruf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seperti</a:t>
            </a:r>
            <a:r>
              <a:rPr lang="en-US" sz="2000" dirty="0" smtClean="0">
                <a:latin typeface="Times New Roman" pitchFamily="18" charset="0"/>
              </a:rPr>
              <a:t> p, q, r, s, </a:t>
            </a:r>
            <a:r>
              <a:rPr lang="en-US" sz="2000" dirty="0" err="1" smtClean="0">
                <a:latin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menggunakan</a:t>
            </a:r>
            <a:r>
              <a:rPr lang="en-US" sz="2000" dirty="0" smtClean="0">
                <a:latin typeface="Times New Roman" pitchFamily="18" charset="0"/>
              </a:rPr>
              <a:t> operator-operator </a:t>
            </a:r>
            <a:r>
              <a:rPr lang="en-US" sz="2000" dirty="0" err="1" smtClean="0">
                <a:latin typeface="Times New Roman" pitchFamily="18" charset="0"/>
              </a:rPr>
              <a:t>logika</a:t>
            </a:r>
            <a:r>
              <a:rPr lang="en-US" sz="2000" dirty="0" smtClean="0">
                <a:latin typeface="Times New Roman" pitchFamily="18" charset="0"/>
              </a:rPr>
              <a:t>.  </a:t>
            </a:r>
          </a:p>
          <a:p>
            <a:pPr marL="571500" indent="-571500" algn="just">
              <a:lnSpc>
                <a:spcPct val="150000"/>
              </a:lnSpc>
              <a:spcBef>
                <a:spcPct val="25000"/>
              </a:spcBef>
              <a:buClr>
                <a:schemeClr val="accent3">
                  <a:lumMod val="75000"/>
                </a:schemeClr>
              </a:buClr>
            </a:pPr>
            <a:r>
              <a:rPr lang="en-US" sz="2000" dirty="0" smtClean="0">
                <a:latin typeface="Times New Roman" pitchFamily="18" charset="0"/>
              </a:rPr>
              <a:t>Operator </a:t>
            </a:r>
            <a:r>
              <a:rPr lang="en-US" sz="2000" dirty="0" err="1" smtClean="0">
                <a:latin typeface="Times New Roman" pitchFamily="18" charset="0"/>
              </a:rPr>
              <a:t>logika</a:t>
            </a:r>
            <a:r>
              <a:rPr lang="en-US" sz="2000" dirty="0" smtClean="0">
                <a:latin typeface="Times New Roman" pitchFamily="18" charset="0"/>
              </a:rPr>
              <a:t> : </a:t>
            </a:r>
          </a:p>
          <a:p>
            <a:pPr marL="571500" indent="-571500" algn="just">
              <a:lnSpc>
                <a:spcPct val="150000"/>
              </a:lnSpc>
              <a:spcBef>
                <a:spcPct val="25000"/>
              </a:spcBef>
              <a:buClr>
                <a:schemeClr val="accent3">
                  <a:lumMod val="75000"/>
                </a:schemeClr>
              </a:buClr>
              <a:buNone/>
            </a:pPr>
            <a:r>
              <a:rPr lang="en-US" sz="2000" dirty="0" smtClean="0">
                <a:latin typeface="Times New Roman" pitchFamily="18" charset="0"/>
              </a:rPr>
              <a:t>	</a:t>
            </a:r>
            <a:r>
              <a:rPr lang="en-US" sz="2000" dirty="0" err="1" smtClean="0">
                <a:latin typeface="Times New Roman" pitchFamily="18" charset="0"/>
              </a:rPr>
              <a:t>Negasi</a:t>
            </a:r>
            <a:r>
              <a:rPr lang="en-US" sz="2000" dirty="0" smtClean="0">
                <a:latin typeface="Times New Roman" pitchFamily="18" charset="0"/>
              </a:rPr>
              <a:t> (NOT), </a:t>
            </a:r>
            <a:r>
              <a:rPr lang="en-US" sz="2000" dirty="0" err="1" smtClean="0">
                <a:latin typeface="Times New Roman" pitchFamily="18" charset="0"/>
              </a:rPr>
              <a:t>Konjungsi</a:t>
            </a:r>
            <a:r>
              <a:rPr lang="en-US" sz="2000" dirty="0" smtClean="0">
                <a:latin typeface="Times New Roman" pitchFamily="18" charset="0"/>
              </a:rPr>
              <a:t> (AND), </a:t>
            </a:r>
            <a:r>
              <a:rPr lang="en-US" sz="2000" dirty="0" err="1" smtClean="0">
                <a:latin typeface="Times New Roman" pitchFamily="18" charset="0"/>
              </a:rPr>
              <a:t>Disjungsi</a:t>
            </a:r>
            <a:r>
              <a:rPr lang="en-US" sz="2000" dirty="0" smtClean="0">
                <a:latin typeface="Times New Roman" pitchFamily="18" charset="0"/>
              </a:rPr>
              <a:t> (OR), </a:t>
            </a:r>
            <a:r>
              <a:rPr lang="en-US" sz="2000" dirty="0" err="1" smtClean="0">
                <a:latin typeface="Times New Roman" pitchFamily="18" charset="0"/>
              </a:rPr>
              <a:t>Eksklusif</a:t>
            </a:r>
            <a:r>
              <a:rPr lang="en-US" sz="2000" dirty="0" smtClean="0">
                <a:latin typeface="Times New Roman" pitchFamily="18" charset="0"/>
              </a:rPr>
              <a:t> OR 	(XOR),  </a:t>
            </a:r>
            <a:r>
              <a:rPr lang="en-US" sz="2000" dirty="0" err="1" smtClean="0">
                <a:latin typeface="Times New Roman" pitchFamily="18" charset="0"/>
              </a:rPr>
              <a:t>Implikasi</a:t>
            </a:r>
            <a:r>
              <a:rPr lang="en-US" sz="2000" dirty="0" smtClean="0">
                <a:latin typeface="Times New Roman" pitchFamily="18" charset="0"/>
              </a:rPr>
              <a:t>      (</a:t>
            </a:r>
            <a:r>
              <a:rPr lang="en-US" sz="2000" dirty="0" err="1" smtClean="0">
                <a:latin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</a:rPr>
              <a:t> – </a:t>
            </a:r>
            <a:r>
              <a:rPr lang="en-US" sz="2000" dirty="0" err="1" smtClean="0">
                <a:latin typeface="Times New Roman" pitchFamily="18" charset="0"/>
              </a:rPr>
              <a:t>maka</a:t>
            </a:r>
            <a:r>
              <a:rPr lang="en-US" sz="2000" dirty="0" smtClean="0">
                <a:latin typeface="Times New Roman" pitchFamily="18" charset="0"/>
              </a:rPr>
              <a:t>), </a:t>
            </a:r>
            <a:r>
              <a:rPr lang="en-US" sz="2000" dirty="0" err="1" smtClean="0">
                <a:latin typeface="Times New Roman" pitchFamily="18" charset="0"/>
              </a:rPr>
              <a:t>Bikondisional</a:t>
            </a:r>
            <a:r>
              <a:rPr lang="en-US" sz="2000" dirty="0" smtClean="0">
                <a:latin typeface="Times New Roman" pitchFamily="18" charset="0"/>
              </a:rPr>
              <a:t> 	(</a:t>
            </a:r>
            <a:r>
              <a:rPr lang="en-US" sz="2000" dirty="0" err="1" smtClean="0">
                <a:latin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dan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hanya</a:t>
            </a:r>
            <a:r>
              <a:rPr lang="en-US" sz="2000" dirty="0" smtClean="0">
                <a:latin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</a:rPr>
              <a:t>jika</a:t>
            </a:r>
            <a:r>
              <a:rPr lang="en-US" sz="2000" dirty="0" smtClean="0">
                <a:latin typeface="Times New Roman" pitchFamily="18" charset="0"/>
              </a:rPr>
              <a:t>)</a:t>
            </a:r>
          </a:p>
          <a:p>
            <a:pPr>
              <a:lnSpc>
                <a:spcPct val="150000"/>
              </a:lnSpc>
              <a:buClr>
                <a:schemeClr val="accent3">
                  <a:lumMod val="75000"/>
                </a:schemeClr>
              </a:buClr>
              <a:buNone/>
            </a:pPr>
            <a:endParaRPr lang="en-US" sz="20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09BD8-FCD4-4A03-99B6-B109E4957F5D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Negasi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(NOT)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800" dirty="0" smtClean="0">
                <a:latin typeface="Times New Roman" pitchFamily="18" charset="0"/>
              </a:rPr>
              <a:t>Operator </a:t>
            </a:r>
            <a:r>
              <a:rPr lang="en-US" sz="2800" dirty="0" err="1" smtClean="0">
                <a:latin typeface="Times New Roman" pitchFamily="18" charset="0"/>
              </a:rPr>
              <a:t>Uner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Lambang</a:t>
            </a:r>
            <a:r>
              <a:rPr lang="en-US" sz="2800" dirty="0" smtClean="0">
                <a:latin typeface="Times New Roman" pitchFamily="18" charset="0"/>
              </a:rPr>
              <a:t>: 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 </a:t>
            </a:r>
            <a:endParaRPr lang="en-US" sz="2800" dirty="0" smtClean="0">
              <a:latin typeface="Times New Roman" pitchFamily="18" charset="0"/>
            </a:endParaRPr>
          </a:p>
          <a:p>
            <a:pPr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en-US" dirty="0"/>
          </a:p>
        </p:txBody>
      </p:sp>
      <p:graphicFrame>
        <p:nvGraphicFramePr>
          <p:cNvPr id="5" name="Group 4"/>
          <p:cNvGraphicFramePr>
            <a:graphicFrameLocks/>
          </p:cNvGraphicFramePr>
          <p:nvPr/>
        </p:nvGraphicFramePr>
        <p:xfrm>
          <a:off x="685800" y="2514600"/>
          <a:ext cx="2971800" cy="2209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85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P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C7EEF-33DE-4EAB-A6F4-6F473AB3BD42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err="1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Konjungsi</a:t>
            </a:r>
            <a:r>
              <a:rPr lang="en-US" sz="3200" u="sng" dirty="0" smtClean="0">
                <a:solidFill>
                  <a:schemeClr val="accent3">
                    <a:lumMod val="75000"/>
                  </a:schemeClr>
                </a:solidFill>
                <a:latin typeface="Algerian" pitchFamily="82" charset="0"/>
              </a:rPr>
              <a:t> (AND)</a:t>
            </a:r>
            <a:endParaRPr lang="en-US" sz="3200" u="sng" dirty="0">
              <a:solidFill>
                <a:schemeClr val="accent3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0A70-5B3F-43D8-8371-FC613AF6C5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accent3">
                  <a:lumMod val="75000"/>
                </a:schemeClr>
              </a:buClr>
            </a:pPr>
            <a:r>
              <a:rPr lang="en-US" sz="2800" dirty="0" smtClean="0">
                <a:latin typeface="Times New Roman" pitchFamily="18" charset="0"/>
              </a:rPr>
              <a:t>Operator </a:t>
            </a:r>
            <a:r>
              <a:rPr lang="en-US" sz="2800" dirty="0" err="1" smtClean="0">
                <a:latin typeface="Times New Roman" pitchFamily="18" charset="0"/>
              </a:rPr>
              <a:t>Biner</a:t>
            </a:r>
            <a:r>
              <a:rPr lang="en-US" sz="2800" dirty="0" smtClean="0">
                <a:latin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</a:rPr>
              <a:t>Lambang</a:t>
            </a:r>
            <a:r>
              <a:rPr lang="en-US" sz="2800" dirty="0" smtClean="0">
                <a:latin typeface="Times New Roman" pitchFamily="18" charset="0"/>
              </a:rPr>
              <a:t>:  </a:t>
            </a:r>
            <a:r>
              <a:rPr lang="en-US" sz="2800" b="1" dirty="0" smtClean="0">
                <a:latin typeface="Times New Roman" pitchFamily="18" charset="0"/>
                <a:sym typeface="Symbol" pitchFamily="18" charset="2"/>
              </a:rPr>
              <a:t></a:t>
            </a:r>
          </a:p>
          <a:p>
            <a:pPr>
              <a:buClr>
                <a:schemeClr val="accent3">
                  <a:lumMod val="75000"/>
                </a:schemeClr>
              </a:buClr>
            </a:pPr>
            <a:endParaRPr lang="en-US" dirty="0"/>
          </a:p>
        </p:txBody>
      </p:sp>
      <p:graphicFrame>
        <p:nvGraphicFramePr>
          <p:cNvPr id="5" name="Group 19"/>
          <p:cNvGraphicFramePr>
            <a:graphicFrameLocks/>
          </p:cNvGraphicFramePr>
          <p:nvPr/>
        </p:nvGraphicFramePr>
        <p:xfrm>
          <a:off x="685800" y="2209800"/>
          <a:ext cx="3581400" cy="289559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193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Q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P</a:t>
                      </a: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  <a:sym typeface="Symbol" pitchFamily="18" charset="2"/>
                        </a:rPr>
                        <a:t>Q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3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Benar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36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Salah</a:t>
                      </a:r>
                      <a:endParaRPr kumimoji="0" lang="en-CA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DCB04-AADC-4A7A-84BB-9F9EB0B16374}" type="datetime1">
              <a:rPr lang="en-US" smtClean="0"/>
              <a:pPr/>
              <a:t>2/27/2017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3710</TotalTime>
  <Words>695</Words>
  <Application>Microsoft Office PowerPoint</Application>
  <PresentationFormat>On-screen Show (4:3)</PresentationFormat>
  <Paragraphs>249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Matematika Diskrit   </vt:lpstr>
      <vt:lpstr>tujuan</vt:lpstr>
      <vt:lpstr>Logika</vt:lpstr>
      <vt:lpstr>PROPOSISI</vt:lpstr>
      <vt:lpstr>Pernyataan / Proposisi (1)</vt:lpstr>
      <vt:lpstr>Pernyataan / Proposisi (2)</vt:lpstr>
      <vt:lpstr>Mengkombinasikan Proposisi</vt:lpstr>
      <vt:lpstr>Negasi (NOT)</vt:lpstr>
      <vt:lpstr>Konjungsi (AND)</vt:lpstr>
      <vt:lpstr>Disjungsi (OR)</vt:lpstr>
      <vt:lpstr>Eksklusif Or (XOR)</vt:lpstr>
      <vt:lpstr>Implikasi (jika - maka)</vt:lpstr>
      <vt:lpstr>Bikondisional/bi-implikasi/ jika dan hanya jika/xnor</vt:lpstr>
      <vt:lpstr>Pernyataan dan Operasi</vt:lpstr>
      <vt:lpstr>Tautologi dan Kontradiksi (1)</vt:lpstr>
      <vt:lpstr>Tautologi dan Kontradiksi (2)</vt:lpstr>
      <vt:lpstr>Ekuivalen</vt:lpstr>
      <vt:lpstr>Hukum Ekuivalen</vt:lpstr>
      <vt:lpstr>Contoh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Diskrit</dc:title>
  <dc:creator>Sri Nurhayati</dc:creator>
  <cp:lastModifiedBy>hp</cp:lastModifiedBy>
  <cp:revision>208</cp:revision>
  <dcterms:created xsi:type="dcterms:W3CDTF">2010-01-12T12:47:25Z</dcterms:created>
  <dcterms:modified xsi:type="dcterms:W3CDTF">2017-02-28T07:29:30Z</dcterms:modified>
</cp:coreProperties>
</file>