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69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08B37-A4E8-494D-BB59-ED21FA906901}"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E81117-90C0-4B32-95DC-0619662C26CE}" type="slidenum">
              <a:rPr lang="id-ID" smtClean="0"/>
              <a:pPr/>
              <a:t>‹#›</a:t>
            </a:fld>
            <a:endParaRPr lang="id-ID"/>
          </a:p>
        </p:txBody>
      </p:sp>
    </p:spTree>
    <p:extLst>
      <p:ext uri="{BB962C8B-B14F-4D97-AF65-F5344CB8AC3E}">
        <p14:creationId xmlns:p14="http://schemas.microsoft.com/office/powerpoint/2010/main" val="350922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21E50F5-EC9C-4E0D-A0C3-3E9054D9957F}" type="datetime1">
              <a:rPr lang="en-US" smtClean="0"/>
              <a:pPr/>
              <a:t>10/2/2017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013B91-3E94-48AC-9A9B-6F2CA9152142}"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766FC-33DA-42A7-8AC5-6048588B0BA0}" type="datetime1">
              <a:rPr lang="en-US" smtClean="0"/>
              <a:pPr/>
              <a:t>10/2/2017</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025A2-0CA5-4F57-8F37-9BA0C3C37139}" type="datetime1">
              <a:rPr lang="en-US" smtClean="0"/>
              <a:pPr/>
              <a:t>10/2/2017</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C78AFF-E6B8-4B74-BD61-EB82DAB0D8AA}" type="datetime1">
              <a:rPr lang="en-US" smtClean="0"/>
              <a:pPr/>
              <a:t>10/2/2017</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184B1-E50D-4B2A-A817-E2CB7DF6CA5B}" type="datetime1">
              <a:rPr lang="en-US" smtClean="0"/>
              <a:pPr/>
              <a:t>10/2/2017</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5F06827-FD15-4F73-969D-2125C13C458C}" type="datetime1">
              <a:rPr lang="en-US" smtClean="0"/>
              <a:pPr/>
              <a:t>10/2/2017</a:t>
            </a:fld>
            <a:endParaRPr lang="en-US"/>
          </a:p>
        </p:txBody>
      </p:sp>
      <p:sp>
        <p:nvSpPr>
          <p:cNvPr id="6" name="Footer Placeholder 5"/>
          <p:cNvSpPr>
            <a:spLocks noGrp="1"/>
          </p:cNvSpPr>
          <p:nvPr>
            <p:ph type="ftr" sz="quarter" idx="11"/>
          </p:nvPr>
        </p:nvSpPr>
        <p:spPr/>
        <p:txBody>
          <a:bodyPr/>
          <a:lstStyle/>
          <a:p>
            <a:r>
              <a:rPr lang="en-US" smtClean="0"/>
              <a:t>Bahan Ajar Sosiologi Politik, By Tatik Rohmawati, S.IP.,M.Si</a:t>
            </a:r>
            <a:endParaRPr lang="en-US"/>
          </a:p>
        </p:txBody>
      </p:sp>
      <p:sp>
        <p:nvSpPr>
          <p:cNvPr id="7" name="Slide Number Placeholder 6"/>
          <p:cNvSpPr>
            <a:spLocks noGrp="1"/>
          </p:cNvSpPr>
          <p:nvPr>
            <p:ph type="sldNum" sz="quarter" idx="12"/>
          </p:nvPr>
        </p:nvSpPr>
        <p:spPr/>
        <p:txBody>
          <a:bodyPr/>
          <a:lstStyle/>
          <a:p>
            <a:fld id="{58013B91-3E94-48AC-9A9B-6F2CA9152142}"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C36482-E6C1-46D9-8EAE-3B1DD2B679FD}" type="datetime1">
              <a:rPr lang="en-US" smtClean="0"/>
              <a:pPr/>
              <a:t>10/2/2017</a:t>
            </a:fld>
            <a:endParaRPr lang="en-US"/>
          </a:p>
        </p:txBody>
      </p:sp>
      <p:sp>
        <p:nvSpPr>
          <p:cNvPr id="8" name="Footer Placeholder 7"/>
          <p:cNvSpPr>
            <a:spLocks noGrp="1"/>
          </p:cNvSpPr>
          <p:nvPr>
            <p:ph type="ftr" sz="quarter" idx="11"/>
          </p:nvPr>
        </p:nvSpPr>
        <p:spPr/>
        <p:txBody>
          <a:bodyPr/>
          <a:lstStyle/>
          <a:p>
            <a:r>
              <a:rPr lang="en-US" smtClean="0"/>
              <a:t>Bahan Ajar Sosiologi Politik, By Tatik Rohmawati, S.IP.,M.Si</a:t>
            </a:r>
            <a:endParaRPr lang="en-US"/>
          </a:p>
        </p:txBody>
      </p:sp>
      <p:sp>
        <p:nvSpPr>
          <p:cNvPr id="9" name="Slide Number Placeholder 8"/>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30A31F-8C8F-4C10-9DE6-9EDB28F88645}" type="datetime1">
              <a:rPr lang="en-US" smtClean="0"/>
              <a:pPr/>
              <a:t>10/2/2017</a:t>
            </a:fld>
            <a:endParaRPr lang="en-US"/>
          </a:p>
        </p:txBody>
      </p:sp>
      <p:sp>
        <p:nvSpPr>
          <p:cNvPr id="4" name="Footer Placeholder 3"/>
          <p:cNvSpPr>
            <a:spLocks noGrp="1"/>
          </p:cNvSpPr>
          <p:nvPr>
            <p:ph type="ftr" sz="quarter" idx="11"/>
          </p:nvPr>
        </p:nvSpPr>
        <p:spPr/>
        <p:txBody>
          <a:bodyPr/>
          <a:lstStyle/>
          <a:p>
            <a:r>
              <a:rPr lang="en-US" smtClean="0"/>
              <a:t>Bahan Ajar Sosiologi Politik, By Tatik Rohmawati, S.IP.,M.Si</a:t>
            </a:r>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C0326-4829-4F6B-9CF7-140B66D3F5D9}" type="datetime1">
              <a:rPr lang="en-US" smtClean="0"/>
              <a:pPr/>
              <a:t>10/2/2017</a:t>
            </a:fld>
            <a:endParaRPr lang="en-US"/>
          </a:p>
        </p:txBody>
      </p:sp>
      <p:sp>
        <p:nvSpPr>
          <p:cNvPr id="3" name="Footer Placeholder 2"/>
          <p:cNvSpPr>
            <a:spLocks noGrp="1"/>
          </p:cNvSpPr>
          <p:nvPr>
            <p:ph type="ftr" sz="quarter" idx="11"/>
          </p:nvPr>
        </p:nvSpPr>
        <p:spPr/>
        <p:txBody>
          <a:bodyPr/>
          <a:lstStyle/>
          <a:p>
            <a:r>
              <a:rPr lang="en-US" smtClean="0"/>
              <a:t>Bahan Ajar Sosiologi Politik, By Tatik Rohmawati, S.IP.,M.Si</a:t>
            </a:r>
            <a:endParaRPr lang="en-US"/>
          </a:p>
        </p:txBody>
      </p:sp>
      <p:sp>
        <p:nvSpPr>
          <p:cNvPr id="4" name="Slide Number Placeholder 3"/>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64B0EF7-669A-4747-B0CA-4EABB713D3DD}" type="datetime1">
              <a:rPr lang="en-US" smtClean="0"/>
              <a:pPr/>
              <a:t>10/2/2017</a:t>
            </a:fld>
            <a:endParaRPr lang="en-US"/>
          </a:p>
        </p:txBody>
      </p:sp>
      <p:sp>
        <p:nvSpPr>
          <p:cNvPr id="7" name="Slide Number Placeholder 6"/>
          <p:cNvSpPr>
            <a:spLocks noGrp="1"/>
          </p:cNvSpPr>
          <p:nvPr>
            <p:ph type="sldNum" sz="quarter" idx="12"/>
          </p:nvPr>
        </p:nvSpPr>
        <p:spPr/>
        <p:txBody>
          <a:bodyPr/>
          <a:lstStyle/>
          <a:p>
            <a:fld id="{58013B91-3E94-48AC-9A9B-6F2CA9152142}"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Bahan Ajar Sosiologi Politik, By Tatik Rohmawati, S.IP.,M.Si</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DBE14-1850-4B90-B99F-A43D10A39762}" type="datetime1">
              <a:rPr lang="en-US" smtClean="0"/>
              <a:pPr/>
              <a:t>10/2/2017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Bahan Ajar Sosiologi Politik, By Tatik Rohmawati, S.IP.,M.Si</a:t>
            </a:r>
            <a:endParaRPr lang="en-US"/>
          </a:p>
        </p:txBody>
      </p:sp>
      <p:sp>
        <p:nvSpPr>
          <p:cNvPr id="7" name="Slide Number Placeholder 6"/>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7CE0FF0-3754-488F-955E-E6A926A64AF3}" type="datetime1">
              <a:rPr lang="en-US" smtClean="0"/>
              <a:pPr/>
              <a:t>10/2/2017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Bahan Ajar Sosiologi Politik, By Tatik Rohmawati, S.IP.,M.Si</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013B91-3E94-48AC-9A9B-6F2CA915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id-ID" b="1" dirty="0" smtClean="0"/>
              <a:t>BUDAYA POLITIK</a:t>
            </a:r>
            <a:endParaRPr lang="id-ID" b="1" dirty="0"/>
          </a:p>
        </p:txBody>
      </p:sp>
      <p:sp>
        <p:nvSpPr>
          <p:cNvPr id="5" name="Date Placeholder 4"/>
          <p:cNvSpPr>
            <a:spLocks noGrp="1"/>
          </p:cNvSpPr>
          <p:nvPr>
            <p:ph type="dt" sz="half" idx="10"/>
          </p:nvPr>
        </p:nvSpPr>
        <p:spPr>
          <a:xfrm>
            <a:off x="428596" y="5500702"/>
            <a:ext cx="2133600" cy="750981"/>
          </a:xfrm>
        </p:spPr>
        <p:txBody>
          <a:bodyPr/>
          <a:lstStyle/>
          <a:p>
            <a:fld id="{9BE2E3F2-B1C0-4235-AA1E-74BC1D8EF456}" type="datetime1">
              <a:rPr lang="en-US" smtClean="0"/>
              <a:pPr/>
              <a:t>10/2/2017</a:t>
            </a:fld>
            <a:endParaRPr lang="en-US" dirty="0"/>
          </a:p>
        </p:txBody>
      </p:sp>
      <p:sp>
        <p:nvSpPr>
          <p:cNvPr id="6" name="Slide Number Placeholder 5"/>
          <p:cNvSpPr>
            <a:spLocks noGrp="1"/>
          </p:cNvSpPr>
          <p:nvPr>
            <p:ph type="sldNum" sz="quarter" idx="12"/>
          </p:nvPr>
        </p:nvSpPr>
        <p:spPr/>
        <p:txBody>
          <a:bodyPr/>
          <a:lstStyle/>
          <a:p>
            <a:fld id="{58013B91-3E94-48AC-9A9B-6F2CA9152142}" type="slidenum">
              <a:rPr lang="en-US" smtClean="0"/>
              <a:pPr/>
              <a:t>1</a:t>
            </a:fld>
            <a:endParaRPr lang="en-US"/>
          </a:p>
        </p:txBody>
      </p:sp>
      <p:sp>
        <p:nvSpPr>
          <p:cNvPr id="7" name="Footer Placeholder 6"/>
          <p:cNvSpPr>
            <a:spLocks noGrp="1"/>
          </p:cNvSpPr>
          <p:nvPr>
            <p:ph type="ftr" sz="quarter" idx="11"/>
          </p:nvPr>
        </p:nvSpPr>
        <p:spPr/>
        <p:txBody>
          <a:bodyPr>
            <a:normAutofit fontScale="92500" lnSpcReduction="20000"/>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a:t>
            </a:r>
            <a:endParaRPr lang="id-ID" dirty="0" smtClean="0">
              <a:solidFill>
                <a:schemeClr val="tx1"/>
              </a:solidFill>
            </a:endParaRPr>
          </a:p>
          <a:p>
            <a:pPr algn="ct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24562911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15386"/>
          </a:xfrm>
        </p:spPr>
        <p:txBody>
          <a:bodyPr>
            <a:normAutofit/>
          </a:bodyPr>
          <a:lstStyle/>
          <a:p>
            <a:pPr algn="ctr"/>
            <a:r>
              <a:rPr lang="id-ID" sz="2800" b="1" dirty="0" smtClean="0"/>
              <a:t>Budaya Politik di Indonesia</a:t>
            </a:r>
            <a:endParaRPr lang="en-US" sz="2800" b="1" dirty="0"/>
          </a:p>
        </p:txBody>
      </p:sp>
      <p:sp>
        <p:nvSpPr>
          <p:cNvPr id="3" name="Content Placeholder 2"/>
          <p:cNvSpPr>
            <a:spLocks noGrp="1"/>
          </p:cNvSpPr>
          <p:nvPr>
            <p:ph idx="1"/>
          </p:nvPr>
        </p:nvSpPr>
        <p:spPr>
          <a:xfrm>
            <a:off x="785786" y="1785926"/>
            <a:ext cx="7572428" cy="3929090"/>
          </a:xfrm>
        </p:spPr>
        <p:txBody>
          <a:bodyPr>
            <a:normAutofit fontScale="92500" lnSpcReduction="10000"/>
          </a:bodyPr>
          <a:lstStyle/>
          <a:p>
            <a:pPr algn="just"/>
            <a:r>
              <a:rPr lang="id-ID" dirty="0" smtClean="0"/>
              <a:t> </a:t>
            </a:r>
            <a:r>
              <a:rPr lang="id-ID" b="1" dirty="0" smtClean="0"/>
              <a:t>Herbert Feith</a:t>
            </a:r>
            <a:r>
              <a:rPr lang="id-ID" dirty="0" smtClean="0"/>
              <a:t> yang dikutip oleh Nazarudin Syamsudin (1991), Indonesia memiliki budaya politik yang dominan yaitu </a:t>
            </a:r>
            <a:r>
              <a:rPr lang="id-ID" b="1" dirty="0" smtClean="0"/>
              <a:t>Aristokrasi Jawa dan wiraswasta Islam.</a:t>
            </a:r>
          </a:p>
          <a:p>
            <a:pPr algn="just"/>
            <a:r>
              <a:rPr lang="id-ID" b="1" dirty="0" smtClean="0"/>
              <a:t>Clifford Geertz</a:t>
            </a:r>
            <a:r>
              <a:rPr lang="id-ID" dirty="0" smtClean="0"/>
              <a:t> (1983) mengelompokkan masyarakat Indonesia yaitu </a:t>
            </a:r>
            <a:r>
              <a:rPr lang="id-ID" b="1" dirty="0" smtClean="0"/>
              <a:t>santri, abangan, dan priyayi.</a:t>
            </a:r>
            <a:r>
              <a:rPr lang="id-ID" dirty="0" smtClean="0"/>
              <a:t> Secara lebih menyeluruh Clifford juga mengelompokkan masyarakat Indonesia ke dalam tiga subbudaya politik yaitu </a:t>
            </a:r>
            <a:r>
              <a:rPr lang="id-ID" b="1" dirty="0" smtClean="0"/>
              <a:t>petani pedalaman Jawa dan Bali, masyarakat Islam pantai, dan masyarakat pegunungan yang disebutnya dengan </a:t>
            </a:r>
            <a:r>
              <a:rPr lang="id-ID" b="1" i="1" dirty="0" smtClean="0"/>
              <a:t>sosio cultural</a:t>
            </a:r>
            <a:r>
              <a:rPr lang="id-ID" dirty="0" smtClean="0"/>
              <a:t>.</a:t>
            </a:r>
            <a:endParaRPr lang="en-US" dirty="0"/>
          </a:p>
        </p:txBody>
      </p:sp>
      <p:sp>
        <p:nvSpPr>
          <p:cNvPr id="4" name="Date Placeholder 3"/>
          <p:cNvSpPr>
            <a:spLocks noGrp="1"/>
          </p:cNvSpPr>
          <p:nvPr>
            <p:ph type="dt" sz="half" idx="10"/>
          </p:nvPr>
        </p:nvSpPr>
        <p:spPr/>
        <p:txBody>
          <a:bodyPr/>
          <a:lstStyle/>
          <a:p>
            <a:fld id="{D83437D4-2C88-4CD4-AD70-74AD6F476EE9}"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10</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38897762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685800"/>
            <a:ext cx="7024744" cy="814374"/>
          </a:xfrm>
        </p:spPr>
        <p:txBody>
          <a:bodyPr>
            <a:normAutofit/>
          </a:bodyPr>
          <a:lstStyle/>
          <a:p>
            <a:pPr algn="ctr"/>
            <a:r>
              <a:rPr lang="id-ID" sz="3200" b="1" dirty="0" smtClean="0"/>
              <a:t>lanjutan</a:t>
            </a:r>
            <a:endParaRPr lang="en-US" sz="3200" b="1" dirty="0"/>
          </a:p>
        </p:txBody>
      </p:sp>
      <p:sp>
        <p:nvSpPr>
          <p:cNvPr id="3" name="Content Placeholder 2"/>
          <p:cNvSpPr>
            <a:spLocks noGrp="1"/>
          </p:cNvSpPr>
          <p:nvPr>
            <p:ph idx="1"/>
          </p:nvPr>
        </p:nvSpPr>
        <p:spPr>
          <a:xfrm>
            <a:off x="785786" y="1571612"/>
            <a:ext cx="7643866" cy="4448188"/>
          </a:xfrm>
        </p:spPr>
        <p:txBody>
          <a:bodyPr>
            <a:noAutofit/>
          </a:bodyPr>
          <a:lstStyle/>
          <a:p>
            <a:pPr algn="just"/>
            <a:r>
              <a:rPr lang="id-ID" sz="2000" dirty="0" smtClean="0"/>
              <a:t>Secara khas, budaya politik Indonesia disebut </a:t>
            </a:r>
            <a:r>
              <a:rPr lang="id-ID" sz="2000" b="1" dirty="0" smtClean="0"/>
              <a:t>budaya demokrasi Pancasila</a:t>
            </a:r>
            <a:r>
              <a:rPr lang="id-ID" sz="2000" dirty="0" smtClean="0"/>
              <a:t>, yaitu demokrasi yang didasarkan pada filosofi bangsa dan sekaligus dasar negara Republik Indonesia. Menurut </a:t>
            </a:r>
            <a:r>
              <a:rPr lang="id-ID" sz="2000" b="1" dirty="0" smtClean="0"/>
              <a:t>Moerdiono</a:t>
            </a:r>
            <a:r>
              <a:rPr lang="id-ID" sz="2000" dirty="0" smtClean="0"/>
              <a:t>, ada enam masalah pokok yang berkaitan erat dengan budaya politik demokrasi Pancasila, yaitu :</a:t>
            </a:r>
          </a:p>
          <a:p>
            <a:pPr lvl="0" algn="just">
              <a:buNone/>
            </a:pPr>
            <a:r>
              <a:rPr lang="id-ID" sz="2000" dirty="0" smtClean="0"/>
              <a:t>1) Sosialisasi, Internalisasi, Dan Institusionalisasi Pancasila.</a:t>
            </a:r>
          </a:p>
          <a:p>
            <a:pPr lvl="0" algn="just">
              <a:buNone/>
            </a:pPr>
            <a:r>
              <a:rPr lang="id-ID" sz="2000" dirty="0" smtClean="0"/>
              <a:t>2) Persepsi Tentang Kekuasaan</a:t>
            </a:r>
          </a:p>
          <a:p>
            <a:pPr lvl="0" algn="just">
              <a:buNone/>
            </a:pPr>
            <a:r>
              <a:rPr lang="id-ID" sz="2000" dirty="0" smtClean="0"/>
              <a:t>3) Posisi Agama Dan Kebudayaan Daerah</a:t>
            </a:r>
          </a:p>
          <a:p>
            <a:pPr lvl="0" algn="just">
              <a:buNone/>
            </a:pPr>
            <a:r>
              <a:rPr lang="id-ID" sz="2000" dirty="0" smtClean="0"/>
              <a:t>4) Integrasi Antar Elit Politik</a:t>
            </a:r>
          </a:p>
          <a:p>
            <a:pPr lvl="0" algn="just">
              <a:buNone/>
            </a:pPr>
            <a:r>
              <a:rPr lang="id-ID" sz="2000" dirty="0" smtClean="0"/>
              <a:t>5) Integrasi Elit Massa</a:t>
            </a:r>
          </a:p>
          <a:p>
            <a:pPr algn="just">
              <a:buNone/>
            </a:pPr>
            <a:r>
              <a:rPr lang="id-ID" sz="2000" dirty="0" smtClean="0"/>
              <a:t>6) Masalah Pemerataan Dan Keadilan</a:t>
            </a:r>
            <a:endParaRPr lang="en-US" sz="2000" dirty="0"/>
          </a:p>
        </p:txBody>
      </p:sp>
      <p:sp>
        <p:nvSpPr>
          <p:cNvPr id="4" name="Date Placeholder 3"/>
          <p:cNvSpPr>
            <a:spLocks noGrp="1"/>
          </p:cNvSpPr>
          <p:nvPr>
            <p:ph type="dt" sz="half" idx="10"/>
          </p:nvPr>
        </p:nvSpPr>
        <p:spPr/>
        <p:txBody>
          <a:bodyPr/>
          <a:lstStyle/>
          <a:p>
            <a:fld id="{3D066BD5-CA3C-4DE1-9EF9-E85CA7B914C6}"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11</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38050855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14414" y="1714488"/>
            <a:ext cx="6637468" cy="1362075"/>
          </a:xfrm>
        </p:spPr>
        <p:txBody>
          <a:bodyPr/>
          <a:lstStyle/>
          <a:p>
            <a:pPr algn="ctr"/>
            <a:r>
              <a:rPr lang="id-ID" dirty="0" smtClean="0">
                <a:solidFill>
                  <a:schemeClr val="tx1"/>
                </a:solidFill>
              </a:rPr>
              <a:t>ALHAMDULILLAH...</a:t>
            </a:r>
            <a:endParaRPr lang="id-ID" dirty="0">
              <a:solidFill>
                <a:schemeClr val="tx1"/>
              </a:solidFill>
            </a:endParaRPr>
          </a:p>
        </p:txBody>
      </p:sp>
      <p:sp>
        <p:nvSpPr>
          <p:cNvPr id="8" name="Text Placeholder 7"/>
          <p:cNvSpPr>
            <a:spLocks noGrp="1"/>
          </p:cNvSpPr>
          <p:nvPr>
            <p:ph type="body" idx="1"/>
          </p:nvPr>
        </p:nvSpPr>
        <p:spPr/>
        <p:txBody>
          <a:bodyPr/>
          <a:lstStyle/>
          <a:p>
            <a:pPr algn="ctr"/>
            <a:r>
              <a:rPr lang="id-ID" b="1" dirty="0" smtClean="0">
                <a:solidFill>
                  <a:schemeClr val="tx1"/>
                </a:solidFill>
              </a:rPr>
              <a:t>TERIMA KASIH </a:t>
            </a:r>
          </a:p>
          <a:p>
            <a:pPr algn="ctr"/>
            <a:r>
              <a:rPr lang="id-ID" b="1" dirty="0" smtClean="0">
                <a:solidFill>
                  <a:schemeClr val="tx1"/>
                </a:solidFill>
              </a:rPr>
              <a:t>SEMOGA BERMANFAAT</a:t>
            </a:r>
            <a:endParaRPr lang="id-ID" b="1" dirty="0">
              <a:solidFill>
                <a:schemeClr val="tx1"/>
              </a:solidFill>
            </a:endParaRPr>
          </a:p>
        </p:txBody>
      </p:sp>
      <p:sp>
        <p:nvSpPr>
          <p:cNvPr id="4" name="Date Placeholder 3"/>
          <p:cNvSpPr>
            <a:spLocks noGrp="1"/>
          </p:cNvSpPr>
          <p:nvPr>
            <p:ph type="dt" sz="half" idx="10"/>
          </p:nvPr>
        </p:nvSpPr>
        <p:spPr/>
        <p:txBody>
          <a:bodyPr/>
          <a:lstStyle/>
          <a:p>
            <a:pPr algn="ctr"/>
            <a:fld id="{343376DA-3D36-4359-8D4F-A94FD0EC60F2}" type="datetime1">
              <a:rPr lang="en-US" smtClean="0">
                <a:solidFill>
                  <a:schemeClr val="tx1"/>
                </a:solidFill>
              </a:rPr>
              <a:pPr algn="ctr"/>
              <a:t>10/2/2017</a:t>
            </a:fld>
            <a:endParaRPr lang="en-US">
              <a:solidFill>
                <a:schemeClr val="tx1"/>
              </a:solidFill>
            </a:endParaRPr>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lgn="ctr"/>
            <a:fld id="{58013B91-3E94-48AC-9A9B-6F2CA9152142}" type="slidenum">
              <a:rPr lang="en-US" smtClean="0">
                <a:solidFill>
                  <a:schemeClr val="tx1"/>
                </a:solidFill>
              </a:rPr>
              <a:pPr algn="ctr"/>
              <a:t>12</a:t>
            </a:fld>
            <a:endParaRPr lang="en-US">
              <a:solidFill>
                <a:schemeClr val="tx1"/>
              </a:solidFill>
            </a:endParaRPr>
          </a:p>
        </p:txBody>
      </p:sp>
    </p:spTree>
    <p:extLst>
      <p:ext uri="{BB962C8B-B14F-4D97-AF65-F5344CB8AC3E}">
        <p14:creationId xmlns:p14="http://schemas.microsoft.com/office/powerpoint/2010/main" val="189183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714356"/>
            <a:ext cx="7024744" cy="785818"/>
          </a:xfrm>
        </p:spPr>
        <p:txBody>
          <a:bodyPr>
            <a:normAutofit/>
          </a:bodyPr>
          <a:lstStyle/>
          <a:p>
            <a:pPr algn="ctr"/>
            <a:r>
              <a:rPr lang="id-ID" sz="3200" b="1" spc="300" dirty="0" smtClean="0">
                <a:ln w="11430" cmpd="sng">
                  <a:solidFill>
                    <a:schemeClr val="accent1">
                      <a:tint val="10000"/>
                    </a:schemeClr>
                  </a:solidFill>
                  <a:prstDash val="solid"/>
                  <a:miter lim="800000"/>
                </a:ln>
                <a:solidFill>
                  <a:schemeClr val="accent1">
                    <a:tint val="83000"/>
                    <a:shade val="100000"/>
                    <a:satMod val="200000"/>
                  </a:schemeClr>
                </a:solidFill>
                <a:effectLst>
                  <a:glow rad="45500">
                    <a:srgbClr val="FF0000">
                      <a:alpha val="35000"/>
                    </a:srgbClr>
                  </a:glow>
                </a:effectLst>
              </a:rPr>
              <a:t>KONSEP BUDAYA POLITIK</a:t>
            </a:r>
            <a:endParaRPr lang="en-US" sz="3200" b="1" spc="300" dirty="0">
              <a:ln w="11430" cmpd="sng">
                <a:solidFill>
                  <a:schemeClr val="accent1">
                    <a:tint val="10000"/>
                  </a:schemeClr>
                </a:solidFill>
                <a:prstDash val="solid"/>
                <a:miter lim="800000"/>
              </a:ln>
              <a:solidFill>
                <a:schemeClr val="accent1">
                  <a:tint val="83000"/>
                  <a:shade val="100000"/>
                  <a:satMod val="200000"/>
                </a:schemeClr>
              </a:solidFill>
              <a:effectLst>
                <a:glow rad="45500">
                  <a:srgbClr val="FF0000">
                    <a:alpha val="35000"/>
                  </a:srgbClr>
                </a:glow>
              </a:effectLst>
            </a:endParaRPr>
          </a:p>
        </p:txBody>
      </p:sp>
      <p:sp>
        <p:nvSpPr>
          <p:cNvPr id="3" name="Content Placeholder 2"/>
          <p:cNvSpPr>
            <a:spLocks noGrp="1"/>
          </p:cNvSpPr>
          <p:nvPr>
            <p:ph idx="1"/>
          </p:nvPr>
        </p:nvSpPr>
        <p:spPr>
          <a:xfrm>
            <a:off x="571472" y="1714489"/>
            <a:ext cx="8072494" cy="4071966"/>
          </a:xfrm>
        </p:spPr>
        <p:txBody>
          <a:bodyPr>
            <a:normAutofit fontScale="92500" lnSpcReduction="20000"/>
          </a:bodyPr>
          <a:lstStyle/>
          <a:p>
            <a:pPr marL="0" indent="0" algn="just">
              <a:buNone/>
            </a:pPr>
            <a:r>
              <a:rPr lang="id-ID" b="1" dirty="0" smtClean="0"/>
              <a:t>Pengertian :</a:t>
            </a:r>
            <a:endParaRPr lang="en-US" b="1" dirty="0" smtClean="0"/>
          </a:p>
          <a:p>
            <a:pPr algn="just"/>
            <a:r>
              <a:rPr lang="id-ID" dirty="0" smtClean="0"/>
              <a:t>Secara semantik, budaya berasal dari bahasa sansekerta. buddhayah : bentuk jamak dari “</a:t>
            </a:r>
            <a:r>
              <a:rPr lang="id-ID" i="1" dirty="0" smtClean="0"/>
              <a:t>buddhi</a:t>
            </a:r>
            <a:r>
              <a:rPr lang="id-ID" dirty="0" smtClean="0"/>
              <a:t>” artinya budi atau akal. </a:t>
            </a:r>
            <a:r>
              <a:rPr lang="id-ID" i="1" dirty="0" smtClean="0"/>
              <a:t>Budhaya</a:t>
            </a:r>
            <a:r>
              <a:rPr lang="id-ID" dirty="0" smtClean="0"/>
              <a:t> atau kebudayaan diartikan sebagai hal-hal yang berkaitan dengan budi atau akal</a:t>
            </a:r>
          </a:p>
          <a:p>
            <a:pPr algn="just"/>
            <a:r>
              <a:rPr lang="id-ID" dirty="0" smtClean="0"/>
              <a:t>Dalam bahasa asing : </a:t>
            </a:r>
            <a:r>
              <a:rPr lang="id-ID" i="1" dirty="0" smtClean="0"/>
              <a:t>culture, cultus</a:t>
            </a:r>
            <a:r>
              <a:rPr lang="id-ID" dirty="0" smtClean="0"/>
              <a:t>, yang artinya kebudayaan atau budaya (Piliang, 1998). </a:t>
            </a:r>
            <a:r>
              <a:rPr lang="id-ID" i="1" dirty="0" smtClean="0"/>
              <a:t>Culture</a:t>
            </a:r>
            <a:r>
              <a:rPr lang="id-ID" dirty="0" smtClean="0"/>
              <a:t> berasal dari bahasa latin yang artinya mengolah atau mengerjakan, yaitu mengolah tanah atau bertani. Berasal dari arti tersebut, </a:t>
            </a:r>
            <a:r>
              <a:rPr lang="id-ID" i="1" dirty="0" smtClean="0"/>
              <a:t>colere</a:t>
            </a:r>
            <a:r>
              <a:rPr lang="id-ID" dirty="0" smtClean="0"/>
              <a:t> diartikan sebagai segala daya dan kegiatan manusia untuk mengolah dan mengubah alam.</a:t>
            </a: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9A5D7138-5D3D-4E59-B3DE-FB4F87911139}"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2</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342775038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143000"/>
          </a:xfrm>
        </p:spPr>
        <p:txBody>
          <a:bodyPr>
            <a:normAutofit/>
          </a:bodyPr>
          <a:lstStyle/>
          <a:p>
            <a:pPr algn="ctr"/>
            <a:r>
              <a:rPr lang="id-ID" sz="3200" b="1" spc="300" dirty="0" smtClean="0">
                <a:ln w="11430" cmpd="sng">
                  <a:solidFill>
                    <a:schemeClr val="accent1">
                      <a:tint val="10000"/>
                    </a:schemeClr>
                  </a:solidFill>
                  <a:prstDash val="solid"/>
                  <a:miter lim="800000"/>
                </a:ln>
                <a:solidFill>
                  <a:schemeClr val="accent1">
                    <a:lumMod val="60000"/>
                    <a:lumOff val="40000"/>
                  </a:schemeClr>
                </a:solidFill>
                <a:effectLst>
                  <a:glow rad="45500">
                    <a:srgbClr val="FF0000">
                      <a:alpha val="35000"/>
                    </a:srgbClr>
                  </a:glow>
                </a:effectLst>
              </a:rPr>
              <a:t>Pengertian dari Beberapa Pakar</a:t>
            </a:r>
            <a:endParaRPr lang="en-US" sz="3200" b="1" dirty="0">
              <a:solidFill>
                <a:schemeClr val="accent1">
                  <a:lumMod val="60000"/>
                  <a:lumOff val="40000"/>
                </a:schemeClr>
              </a:solidFill>
              <a:effectLst>
                <a:glow rad="45500">
                  <a:srgbClr val="FF0000">
                    <a:alpha val="35000"/>
                  </a:srgbClr>
                </a:glow>
              </a:effectLst>
            </a:endParaRPr>
          </a:p>
        </p:txBody>
      </p:sp>
      <p:sp>
        <p:nvSpPr>
          <p:cNvPr id="3" name="Content Placeholder 2"/>
          <p:cNvSpPr>
            <a:spLocks noGrp="1"/>
          </p:cNvSpPr>
          <p:nvPr>
            <p:ph idx="1"/>
          </p:nvPr>
        </p:nvSpPr>
        <p:spPr>
          <a:xfrm>
            <a:off x="571472" y="2000241"/>
            <a:ext cx="8072494" cy="3786213"/>
          </a:xfrm>
        </p:spPr>
        <p:txBody>
          <a:bodyPr>
            <a:normAutofit lnSpcReduction="10000"/>
          </a:bodyPr>
          <a:lstStyle/>
          <a:p>
            <a:pPr lvl="0" algn="just"/>
            <a:r>
              <a:rPr lang="id-ID" dirty="0" smtClean="0"/>
              <a:t> </a:t>
            </a:r>
            <a:r>
              <a:rPr lang="id-ID" b="1" dirty="0" smtClean="0"/>
              <a:t>E.B. Taylor (Koentjaraningrat, 2002)</a:t>
            </a:r>
            <a:endParaRPr lang="id-ID" dirty="0" smtClean="0"/>
          </a:p>
          <a:p>
            <a:pPr algn="just">
              <a:buNone/>
            </a:pPr>
            <a:r>
              <a:rPr lang="id-ID" dirty="0" smtClean="0"/>
              <a:t>    Kebudayaan adalah komplek yang mencakup pengetahuan kepercayaan, kesenian, moral, hukum, adat istiadat dan lain kemampuan-kemampuan serta kebiasaan-kebiasaan yang didapatkan oleh manusia sebagai anggota masyarakat. </a:t>
            </a:r>
          </a:p>
          <a:p>
            <a:pPr lvl="0"/>
            <a:r>
              <a:rPr lang="id-ID" dirty="0" smtClean="0"/>
              <a:t> </a:t>
            </a:r>
            <a:r>
              <a:rPr lang="id-ID" b="1" dirty="0" smtClean="0"/>
              <a:t>Selo Sumardjan dan Soelaeman Soemardi</a:t>
            </a:r>
            <a:endParaRPr lang="id-ID" dirty="0" smtClean="0"/>
          </a:p>
          <a:p>
            <a:pPr>
              <a:buNone/>
            </a:pPr>
            <a:r>
              <a:rPr lang="id-ID" dirty="0" smtClean="0"/>
              <a:t>    Kebudayaan sebagai semua hasil karya, rasa dan cipta masyarakat. </a:t>
            </a:r>
            <a:endParaRPr lang="en-US" dirty="0"/>
          </a:p>
        </p:txBody>
      </p:sp>
      <p:sp>
        <p:nvSpPr>
          <p:cNvPr id="4" name="Date Placeholder 3"/>
          <p:cNvSpPr>
            <a:spLocks noGrp="1"/>
          </p:cNvSpPr>
          <p:nvPr>
            <p:ph type="dt" sz="half" idx="10"/>
          </p:nvPr>
        </p:nvSpPr>
        <p:spPr/>
        <p:txBody>
          <a:bodyPr/>
          <a:lstStyle/>
          <a:p>
            <a:fld id="{908A1B52-1B39-4095-A979-440D2BCC7551}"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3</a:t>
            </a:fld>
            <a:endParaRPr lang="en-US"/>
          </a:p>
        </p:txBody>
      </p:sp>
      <p:sp>
        <p:nvSpPr>
          <p:cNvPr id="6" name="Footer Placeholder 5"/>
          <p:cNvSpPr>
            <a:spLocks noGrp="1"/>
          </p:cNvSpPr>
          <p:nvPr>
            <p:ph type="ftr" sz="quarter" idx="11"/>
          </p:nvPr>
        </p:nvSpPr>
        <p:spPr>
          <a:xfrm>
            <a:off x="5143504"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4209146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585774"/>
          </a:xfrm>
        </p:spPr>
        <p:txBody>
          <a:bodyPr>
            <a:normAutofit/>
          </a:bodyPr>
          <a:lstStyle/>
          <a:p>
            <a:pPr algn="ctr"/>
            <a:r>
              <a:rPr lang="id-ID" sz="3200" b="1" dirty="0" smtClean="0"/>
              <a:t>Pengertian Budaya Politik</a:t>
            </a:r>
            <a:endParaRPr lang="en-US" sz="3200" b="1" dirty="0"/>
          </a:p>
        </p:txBody>
      </p:sp>
      <p:sp>
        <p:nvSpPr>
          <p:cNvPr id="3" name="Content Placeholder 2"/>
          <p:cNvSpPr>
            <a:spLocks noGrp="1"/>
          </p:cNvSpPr>
          <p:nvPr>
            <p:ph idx="1"/>
          </p:nvPr>
        </p:nvSpPr>
        <p:spPr>
          <a:xfrm>
            <a:off x="500034" y="1571612"/>
            <a:ext cx="8143932" cy="4143388"/>
          </a:xfrm>
        </p:spPr>
        <p:txBody>
          <a:bodyPr>
            <a:noAutofit/>
          </a:bodyPr>
          <a:lstStyle/>
          <a:p>
            <a:pPr marL="0" indent="0" algn="just">
              <a:buFont typeface="Wingdings" pitchFamily="2" charset="2"/>
              <a:buChar char="§"/>
            </a:pPr>
            <a:r>
              <a:rPr lang="id-ID" dirty="0" smtClean="0"/>
              <a:t> </a:t>
            </a:r>
            <a:r>
              <a:rPr lang="id-ID" b="1" dirty="0" smtClean="0"/>
              <a:t>Yahya Muhaimin</a:t>
            </a:r>
            <a:r>
              <a:rPr lang="id-ID" dirty="0" smtClean="0"/>
              <a:t> (1991) pada hakikatnya berpusat pada imajinasi (pikiran dan perasaan) manusia yang merupakan dasar semua tindakan. Budaya politik antara satu masyarakat dengan masyarakat lainnya berbeda-beda.</a:t>
            </a:r>
          </a:p>
          <a:p>
            <a:pPr marL="0" indent="0" algn="just">
              <a:buFont typeface="Wingdings" pitchFamily="2" charset="2"/>
              <a:buChar char="§"/>
            </a:pPr>
            <a:r>
              <a:rPr lang="id-ID" dirty="0" smtClean="0"/>
              <a:t> </a:t>
            </a:r>
            <a:r>
              <a:rPr lang="id-ID" b="1" dirty="0" smtClean="0"/>
              <a:t>Almond dan Verba</a:t>
            </a:r>
            <a:r>
              <a:rPr lang="id-ID" dirty="0" smtClean="0"/>
              <a:t> (2005) mendefinisikan budaya politik sebagai suatu sikap orientasi yang khas warga negara terhadap sistem politik dan aneka ragam bagiannya, dan sikap terhadap peranan warga negara di dalam sistem itu.</a:t>
            </a:r>
            <a:endParaRPr lang="en-US" dirty="0"/>
          </a:p>
        </p:txBody>
      </p:sp>
      <p:sp>
        <p:nvSpPr>
          <p:cNvPr id="4" name="Date Placeholder 3"/>
          <p:cNvSpPr>
            <a:spLocks noGrp="1"/>
          </p:cNvSpPr>
          <p:nvPr>
            <p:ph type="dt" sz="half" idx="10"/>
          </p:nvPr>
        </p:nvSpPr>
        <p:spPr/>
        <p:txBody>
          <a:bodyPr/>
          <a:lstStyle/>
          <a:p>
            <a:fld id="{BE89D09B-66D2-4D89-8B8A-2E6A0BC65051}"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4</a:t>
            </a:fld>
            <a:endParaRPr lang="en-US"/>
          </a:p>
        </p:txBody>
      </p:sp>
      <p:sp>
        <p:nvSpPr>
          <p:cNvPr id="6" name="Footer Placeholder 5"/>
          <p:cNvSpPr>
            <a:spLocks noGrp="1"/>
          </p:cNvSpPr>
          <p:nvPr>
            <p:ph type="ftr" sz="quarter" idx="11"/>
          </p:nvPr>
        </p:nvSpPr>
        <p:spPr>
          <a:xfrm>
            <a:off x="4857752"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150784678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514336"/>
          </a:xfrm>
        </p:spPr>
        <p:txBody>
          <a:bodyPr>
            <a:normAutofit fontScale="90000"/>
          </a:bodyPr>
          <a:lstStyle/>
          <a:p>
            <a:pPr algn="ctr"/>
            <a:r>
              <a:rPr lang="id-ID" sz="3200" b="1" dirty="0" smtClean="0"/>
              <a:t>TIPE-TIPE BUDAYA POLITIK</a:t>
            </a:r>
            <a:endParaRPr lang="en-US" sz="3200" b="1" dirty="0"/>
          </a:p>
        </p:txBody>
      </p:sp>
      <p:sp>
        <p:nvSpPr>
          <p:cNvPr id="3" name="Content Placeholder 2"/>
          <p:cNvSpPr>
            <a:spLocks noGrp="1"/>
          </p:cNvSpPr>
          <p:nvPr>
            <p:ph idx="1"/>
          </p:nvPr>
        </p:nvSpPr>
        <p:spPr>
          <a:xfrm>
            <a:off x="571472" y="1500175"/>
            <a:ext cx="8001055" cy="4443426"/>
          </a:xfrm>
        </p:spPr>
        <p:txBody>
          <a:bodyPr>
            <a:normAutofit fontScale="77500" lnSpcReduction="20000"/>
          </a:bodyPr>
          <a:lstStyle/>
          <a:p>
            <a:pPr lvl="0" algn="just"/>
            <a:r>
              <a:rPr lang="id-ID" b="1" dirty="0" smtClean="0"/>
              <a:t>Budaya Politik Parokial</a:t>
            </a:r>
            <a:r>
              <a:rPr lang="id-ID" dirty="0" smtClean="0"/>
              <a:t>, ditunjukkan oleh frekuensi terhadap keempat jenis objek politik yang mendekati nol. Contoh masyarakat suku-suku di Afrika atau komunitas-komunitas lokal yang otonom (kerajaan sentralistik) di Afrika atau di benua lain di dunia.</a:t>
            </a:r>
          </a:p>
          <a:p>
            <a:pPr algn="just"/>
            <a:r>
              <a:rPr lang="id-ID" b="1" dirty="0" smtClean="0"/>
              <a:t>Ciri-ciri budaya parokial</a:t>
            </a:r>
            <a:r>
              <a:rPr lang="id-ID" dirty="0" smtClean="0"/>
              <a:t>, antara lain :</a:t>
            </a:r>
          </a:p>
          <a:p>
            <a:pPr lvl="0" algn="just">
              <a:buNone/>
            </a:pPr>
            <a:r>
              <a:rPr lang="id-ID" dirty="0" smtClean="0"/>
              <a:t>1) Tidak adanya peran-peran politik yang bersifat khusus, kepala suku, kepala kampung atau dukun merupakan pemencar peran-peran yang bersifat politis, ekonomi dan keagamaan. Orientasi anggota-anggota masyarakat terhadap peran-peran ini juga tidak terpisah dari orientasi religius dan sosial budaya.</a:t>
            </a:r>
          </a:p>
          <a:p>
            <a:pPr lvl="0" algn="just">
              <a:buNone/>
            </a:pPr>
            <a:r>
              <a:rPr lang="id-ID" dirty="0" smtClean="0"/>
              <a:t>2) Orientasi parokial juga memperlihatkan ketiadaan harapan terhadap perubahan-perubahan yang berarti yang diinisiatifkan oleh sistem politik. Kaum parokial tidak mengharapkan apapun dari sistem politik. </a:t>
            </a:r>
          </a:p>
          <a:p>
            <a:pPr algn="just">
              <a:buNone/>
            </a:pPr>
            <a:r>
              <a:rPr lang="id-ID" dirty="0" smtClean="0"/>
              <a:t>    </a:t>
            </a:r>
            <a:r>
              <a:rPr lang="id-ID" b="1" dirty="0" smtClean="0"/>
              <a:t>Contoh budaya parokial adalah suku-suku bangsa di Negiria dan Ghana.</a:t>
            </a:r>
            <a:endParaRPr lang="en-US" b="1" dirty="0"/>
          </a:p>
        </p:txBody>
      </p:sp>
      <p:sp>
        <p:nvSpPr>
          <p:cNvPr id="4" name="Date Placeholder 3"/>
          <p:cNvSpPr>
            <a:spLocks noGrp="1"/>
          </p:cNvSpPr>
          <p:nvPr>
            <p:ph type="dt" sz="half" idx="10"/>
          </p:nvPr>
        </p:nvSpPr>
        <p:spPr/>
        <p:txBody>
          <a:bodyPr/>
          <a:lstStyle/>
          <a:p>
            <a:fld id="{78D10A21-22C3-4070-9987-0242C172FA25}"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5</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13073705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77634" cy="595298"/>
          </a:xfrm>
        </p:spPr>
        <p:txBody>
          <a:bodyPr>
            <a:normAutofit fontScale="90000"/>
          </a:bodyPr>
          <a:lstStyle/>
          <a:p>
            <a:pPr algn="ctr"/>
            <a:r>
              <a:rPr lang="id-ID" sz="3600" b="1" dirty="0" smtClean="0"/>
              <a:t>lanjutan</a:t>
            </a:r>
            <a:endParaRPr lang="en-US" dirty="0"/>
          </a:p>
        </p:txBody>
      </p:sp>
      <p:sp>
        <p:nvSpPr>
          <p:cNvPr id="3" name="Content Placeholder 2"/>
          <p:cNvSpPr>
            <a:spLocks noGrp="1"/>
          </p:cNvSpPr>
          <p:nvPr>
            <p:ph idx="1"/>
          </p:nvPr>
        </p:nvSpPr>
        <p:spPr>
          <a:xfrm>
            <a:off x="642910" y="1500174"/>
            <a:ext cx="7858180" cy="5000659"/>
          </a:xfrm>
        </p:spPr>
        <p:txBody>
          <a:bodyPr>
            <a:normAutofit fontScale="62500" lnSpcReduction="20000"/>
          </a:bodyPr>
          <a:lstStyle/>
          <a:p>
            <a:pPr lvl="0" algn="just"/>
            <a:r>
              <a:rPr lang="id-ID" sz="2800" b="1" dirty="0" smtClean="0"/>
              <a:t> Budaya Politik Subjek</a:t>
            </a:r>
          </a:p>
          <a:p>
            <a:pPr algn="just">
              <a:buNone/>
            </a:pPr>
            <a:r>
              <a:rPr lang="id-ID" sz="2800" dirty="0" smtClean="0"/>
              <a:t>     Dalam budaya politik subjek terdapat frekuensi orientasi yang tinggi terhadap sistem politikyang diferensiatif dan objek-objek output dari sistem itu, tetapi frekuensi orientasi terhadap objek-objek input dan pribadi sebagai partisipan yang aktif (aktor politik) mendekati nol. Adapun </a:t>
            </a:r>
            <a:r>
              <a:rPr lang="id-ID" sz="2800" b="1" dirty="0" smtClean="0"/>
              <a:t>ciri-cirinya antara lain:</a:t>
            </a:r>
          </a:p>
          <a:p>
            <a:pPr lvl="0" algn="just">
              <a:buNone/>
            </a:pPr>
            <a:r>
              <a:rPr lang="id-ID" sz="2800" dirty="0" smtClean="0"/>
              <a:t>1) Para subjek (anggota masyarakat yang memiliki budaya subjek) menyadari adanya otoritas pemerintah (sistem politik),mereka secara efektif diarahkan terhadap otoritas tersebut, mereka juga mungkin merasa bangga terhadap sistem itu atau sebaliknya tidak menyukainya, dan mereka menilainya absah atau sebaliknya.</a:t>
            </a:r>
          </a:p>
          <a:p>
            <a:pPr lvl="0" algn="just">
              <a:buNone/>
            </a:pPr>
            <a:r>
              <a:rPr lang="id-ID" sz="2800" dirty="0" smtClean="0"/>
              <a:t>2) Hubungan para subjek dengan sistem secara umum dan terhadap output, administratif atau “</a:t>
            </a:r>
            <a:r>
              <a:rPr lang="id-ID" sz="2800" i="1" dirty="0" smtClean="0"/>
              <a:t>downward flow</a:t>
            </a:r>
            <a:r>
              <a:rPr lang="id-ID" sz="2800" dirty="0" smtClean="0"/>
              <a:t>’ nya (alur kebijakan dari sistem politik) itu secara esensial merupakan hubungan yang pasif walaupun mereka memiliki bentuk kompetensi (kemampuan) secara terbatas.</a:t>
            </a:r>
          </a:p>
          <a:p>
            <a:pPr algn="just">
              <a:buNone/>
            </a:pPr>
            <a:r>
              <a:rPr lang="id-ID" sz="2800" dirty="0" smtClean="0"/>
              <a:t>     </a:t>
            </a:r>
            <a:r>
              <a:rPr lang="id-ID" sz="2800" b="1" dirty="0" smtClean="0"/>
              <a:t>Contoh budaya politik subjek adalah golongan bangsawan Perancis.</a:t>
            </a:r>
            <a:endParaRPr lang="en-US" sz="2800" b="1" dirty="0"/>
          </a:p>
        </p:txBody>
      </p:sp>
      <p:sp>
        <p:nvSpPr>
          <p:cNvPr id="4" name="Date Placeholder 3"/>
          <p:cNvSpPr>
            <a:spLocks noGrp="1"/>
          </p:cNvSpPr>
          <p:nvPr>
            <p:ph type="dt" sz="half" idx="10"/>
          </p:nvPr>
        </p:nvSpPr>
        <p:spPr/>
        <p:txBody>
          <a:bodyPr/>
          <a:lstStyle/>
          <a:p>
            <a:fld id="{248C6139-713B-436C-A772-8C492A7911DB}"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6</a:t>
            </a:fld>
            <a:endParaRPr lang="en-US"/>
          </a:p>
        </p:txBody>
      </p:sp>
      <p:sp>
        <p:nvSpPr>
          <p:cNvPr id="6" name="Footer Placeholder 5"/>
          <p:cNvSpPr>
            <a:spLocks noGrp="1"/>
          </p:cNvSpPr>
          <p:nvPr>
            <p:ph type="ftr" sz="quarter" idx="11"/>
          </p:nvPr>
        </p:nvSpPr>
        <p:spPr>
          <a:xfrm>
            <a:off x="5143504"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42117295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85794"/>
            <a:ext cx="7024744" cy="500066"/>
          </a:xfrm>
        </p:spPr>
        <p:txBody>
          <a:bodyPr>
            <a:normAutofit fontScale="90000"/>
          </a:bodyPr>
          <a:lstStyle/>
          <a:p>
            <a:pPr algn="ctr"/>
            <a:r>
              <a:rPr lang="id-ID" sz="3200" b="1" dirty="0" smtClean="0"/>
              <a:t>LANJUTAN</a:t>
            </a:r>
            <a:endParaRPr lang="en-US" sz="3200" b="1" dirty="0"/>
          </a:p>
        </p:txBody>
      </p:sp>
      <p:sp>
        <p:nvSpPr>
          <p:cNvPr id="3" name="Content Placeholder 2"/>
          <p:cNvSpPr>
            <a:spLocks noGrp="1"/>
          </p:cNvSpPr>
          <p:nvPr>
            <p:ph idx="1"/>
          </p:nvPr>
        </p:nvSpPr>
        <p:spPr>
          <a:xfrm>
            <a:off x="500034" y="1500174"/>
            <a:ext cx="8143931" cy="4286280"/>
          </a:xfrm>
        </p:spPr>
        <p:txBody>
          <a:bodyPr>
            <a:noAutofit/>
          </a:bodyPr>
          <a:lstStyle/>
          <a:p>
            <a:pPr lvl="0" algn="just"/>
            <a:r>
              <a:rPr lang="id-ID" dirty="0" smtClean="0"/>
              <a:t> </a:t>
            </a:r>
            <a:r>
              <a:rPr lang="id-ID" b="1" dirty="0" smtClean="0"/>
              <a:t>Budaya Politik Partisipan</a:t>
            </a:r>
          </a:p>
          <a:p>
            <a:pPr algn="just">
              <a:buNone/>
            </a:pPr>
            <a:r>
              <a:rPr lang="id-ID" dirty="0" smtClean="0"/>
              <a:t>    Adalah salah satu bentuk budaya yang angota-anggota masyarakatnya cenderung memiliki orientasi yang nyata terhadap sistem secara keseluruhan. Tipe budaya politik ini ditandai oleh anggota masyarakat atau warga negara yang memiliki pengetahuan dan kesadaran politik, perhatian dan kepedulian terhadap keseluruhan objek-objek politik yang sangat tinggi. Meskipun mereka bisa saja bersikap positif atau negatif terhadap objek-objek politik tersebut. </a:t>
            </a:r>
            <a:r>
              <a:rPr lang="id-ID" b="1" dirty="0" smtClean="0"/>
              <a:t>Contoh masyarakat atau bangsa Inggris dan Amerika Serikat.</a:t>
            </a:r>
            <a:endParaRPr lang="en-US" b="1" dirty="0"/>
          </a:p>
        </p:txBody>
      </p:sp>
      <p:sp>
        <p:nvSpPr>
          <p:cNvPr id="4" name="Date Placeholder 3"/>
          <p:cNvSpPr>
            <a:spLocks noGrp="1"/>
          </p:cNvSpPr>
          <p:nvPr>
            <p:ph type="dt" sz="half" idx="10"/>
          </p:nvPr>
        </p:nvSpPr>
        <p:spPr/>
        <p:txBody>
          <a:bodyPr/>
          <a:lstStyle/>
          <a:p>
            <a:fld id="{830C0A28-A6F0-47C7-86C9-F77D850B408A}"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7</a:t>
            </a:fld>
            <a:endParaRPr lang="en-US"/>
          </a:p>
        </p:txBody>
      </p:sp>
      <p:sp>
        <p:nvSpPr>
          <p:cNvPr id="6" name="Footer Placeholder 5"/>
          <p:cNvSpPr>
            <a:spLocks noGrp="1"/>
          </p:cNvSpPr>
          <p:nvPr>
            <p:ph type="ftr" sz="quarter" idx="11"/>
          </p:nvPr>
        </p:nvSpPr>
        <p:spPr>
          <a:xfrm>
            <a:off x="5214942"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22415250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85794"/>
            <a:ext cx="7024744" cy="642942"/>
          </a:xfrm>
        </p:spPr>
        <p:txBody>
          <a:bodyPr>
            <a:normAutofit/>
          </a:bodyPr>
          <a:lstStyle/>
          <a:p>
            <a:pPr algn="ctr"/>
            <a:r>
              <a:rPr lang="id-ID" sz="2800" b="1" dirty="0" smtClean="0"/>
              <a:t>LANJUTAN</a:t>
            </a:r>
            <a:endParaRPr lang="en-US" sz="2800" b="1" dirty="0"/>
          </a:p>
        </p:txBody>
      </p:sp>
      <p:sp>
        <p:nvSpPr>
          <p:cNvPr id="3" name="Content Placeholder 2"/>
          <p:cNvSpPr>
            <a:spLocks noGrp="1"/>
          </p:cNvSpPr>
          <p:nvPr>
            <p:ph idx="1"/>
          </p:nvPr>
        </p:nvSpPr>
        <p:spPr>
          <a:xfrm>
            <a:off x="714348" y="1785926"/>
            <a:ext cx="7786742" cy="3929090"/>
          </a:xfrm>
        </p:spPr>
        <p:txBody>
          <a:bodyPr>
            <a:noAutofit/>
          </a:bodyPr>
          <a:lstStyle/>
          <a:p>
            <a:pPr lvl="0" algn="just"/>
            <a:r>
              <a:rPr lang="id-ID" sz="2000" b="1" dirty="0" smtClean="0"/>
              <a:t>Budaya Politik Campuran</a:t>
            </a:r>
            <a:r>
              <a:rPr lang="id-ID" sz="2000" dirty="0" smtClean="0"/>
              <a:t>, meliputi :</a:t>
            </a:r>
          </a:p>
          <a:p>
            <a:pPr lvl="0" algn="just">
              <a:buNone/>
            </a:pPr>
            <a:r>
              <a:rPr lang="id-ID" sz="2000" dirty="0" smtClean="0"/>
              <a:t>1) </a:t>
            </a:r>
            <a:r>
              <a:rPr lang="id-ID" sz="2000" b="1" dirty="0" smtClean="0"/>
              <a:t>Budaya subjek-parokial</a:t>
            </a:r>
          </a:p>
          <a:p>
            <a:pPr algn="just">
              <a:buNone/>
            </a:pPr>
            <a:r>
              <a:rPr lang="id-ID" sz="2000" dirty="0" smtClean="0"/>
              <a:t>    Yaitu tipe budaya politik yang sebagian besar penduduknya menolak tuntutan-tuntutan eksklusif (khusus) masyarakat kesukuan atau desa atau otoritas feodal dan telah mengembangkan kesetiaan terhadap sistem politik yang kompleks dengan struktur-struktur pemerintahan pusat yang bersifat khusus. Bentuk budaya campuran ini merupakan peralihan atau perubahan dari pola budaya parokial (parokialisme lokal) menuju pola budaya subjek (pemerintahan yang sentralistis). </a:t>
            </a:r>
            <a:r>
              <a:rPr lang="id-ID" sz="2000" b="1" dirty="0" smtClean="0"/>
              <a:t>Contoh bentuk-bentuk klasik kerajaan seperti di Afrika, Rusia, Jerman dan </a:t>
            </a:r>
            <a:r>
              <a:rPr lang="id-ID" sz="2000" b="1" i="1" dirty="0" smtClean="0"/>
              <a:t>The Ottonom Empire</a:t>
            </a:r>
            <a:r>
              <a:rPr lang="id-ID" sz="2000" b="1" dirty="0" smtClean="0"/>
              <a:t> (Kekaisaran Turki)</a:t>
            </a:r>
          </a:p>
          <a:p>
            <a:pPr marL="0" indent="0" algn="just">
              <a:buNone/>
            </a:pPr>
            <a:endParaRPr lang="en-US" sz="2000" dirty="0"/>
          </a:p>
        </p:txBody>
      </p:sp>
      <p:sp>
        <p:nvSpPr>
          <p:cNvPr id="4" name="Date Placeholder 3"/>
          <p:cNvSpPr>
            <a:spLocks noGrp="1"/>
          </p:cNvSpPr>
          <p:nvPr>
            <p:ph type="dt" sz="half" idx="10"/>
          </p:nvPr>
        </p:nvSpPr>
        <p:spPr/>
        <p:txBody>
          <a:bodyPr/>
          <a:lstStyle/>
          <a:p>
            <a:fld id="{9E9AD013-5FCA-4C97-958C-C7DD4781FE85}"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8</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28618597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14356"/>
            <a:ext cx="7024744" cy="785818"/>
          </a:xfrm>
        </p:spPr>
        <p:txBody>
          <a:bodyPr>
            <a:normAutofit/>
          </a:bodyPr>
          <a:lstStyle/>
          <a:p>
            <a:pPr algn="ctr"/>
            <a:r>
              <a:rPr lang="en-US" sz="3200" b="1" dirty="0" smtClean="0"/>
              <a:t>L</a:t>
            </a:r>
            <a:r>
              <a:rPr lang="id-ID" sz="3200" b="1" dirty="0" smtClean="0"/>
              <a:t>ANJUTAN</a:t>
            </a:r>
            <a:endParaRPr lang="en-US" sz="3200" b="1" dirty="0"/>
          </a:p>
        </p:txBody>
      </p:sp>
      <p:sp>
        <p:nvSpPr>
          <p:cNvPr id="3" name="Content Placeholder 2"/>
          <p:cNvSpPr>
            <a:spLocks noGrp="1"/>
          </p:cNvSpPr>
          <p:nvPr>
            <p:ph idx="1"/>
          </p:nvPr>
        </p:nvSpPr>
        <p:spPr>
          <a:xfrm>
            <a:off x="1071283" y="1643050"/>
            <a:ext cx="6777317" cy="4143404"/>
          </a:xfrm>
        </p:spPr>
        <p:txBody>
          <a:bodyPr>
            <a:normAutofit fontScale="85000" lnSpcReduction="20000"/>
          </a:bodyPr>
          <a:lstStyle/>
          <a:p>
            <a:pPr lvl="0" algn="just">
              <a:buNone/>
            </a:pPr>
            <a:r>
              <a:rPr lang="id-ID" sz="2600" dirty="0" smtClean="0"/>
              <a:t>2) </a:t>
            </a:r>
            <a:r>
              <a:rPr lang="id-ID" sz="2800" b="1" dirty="0" smtClean="0"/>
              <a:t>Budaya subjek-partisipan</a:t>
            </a:r>
          </a:p>
          <a:p>
            <a:pPr algn="just">
              <a:buNone/>
            </a:pPr>
            <a:r>
              <a:rPr lang="id-ID" sz="2800" dirty="0" smtClean="0"/>
              <a:t>    Yaitu peralihan atau perubahan dari budaya subjek (pemerintahan yang sentralistis) menuju budaya partisipan (demokratis).</a:t>
            </a:r>
          </a:p>
          <a:p>
            <a:pPr algn="just">
              <a:buNone/>
            </a:pPr>
            <a:r>
              <a:rPr lang="id-ID" sz="2800" b="1" dirty="0" smtClean="0"/>
              <a:t>   Contoh Perancis, Jerman dan Italia pada abad ke-19 dan saat ini.</a:t>
            </a:r>
          </a:p>
          <a:p>
            <a:pPr lvl="0" algn="just"/>
            <a:r>
              <a:rPr lang="id-ID" sz="2800" b="1" dirty="0" smtClean="0"/>
              <a:t>3) Budaya parokial-partisipan</a:t>
            </a:r>
          </a:p>
          <a:p>
            <a:pPr algn="just"/>
            <a:r>
              <a:rPr lang="id-ID" sz="2800" dirty="0" smtClean="0"/>
              <a:t>Tipe budaya ini banyak terdapat di negara-negara berkembang yang sedang melaksanakan pembangunan politik.</a:t>
            </a:r>
            <a:endParaRPr lang="en-US" sz="2600" b="1" dirty="0"/>
          </a:p>
        </p:txBody>
      </p:sp>
      <p:sp>
        <p:nvSpPr>
          <p:cNvPr id="4" name="Date Placeholder 3"/>
          <p:cNvSpPr>
            <a:spLocks noGrp="1"/>
          </p:cNvSpPr>
          <p:nvPr>
            <p:ph type="dt" sz="half" idx="10"/>
          </p:nvPr>
        </p:nvSpPr>
        <p:spPr/>
        <p:txBody>
          <a:bodyPr/>
          <a:lstStyle/>
          <a:p>
            <a:fld id="{7E4D9467-AAE0-4ADF-8B8D-7014F7EB8149}" type="datetime1">
              <a:rPr lang="en-US" smtClean="0"/>
              <a:pPr/>
              <a:t>10/2/2017</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9</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p14="http://schemas.microsoft.com/office/powerpoint/2010/main" val="18882305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482</TotalTime>
  <Words>1075</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BUDAYA POLITIK</vt:lpstr>
      <vt:lpstr>KONSEP BUDAYA POLITIK</vt:lpstr>
      <vt:lpstr>Pengertian dari Beberapa Pakar</vt:lpstr>
      <vt:lpstr>Pengertian Budaya Politik</vt:lpstr>
      <vt:lpstr>TIPE-TIPE BUDAYA POLITIK</vt:lpstr>
      <vt:lpstr>lanjutan</vt:lpstr>
      <vt:lpstr>LANJUTAN</vt:lpstr>
      <vt:lpstr>LANJUTAN</vt:lpstr>
      <vt:lpstr>LANJUTAN</vt:lpstr>
      <vt:lpstr>Budaya Politik di Indonesia</vt:lpstr>
      <vt:lpstr>lanjutan</vt:lpstr>
      <vt:lpstr>ALHAMDULILLAH...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PARADIGMA PEMBANGUNAN NASIONAL</dc:title>
  <dc:creator>ismail - [2010]</dc:creator>
  <cp:lastModifiedBy>user</cp:lastModifiedBy>
  <cp:revision>30</cp:revision>
  <dcterms:created xsi:type="dcterms:W3CDTF">2013-11-09T10:00:38Z</dcterms:created>
  <dcterms:modified xsi:type="dcterms:W3CDTF">2017-10-02T04:42:57Z</dcterms:modified>
</cp:coreProperties>
</file>