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3" r:id="rId2"/>
    <p:sldId id="284" r:id="rId3"/>
    <p:sldId id="285" r:id="rId4"/>
    <p:sldId id="286" r:id="rId5"/>
    <p:sldId id="287" r:id="rId6"/>
    <p:sldId id="288" r:id="rId7"/>
    <p:sldId id="257" r:id="rId8"/>
    <p:sldId id="258" r:id="rId9"/>
    <p:sldId id="259" r:id="rId10"/>
    <p:sldId id="260" r:id="rId11"/>
    <p:sldId id="261" r:id="rId12"/>
    <p:sldId id="262" r:id="rId13"/>
    <p:sldId id="263" r:id="rId14"/>
    <p:sldId id="264" r:id="rId15"/>
    <p:sldId id="265" r:id="rId16"/>
    <p:sldId id="266" r:id="rId17"/>
    <p:sldId id="267" r:id="rId18"/>
    <p:sldId id="271" r:id="rId19"/>
    <p:sldId id="268" r:id="rId20"/>
    <p:sldId id="269" r:id="rId21"/>
    <p:sldId id="270" r:id="rId22"/>
    <p:sldId id="272" r:id="rId23"/>
    <p:sldId id="274" r:id="rId24"/>
    <p:sldId id="275" r:id="rId25"/>
    <p:sldId id="276" r:id="rId26"/>
    <p:sldId id="277" r:id="rId27"/>
    <p:sldId id="278" r:id="rId28"/>
    <p:sldId id="279" r:id="rId29"/>
    <p:sldId id="280" r:id="rId30"/>
    <p:sldId id="281" r:id="rId31"/>
    <p:sldId id="282" r:id="rId32"/>
    <p:sldId id="290" r:id="rId33"/>
    <p:sldId id="292" r:id="rId34"/>
    <p:sldId id="293" r:id="rId35"/>
    <p:sldId id="289" r:id="rId36"/>
    <p:sldId id="294" r:id="rId37"/>
    <p:sldId id="295" r:id="rId38"/>
    <p:sldId id="296" r:id="rId3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FEA2E451-5BFD-46BC-9169-46D3F09824B1}">
          <p14:sldIdLst>
            <p14:sldId id="283"/>
            <p14:sldId id="284"/>
            <p14:sldId id="285"/>
            <p14:sldId id="286"/>
            <p14:sldId id="287"/>
            <p14:sldId id="288"/>
            <p14:sldId id="257"/>
            <p14:sldId id="258"/>
            <p14:sldId id="259"/>
            <p14:sldId id="260"/>
            <p14:sldId id="261"/>
            <p14:sldId id="262"/>
            <p14:sldId id="263"/>
            <p14:sldId id="264"/>
            <p14:sldId id="265"/>
            <p14:sldId id="266"/>
            <p14:sldId id="267"/>
            <p14:sldId id="271"/>
            <p14:sldId id="268"/>
            <p14:sldId id="269"/>
            <p14:sldId id="270"/>
            <p14:sldId id="272"/>
            <p14:sldId id="274"/>
            <p14:sldId id="275"/>
            <p14:sldId id="276"/>
            <p14:sldId id="277"/>
            <p14:sldId id="278"/>
            <p14:sldId id="279"/>
            <p14:sldId id="280"/>
            <p14:sldId id="281"/>
            <p14:sldId id="282"/>
            <p14:sldId id="290"/>
            <p14:sldId id="292"/>
            <p14:sldId id="293"/>
            <p14:sldId id="289"/>
            <p14:sldId id="294"/>
            <p14:sldId id="295"/>
            <p14:sldId id="29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82" d="100"/>
          <a:sy n="82" d="100"/>
        </p:scale>
        <p:origin x="-72" y="16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5B90C88-8DAA-4DBE-8912-E917DEBB5A4E}" type="datetimeFigureOut">
              <a:rPr lang="id-ID" smtClean="0"/>
              <a:t>18/10/2016</a:t>
            </a:fld>
            <a:endParaRPr lang="id-ID"/>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id-ID"/>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7F140CE-287F-4507-9850-B3BEA89E8115}" type="slidenum">
              <a:rPr lang="id-ID" smtClean="0"/>
              <a:t>‹#›</a:t>
            </a:fld>
            <a:endParaRPr lang="id-ID"/>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B90C88-8DAA-4DBE-8912-E917DEBB5A4E}" type="datetimeFigureOut">
              <a:rPr lang="id-ID" smtClean="0"/>
              <a:t>18/10/2016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7F140CE-287F-4507-9850-B3BEA89E8115}"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B90C88-8DAA-4DBE-8912-E917DEBB5A4E}" type="datetimeFigureOut">
              <a:rPr lang="id-ID" smtClean="0"/>
              <a:t>18/10/2016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7F140CE-287F-4507-9850-B3BEA89E8115}"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B90C88-8DAA-4DBE-8912-E917DEBB5A4E}" type="datetimeFigureOut">
              <a:rPr lang="id-ID" smtClean="0"/>
              <a:t>18/10/2016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7F140CE-287F-4507-9850-B3BEA89E8115}"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B90C88-8DAA-4DBE-8912-E917DEBB5A4E}" type="datetimeFigureOut">
              <a:rPr lang="id-ID" smtClean="0"/>
              <a:t>18/10/2016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7F140CE-287F-4507-9850-B3BEA89E8115}"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5B90C88-8DAA-4DBE-8912-E917DEBB5A4E}" type="datetimeFigureOut">
              <a:rPr lang="id-ID" smtClean="0"/>
              <a:t>18/10/2016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7F140CE-287F-4507-9850-B3BEA89E8115}" type="slidenum">
              <a:rPr lang="id-ID" smtClean="0"/>
              <a:t>‹#›</a:t>
            </a:fld>
            <a:endParaRPr lang="id-ID"/>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B90C88-8DAA-4DBE-8912-E917DEBB5A4E}" type="datetimeFigureOut">
              <a:rPr lang="id-ID" smtClean="0"/>
              <a:t>18/10/2016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7F140CE-287F-4507-9850-B3BEA89E8115}"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B90C88-8DAA-4DBE-8912-E917DEBB5A4E}" type="datetimeFigureOut">
              <a:rPr lang="id-ID" smtClean="0"/>
              <a:t>18/10/2016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7F140CE-287F-4507-9850-B3BEA89E8115}"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B90C88-8DAA-4DBE-8912-E917DEBB5A4E}" type="datetimeFigureOut">
              <a:rPr lang="id-ID" smtClean="0"/>
              <a:t>18/10/2016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7F140CE-287F-4507-9850-B3BEA89E8115}"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5B90C88-8DAA-4DBE-8912-E917DEBB5A4E}" type="datetimeFigureOut">
              <a:rPr lang="id-ID" smtClean="0"/>
              <a:t>18/10/2016</a:t>
            </a:fld>
            <a:endParaRPr lang="id-ID"/>
          </a:p>
        </p:txBody>
      </p:sp>
      <p:sp>
        <p:nvSpPr>
          <p:cNvPr id="7" name="Slide Number Placeholder 6"/>
          <p:cNvSpPr>
            <a:spLocks noGrp="1"/>
          </p:cNvSpPr>
          <p:nvPr>
            <p:ph type="sldNum" sz="quarter" idx="12"/>
          </p:nvPr>
        </p:nvSpPr>
        <p:spPr/>
        <p:txBody>
          <a:bodyPr/>
          <a:lstStyle/>
          <a:p>
            <a:fld id="{17F140CE-287F-4507-9850-B3BEA89E8115}" type="slidenum">
              <a:rPr lang="id-ID" smtClean="0"/>
              <a:t>‹#›</a:t>
            </a:fld>
            <a:endParaRPr lang="id-ID"/>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90C88-8DAA-4DBE-8912-E917DEBB5A4E}" type="datetimeFigureOut">
              <a:rPr lang="id-ID" smtClean="0"/>
              <a:t>18/10/2016</a:t>
            </a:fld>
            <a:endParaRPr lang="id-ID"/>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7" name="Slide Number Placeholder 6"/>
          <p:cNvSpPr>
            <a:spLocks noGrp="1"/>
          </p:cNvSpPr>
          <p:nvPr>
            <p:ph type="sldNum" sz="quarter" idx="12"/>
          </p:nvPr>
        </p:nvSpPr>
        <p:spPr/>
        <p:txBody>
          <a:bodyPr/>
          <a:lstStyle/>
          <a:p>
            <a:fld id="{17F140CE-287F-4507-9850-B3BEA89E8115}"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5B90C88-8DAA-4DBE-8912-E917DEBB5A4E}" type="datetimeFigureOut">
              <a:rPr lang="id-ID" smtClean="0"/>
              <a:t>18/10/2016</a:t>
            </a:fld>
            <a:endParaRPr lang="id-ID"/>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id-ID"/>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7F140CE-287F-4507-9850-B3BEA89E8115}"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a:t>Dasar-Dasar</a:t>
            </a:r>
            <a:r>
              <a:rPr lang="en-US" dirty="0"/>
              <a:t> </a:t>
            </a:r>
            <a:r>
              <a:rPr lang="en-US" dirty="0" err="1"/>
              <a:t>Perubahan</a:t>
            </a:r>
            <a:r>
              <a:rPr lang="en-US" dirty="0"/>
              <a:t> </a:t>
            </a:r>
            <a:r>
              <a:rPr lang="en-US" dirty="0" err="1"/>
              <a:t>Sosial</a:t>
            </a:r>
            <a:r>
              <a:rPr lang="en-US" dirty="0"/>
              <a:t/>
            </a:r>
            <a:br>
              <a:rPr lang="en-US" dirty="0"/>
            </a:b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892462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Tokoh teori Konflik</a:t>
            </a:r>
            <a:endParaRPr lang="id-ID" dirty="0"/>
          </a:p>
        </p:txBody>
      </p:sp>
      <p:sp>
        <p:nvSpPr>
          <p:cNvPr id="3" name="Content Placeholder 2"/>
          <p:cNvSpPr>
            <a:spLocks noGrp="1"/>
          </p:cNvSpPr>
          <p:nvPr>
            <p:ph idx="1"/>
          </p:nvPr>
        </p:nvSpPr>
        <p:spPr/>
        <p:txBody>
          <a:bodyPr/>
          <a:lstStyle/>
          <a:p>
            <a:r>
              <a:rPr lang="id-ID" dirty="0" smtClean="0"/>
              <a:t>Karl </a:t>
            </a:r>
            <a:r>
              <a:rPr lang="id-ID" dirty="0"/>
              <a:t>Marx, Konflik kelas sosial merupakan sumber yang paling penting dan paling berpengaruh terhadap semua perubahan sosial yang terjadi.</a:t>
            </a:r>
          </a:p>
          <a:p>
            <a:r>
              <a:rPr lang="id-ID" dirty="0" smtClean="0"/>
              <a:t>Ralf </a:t>
            </a:r>
            <a:r>
              <a:rPr lang="id-ID" dirty="0"/>
              <a:t>Dahrendort, Setiap Perubahan sosial merupakan hasil dari konflik yang terjadi dalam kelas masyarakat.</a:t>
            </a:r>
          </a:p>
          <a:p>
            <a:endParaRPr lang="id-ID" dirty="0"/>
          </a:p>
        </p:txBody>
      </p:sp>
    </p:spTree>
    <p:extLst>
      <p:ext uri="{BB962C8B-B14F-4D97-AF65-F5344CB8AC3E}">
        <p14:creationId xmlns:p14="http://schemas.microsoft.com/office/powerpoint/2010/main" val="2125182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Teori Fungsionalis</a:t>
            </a:r>
            <a:endParaRPr lang="id-ID" dirty="0"/>
          </a:p>
        </p:txBody>
      </p:sp>
      <p:sp>
        <p:nvSpPr>
          <p:cNvPr id="3" name="Content Placeholder 2"/>
          <p:cNvSpPr>
            <a:spLocks noGrp="1"/>
          </p:cNvSpPr>
          <p:nvPr>
            <p:ph idx="1"/>
          </p:nvPr>
        </p:nvSpPr>
        <p:spPr/>
        <p:txBody>
          <a:bodyPr>
            <a:normAutofit/>
          </a:bodyPr>
          <a:lstStyle/>
          <a:p>
            <a:r>
              <a:rPr lang="id-ID" dirty="0"/>
              <a:t>Teori Fungsionalis menjelaskan bahwa, Perubahan Sosial merupakan suatu yang konstan dan tidak memerlukan penjelasan. </a:t>
            </a:r>
            <a:r>
              <a:rPr lang="id-ID" dirty="0" smtClean="0"/>
              <a:t>Jadi </a:t>
            </a:r>
            <a:r>
              <a:rPr lang="id-ID" dirty="0"/>
              <a:t>Teori Fungsional hanya menerima perubahan yang bermanfaat bagi masyarakat, sedangkan perubahan yang tidak bermanfaat akan dibuang (tidak dipakai).</a:t>
            </a:r>
          </a:p>
        </p:txBody>
      </p:sp>
    </p:spTree>
    <p:extLst>
      <p:ext uri="{BB962C8B-B14F-4D97-AF65-F5344CB8AC3E}">
        <p14:creationId xmlns:p14="http://schemas.microsoft.com/office/powerpoint/2010/main" val="4069632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Tokoh Teori fungsional</a:t>
            </a:r>
            <a:endParaRPr lang="id-ID" dirty="0"/>
          </a:p>
        </p:txBody>
      </p:sp>
      <p:sp>
        <p:nvSpPr>
          <p:cNvPr id="3" name="Content Placeholder 2"/>
          <p:cNvSpPr>
            <a:spLocks noGrp="1"/>
          </p:cNvSpPr>
          <p:nvPr>
            <p:ph idx="1"/>
          </p:nvPr>
        </p:nvSpPr>
        <p:spPr/>
        <p:txBody>
          <a:bodyPr/>
          <a:lstStyle/>
          <a:p>
            <a:r>
              <a:rPr lang="id-ID" dirty="0" smtClean="0"/>
              <a:t>William </a:t>
            </a:r>
            <a:r>
              <a:rPr lang="id-ID" dirty="0"/>
              <a:t>Ogburn. Menurutnya, biarpun unsur – unsur masyarakat saling berkaitan satu sama lain, namun kecepatan perubahan setiap unsur tidaklah sama. Ada Unsur yang berubah dengan cepat, adapula yang perubahannya lambat.</a:t>
            </a:r>
          </a:p>
        </p:txBody>
      </p:sp>
    </p:spTree>
    <p:extLst>
      <p:ext uri="{BB962C8B-B14F-4D97-AF65-F5344CB8AC3E}">
        <p14:creationId xmlns:p14="http://schemas.microsoft.com/office/powerpoint/2010/main" val="3625144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Teori Siklus</a:t>
            </a:r>
            <a:endParaRPr lang="id-ID" dirty="0"/>
          </a:p>
        </p:txBody>
      </p:sp>
      <p:sp>
        <p:nvSpPr>
          <p:cNvPr id="3" name="Content Placeholder 2"/>
          <p:cNvSpPr>
            <a:spLocks noGrp="1"/>
          </p:cNvSpPr>
          <p:nvPr>
            <p:ph idx="1"/>
          </p:nvPr>
        </p:nvSpPr>
        <p:spPr/>
        <p:txBody>
          <a:bodyPr>
            <a:normAutofit/>
          </a:bodyPr>
          <a:lstStyle/>
          <a:p>
            <a:r>
              <a:rPr lang="id-ID" sz="3200" dirty="0"/>
              <a:t>Teori siklus menjelaskan bahwa, Perubahan sosial terjadi secara bertahap (sama seperti teori evolusi), namun perubahan tidak akan berhenti pada tahapan “terakhir” yang </a:t>
            </a:r>
            <a:r>
              <a:rPr lang="id-ID" sz="3200" dirty="0" smtClean="0"/>
              <a:t>sempurna</a:t>
            </a:r>
            <a:r>
              <a:rPr lang="id-ID" sz="3200" dirty="0"/>
              <a:t>.</a:t>
            </a:r>
          </a:p>
        </p:txBody>
      </p:sp>
    </p:spTree>
    <p:extLst>
      <p:ext uri="{BB962C8B-B14F-4D97-AF65-F5344CB8AC3E}">
        <p14:creationId xmlns:p14="http://schemas.microsoft.com/office/powerpoint/2010/main" val="501628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Tokohnya</a:t>
            </a:r>
            <a:endParaRPr lang="id-ID" dirty="0"/>
          </a:p>
        </p:txBody>
      </p:sp>
      <p:sp>
        <p:nvSpPr>
          <p:cNvPr id="3" name="Content Placeholder 2"/>
          <p:cNvSpPr>
            <a:spLocks noGrp="1"/>
          </p:cNvSpPr>
          <p:nvPr>
            <p:ph idx="1"/>
          </p:nvPr>
        </p:nvSpPr>
        <p:spPr/>
        <p:txBody>
          <a:bodyPr>
            <a:normAutofit/>
          </a:bodyPr>
          <a:lstStyle/>
          <a:p>
            <a:r>
              <a:rPr lang="id-ID" sz="3600" dirty="0"/>
              <a:t>Oswald Spenger </a:t>
            </a:r>
          </a:p>
          <a:p>
            <a:r>
              <a:rPr lang="id-ID" sz="3600" dirty="0" smtClean="0"/>
              <a:t> </a:t>
            </a:r>
            <a:r>
              <a:rPr lang="id-ID" sz="3600" dirty="0"/>
              <a:t>Arnold Toynbee.</a:t>
            </a:r>
          </a:p>
        </p:txBody>
      </p:sp>
    </p:spTree>
    <p:extLst>
      <p:ext uri="{BB962C8B-B14F-4D97-AF65-F5344CB8AC3E}">
        <p14:creationId xmlns:p14="http://schemas.microsoft.com/office/powerpoint/2010/main" val="1189201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FAKTOR PENDORONG &amp; PENGHAMBAT PERUBAHAN SOSIAL</a:t>
            </a:r>
            <a:endParaRPr lang="id-ID" dirty="0"/>
          </a:p>
        </p:txBody>
      </p:sp>
      <p:sp>
        <p:nvSpPr>
          <p:cNvPr id="3" name="Subtitle 2"/>
          <p:cNvSpPr>
            <a:spLocks noGrp="1"/>
          </p:cNvSpPr>
          <p:nvPr>
            <p:ph type="subTitle" idx="1"/>
          </p:nvPr>
        </p:nvSpPr>
        <p:spPr/>
        <p:txBody>
          <a:bodyPr/>
          <a:lstStyle/>
          <a:p>
            <a:endParaRPr lang="id-ID" dirty="0"/>
          </a:p>
        </p:txBody>
      </p:sp>
    </p:spTree>
    <p:extLst>
      <p:ext uri="{BB962C8B-B14F-4D97-AF65-F5344CB8AC3E}">
        <p14:creationId xmlns:p14="http://schemas.microsoft.com/office/powerpoint/2010/main" val="1948195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PENDORONG</a:t>
            </a:r>
            <a:endParaRPr lang="id-ID" dirty="0"/>
          </a:p>
        </p:txBody>
      </p:sp>
      <p:sp>
        <p:nvSpPr>
          <p:cNvPr id="3" name="Content Placeholder 2"/>
          <p:cNvSpPr>
            <a:spLocks noGrp="1"/>
          </p:cNvSpPr>
          <p:nvPr>
            <p:ph idx="1"/>
          </p:nvPr>
        </p:nvSpPr>
        <p:spPr/>
        <p:txBody>
          <a:bodyPr>
            <a:noAutofit/>
          </a:bodyPr>
          <a:lstStyle/>
          <a:p>
            <a:pPr marL="0" indent="0">
              <a:buNone/>
            </a:pPr>
            <a:r>
              <a:rPr lang="id-ID" sz="2800" b="1" dirty="0"/>
              <a:t>a. </a:t>
            </a:r>
            <a:r>
              <a:rPr lang="id-ID" b="1" dirty="0"/>
              <a:t>Kontak dengan kebudayaan lain. </a:t>
            </a:r>
            <a:r>
              <a:rPr lang="id-ID" dirty="0"/>
              <a:t/>
            </a:r>
            <a:br>
              <a:rPr lang="id-ID" dirty="0"/>
            </a:br>
            <a:r>
              <a:rPr lang="id-ID" b="1" dirty="0" smtClean="0"/>
              <a:t>b</a:t>
            </a:r>
            <a:r>
              <a:rPr lang="id-ID" b="1" dirty="0"/>
              <a:t>. Sistem pendidikan formal yang maju</a:t>
            </a:r>
            <a:endParaRPr lang="id-ID" dirty="0"/>
          </a:p>
          <a:p>
            <a:pPr marL="0" indent="0">
              <a:buNone/>
            </a:pPr>
            <a:r>
              <a:rPr lang="id-ID" b="1" dirty="0" smtClean="0"/>
              <a:t>c</a:t>
            </a:r>
            <a:r>
              <a:rPr lang="id-ID" b="1" dirty="0"/>
              <a:t>. Toleransi</a:t>
            </a:r>
            <a:r>
              <a:rPr lang="id-ID" dirty="0"/>
              <a:t/>
            </a:r>
            <a:br>
              <a:rPr lang="id-ID" dirty="0"/>
            </a:br>
            <a:r>
              <a:rPr lang="id-ID" b="1" dirty="0" smtClean="0"/>
              <a:t>d</a:t>
            </a:r>
            <a:r>
              <a:rPr lang="id-ID" b="1" dirty="0"/>
              <a:t>. Sistem stratifikasi terbuka</a:t>
            </a:r>
            <a:r>
              <a:rPr lang="id-ID" dirty="0"/>
              <a:t/>
            </a:r>
            <a:br>
              <a:rPr lang="id-ID" dirty="0"/>
            </a:br>
            <a:r>
              <a:rPr lang="id-ID" b="1" dirty="0" smtClean="0"/>
              <a:t>e</a:t>
            </a:r>
            <a:r>
              <a:rPr lang="id-ID" b="1" dirty="0"/>
              <a:t>. Penduduk yang heterogen</a:t>
            </a:r>
            <a:r>
              <a:rPr lang="id-ID" dirty="0"/>
              <a:t/>
            </a:r>
            <a:br>
              <a:rPr lang="id-ID" dirty="0"/>
            </a:br>
            <a:r>
              <a:rPr lang="id-ID" b="1" dirty="0" smtClean="0"/>
              <a:t>f</a:t>
            </a:r>
            <a:r>
              <a:rPr lang="id-ID" b="1" dirty="0"/>
              <a:t>. Ketidakpuasan masyarakat terhadap berbagai bidang kehidupan</a:t>
            </a:r>
            <a:r>
              <a:rPr lang="id-ID" dirty="0"/>
              <a:t/>
            </a:r>
            <a:br>
              <a:rPr lang="id-ID" dirty="0"/>
            </a:br>
            <a:r>
              <a:rPr lang="id-ID" b="1" dirty="0" smtClean="0"/>
              <a:t>g</a:t>
            </a:r>
            <a:r>
              <a:rPr lang="id-ID" b="1" dirty="0"/>
              <a:t>. Orientasi ke masa </a:t>
            </a:r>
            <a:r>
              <a:rPr lang="id-ID" b="1" dirty="0" smtClean="0"/>
              <a:t>depan</a:t>
            </a:r>
          </a:p>
          <a:p>
            <a:pPr marL="0" indent="0">
              <a:buNone/>
            </a:pPr>
            <a:r>
              <a:rPr lang="id-ID" b="1" dirty="0" smtClean="0"/>
              <a:t>h</a:t>
            </a:r>
            <a:r>
              <a:rPr lang="id-ID" b="1" dirty="0"/>
              <a:t>. Pandangan bahwa manusia harus senantiasa berusaha untuk memperbaiki hidupnya</a:t>
            </a:r>
            <a:r>
              <a:rPr lang="id-ID" sz="2800" dirty="0"/>
              <a:t/>
            </a:r>
            <a:br>
              <a:rPr lang="id-ID" sz="2800" dirty="0"/>
            </a:br>
            <a:endParaRPr lang="id-ID" sz="2800" dirty="0"/>
          </a:p>
        </p:txBody>
      </p:sp>
    </p:spTree>
    <p:extLst>
      <p:ext uri="{BB962C8B-B14F-4D97-AF65-F5344CB8AC3E}">
        <p14:creationId xmlns:p14="http://schemas.microsoft.com/office/powerpoint/2010/main" val="592219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PENGHAMBAT</a:t>
            </a:r>
            <a:endParaRPr lang="id-ID" dirty="0"/>
          </a:p>
        </p:txBody>
      </p:sp>
      <p:sp>
        <p:nvSpPr>
          <p:cNvPr id="3" name="Content Placeholder 2"/>
          <p:cNvSpPr>
            <a:spLocks noGrp="1"/>
          </p:cNvSpPr>
          <p:nvPr>
            <p:ph idx="1"/>
          </p:nvPr>
        </p:nvSpPr>
        <p:spPr/>
        <p:txBody>
          <a:bodyPr>
            <a:normAutofit fontScale="47500" lnSpcReduction="20000"/>
          </a:bodyPr>
          <a:lstStyle/>
          <a:p>
            <a:pPr marL="0" indent="0">
              <a:buNone/>
            </a:pPr>
            <a:r>
              <a:rPr lang="id-ID" b="1" dirty="0"/>
              <a:t>a</a:t>
            </a:r>
            <a:r>
              <a:rPr lang="id-ID" sz="3400" b="1" dirty="0"/>
              <a:t>. Kurang berhubungan dengan masyarakat lain </a:t>
            </a:r>
            <a:r>
              <a:rPr lang="id-ID" sz="3400" dirty="0"/>
              <a:t/>
            </a:r>
            <a:br>
              <a:rPr lang="id-ID" sz="3400" dirty="0"/>
            </a:br>
            <a:r>
              <a:rPr lang="id-ID" sz="3400" dirty="0"/>
              <a:t/>
            </a:r>
            <a:br>
              <a:rPr lang="id-ID" sz="3400" dirty="0"/>
            </a:br>
            <a:r>
              <a:rPr lang="id-ID" sz="3400" b="1" dirty="0"/>
              <a:t>b. Perkembangan ilmu pengetahuan yang terlambat</a:t>
            </a:r>
            <a:r>
              <a:rPr lang="id-ID" sz="3400" dirty="0"/>
              <a:t/>
            </a:r>
            <a:br>
              <a:rPr lang="id-ID" sz="3400" dirty="0"/>
            </a:br>
            <a:r>
              <a:rPr lang="id-ID" sz="3400" dirty="0"/>
              <a:t/>
            </a:r>
            <a:br>
              <a:rPr lang="id-ID" sz="3400" dirty="0"/>
            </a:br>
            <a:r>
              <a:rPr lang="id-ID" sz="3400" b="1" dirty="0"/>
              <a:t>c. Sikap masyarakat yang sangat tradisional</a:t>
            </a:r>
            <a:r>
              <a:rPr lang="id-ID" sz="3400" dirty="0"/>
              <a:t/>
            </a:r>
            <a:br>
              <a:rPr lang="id-ID" sz="3400" dirty="0"/>
            </a:br>
            <a:r>
              <a:rPr lang="id-ID" sz="3400" dirty="0"/>
              <a:t/>
            </a:r>
            <a:br>
              <a:rPr lang="id-ID" sz="3400" dirty="0"/>
            </a:br>
            <a:r>
              <a:rPr lang="id-ID" sz="3400" b="1" dirty="0"/>
              <a:t>d. Adanya kepentingan-kepentingan yang telah tertanam kuat</a:t>
            </a:r>
            <a:r>
              <a:rPr lang="id-ID" sz="3400" dirty="0"/>
              <a:t/>
            </a:r>
            <a:br>
              <a:rPr lang="id-ID" sz="3400" dirty="0"/>
            </a:br>
            <a:r>
              <a:rPr lang="id-ID" sz="3400" b="1" dirty="0" smtClean="0"/>
              <a:t>e</a:t>
            </a:r>
            <a:r>
              <a:rPr lang="id-ID" sz="3400" b="1" dirty="0"/>
              <a:t>. Rasa takut akan terjadi kegoyahan pada integrasi sosial yang telah ada</a:t>
            </a:r>
            <a:r>
              <a:rPr lang="id-ID" sz="3400" dirty="0"/>
              <a:t/>
            </a:r>
            <a:br>
              <a:rPr lang="id-ID" sz="3400" dirty="0"/>
            </a:br>
            <a:r>
              <a:rPr lang="id-ID" sz="3400" dirty="0"/>
              <a:t/>
            </a:r>
            <a:br>
              <a:rPr lang="id-ID" sz="3400" dirty="0"/>
            </a:br>
            <a:r>
              <a:rPr lang="id-ID" sz="3400" b="1" dirty="0"/>
              <a:t>f. Prasangka pada hal-hal baru atau asing (sikap tertutup)</a:t>
            </a:r>
            <a:r>
              <a:rPr lang="id-ID" sz="3400" dirty="0"/>
              <a:t/>
            </a:r>
            <a:br>
              <a:rPr lang="id-ID" sz="3400" dirty="0"/>
            </a:br>
            <a:r>
              <a:rPr lang="id-ID" sz="3400" dirty="0"/>
              <a:t/>
            </a:r>
            <a:br>
              <a:rPr lang="id-ID" sz="3400" dirty="0"/>
            </a:br>
            <a:r>
              <a:rPr lang="id-ID" sz="3400" b="1" dirty="0"/>
              <a:t>g. Hambatan-hambatan yang bersifat ideologis</a:t>
            </a:r>
            <a:r>
              <a:rPr lang="id-ID" sz="3400" dirty="0"/>
              <a:t/>
            </a:r>
            <a:br>
              <a:rPr lang="id-ID" sz="3400" dirty="0"/>
            </a:br>
            <a:r>
              <a:rPr lang="id-ID" sz="3400" b="1" dirty="0"/>
              <a:t/>
            </a:r>
            <a:br>
              <a:rPr lang="id-ID" sz="3400" b="1" dirty="0"/>
            </a:br>
            <a:r>
              <a:rPr lang="id-ID" sz="3400" b="1" dirty="0"/>
              <a:t>h. Adat istiadat (kebiasaan)</a:t>
            </a:r>
            <a:endParaRPr lang="id-ID" sz="3400" dirty="0"/>
          </a:p>
          <a:p>
            <a:pPr marL="0" indent="0">
              <a:buNone/>
            </a:pPr>
            <a:endParaRPr lang="id-ID" dirty="0"/>
          </a:p>
        </p:txBody>
      </p:sp>
    </p:spTree>
    <p:extLst>
      <p:ext uri="{BB962C8B-B14F-4D97-AF65-F5344CB8AC3E}">
        <p14:creationId xmlns:p14="http://schemas.microsoft.com/office/powerpoint/2010/main" val="3873523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DAMPAK POSITIF/NEGATIF &amp; AKIBAT PERUBAHAN SOSIAL</a:t>
            </a:r>
            <a:endParaRPr lang="id-ID" dirty="0"/>
          </a:p>
        </p:txBody>
      </p:sp>
      <p:sp>
        <p:nvSpPr>
          <p:cNvPr id="3" name="Text Placeholder 2"/>
          <p:cNvSpPr>
            <a:spLocks noGrp="1"/>
          </p:cNvSpPr>
          <p:nvPr>
            <p:ph type="body" idx="1"/>
          </p:nvPr>
        </p:nvSpPr>
        <p:spPr/>
        <p:txBody>
          <a:bodyPr/>
          <a:lstStyle/>
          <a:p>
            <a:endParaRPr lang="id-ID" dirty="0"/>
          </a:p>
        </p:txBody>
      </p:sp>
    </p:spTree>
    <p:extLst>
      <p:ext uri="{BB962C8B-B14F-4D97-AF65-F5344CB8AC3E}">
        <p14:creationId xmlns:p14="http://schemas.microsoft.com/office/powerpoint/2010/main" val="26169977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76672"/>
            <a:ext cx="7024744" cy="792088"/>
          </a:xfrm>
        </p:spPr>
        <p:txBody>
          <a:bodyPr/>
          <a:lstStyle/>
          <a:p>
            <a:r>
              <a:rPr lang="id-ID" dirty="0" smtClean="0"/>
              <a:t>Dampak Positif PS</a:t>
            </a:r>
            <a:endParaRPr lang="id-ID" dirty="0"/>
          </a:p>
        </p:txBody>
      </p:sp>
      <p:sp>
        <p:nvSpPr>
          <p:cNvPr id="3" name="Content Placeholder 2"/>
          <p:cNvSpPr>
            <a:spLocks noGrp="1"/>
          </p:cNvSpPr>
          <p:nvPr>
            <p:ph idx="1"/>
          </p:nvPr>
        </p:nvSpPr>
        <p:spPr>
          <a:xfrm>
            <a:off x="1043492" y="1124744"/>
            <a:ext cx="6777317" cy="4707885"/>
          </a:xfrm>
        </p:spPr>
        <p:txBody>
          <a:bodyPr>
            <a:normAutofit fontScale="85000" lnSpcReduction="20000"/>
          </a:bodyPr>
          <a:lstStyle/>
          <a:p>
            <a:pPr lvl="0" fontAlgn="base"/>
            <a:r>
              <a:rPr lang="id-ID" i="1" dirty="0"/>
              <a:t>Munculnya Nilai dan Norma Baru</a:t>
            </a:r>
            <a:endParaRPr lang="id-ID" dirty="0"/>
          </a:p>
          <a:p>
            <a:pPr lvl="0" fontAlgn="base"/>
            <a:r>
              <a:rPr lang="id-ID" i="1" dirty="0" smtClean="0"/>
              <a:t>Adanya </a:t>
            </a:r>
            <a:r>
              <a:rPr lang="id-ID" i="1" dirty="0"/>
              <a:t>Struktur dan Hubungan Sosial Baru</a:t>
            </a:r>
            <a:endParaRPr lang="id-ID" dirty="0"/>
          </a:p>
          <a:p>
            <a:pPr lvl="0" fontAlgn="base"/>
            <a:r>
              <a:rPr lang="id-ID" i="1" dirty="0" smtClean="0"/>
              <a:t>Adanya </a:t>
            </a:r>
            <a:r>
              <a:rPr lang="id-ID" i="1" dirty="0"/>
              <a:t>Upaya Memberdayakan Perempuan dan Mewujudkan Kesetaraan </a:t>
            </a:r>
            <a:r>
              <a:rPr lang="id-ID" i="1" dirty="0" smtClean="0"/>
              <a:t>Gender</a:t>
            </a:r>
            <a:endParaRPr lang="id-ID" dirty="0"/>
          </a:p>
          <a:p>
            <a:pPr lvl="0" fontAlgn="base"/>
            <a:r>
              <a:rPr lang="id-ID" i="1" dirty="0" smtClean="0"/>
              <a:t>Terjadinya </a:t>
            </a:r>
            <a:r>
              <a:rPr lang="id-ID" i="1" dirty="0"/>
              <a:t>Diferensiasi </a:t>
            </a:r>
            <a:r>
              <a:rPr lang="id-ID" i="1" dirty="0" smtClean="0"/>
              <a:t>Struktural</a:t>
            </a:r>
            <a:r>
              <a:rPr lang="id-ID" dirty="0"/>
              <a:t> </a:t>
            </a:r>
          </a:p>
          <a:p>
            <a:pPr lvl="0" fontAlgn="base"/>
            <a:r>
              <a:rPr lang="id-ID" i="1" dirty="0"/>
              <a:t>Munculnya Budaya </a:t>
            </a:r>
            <a:r>
              <a:rPr lang="id-ID" i="1" dirty="0" smtClean="0"/>
              <a:t>Ilmuwan</a:t>
            </a:r>
            <a:endParaRPr lang="id-ID" dirty="0"/>
          </a:p>
          <a:p>
            <a:pPr lvl="0" fontAlgn="base"/>
            <a:r>
              <a:rPr lang="id-ID" i="1" dirty="0"/>
              <a:t>Kesadaran Politik Semakin </a:t>
            </a:r>
            <a:r>
              <a:rPr lang="id-ID" i="1" dirty="0" smtClean="0"/>
              <a:t>Tinggi</a:t>
            </a:r>
            <a:endParaRPr lang="id-ID" dirty="0"/>
          </a:p>
          <a:p>
            <a:pPr fontAlgn="base"/>
            <a:r>
              <a:rPr lang="id-ID" i="1" dirty="0"/>
              <a:t>Meningkatnya Penguasaan Ilmu Pengetahuan dan Teknologi</a:t>
            </a:r>
            <a:endParaRPr lang="id-ID" dirty="0"/>
          </a:p>
          <a:p>
            <a:pPr lvl="0" fontAlgn="base"/>
            <a:r>
              <a:rPr lang="id-ID" i="1" dirty="0" smtClean="0"/>
              <a:t>Tingkat </a:t>
            </a:r>
            <a:r>
              <a:rPr lang="id-ID" i="1" dirty="0"/>
              <a:t>Pendidikan Formal Semakin Tinggi dan </a:t>
            </a:r>
            <a:r>
              <a:rPr lang="id-ID" i="1" dirty="0" smtClean="0"/>
              <a:t>Merata</a:t>
            </a:r>
            <a:endParaRPr lang="id-ID" dirty="0"/>
          </a:p>
          <a:p>
            <a:pPr lvl="0" fontAlgn="base"/>
            <a:r>
              <a:rPr lang="id-ID" i="1" dirty="0"/>
              <a:t>Berkembangnya </a:t>
            </a:r>
            <a:r>
              <a:rPr lang="id-ID" i="1" dirty="0" smtClean="0"/>
              <a:t>Industrialisasi</a:t>
            </a:r>
            <a:endParaRPr lang="id-ID" dirty="0"/>
          </a:p>
          <a:p>
            <a:pPr fontAlgn="base"/>
            <a:r>
              <a:rPr lang="id-ID" i="1" dirty="0"/>
              <a:t>Terbukanya Peluang </a:t>
            </a:r>
            <a:r>
              <a:rPr lang="id-ID" i="1" dirty="0" smtClean="0"/>
              <a:t>Mobilitas</a:t>
            </a:r>
            <a:endParaRPr lang="id-ID" dirty="0"/>
          </a:p>
          <a:p>
            <a:pPr lvl="0" fontAlgn="base"/>
            <a:r>
              <a:rPr lang="id-ID" i="1" dirty="0"/>
              <a:t>Perlindungan dan Penghormatan terhadap Kebebasan dalam Kehidupan Beragama</a:t>
            </a:r>
            <a:endParaRPr lang="id-ID" dirty="0"/>
          </a:p>
          <a:p>
            <a:pPr lvl="0" fontAlgn="base"/>
            <a:r>
              <a:rPr lang="id-ID" i="1" dirty="0" smtClean="0"/>
              <a:t>Masyarakat </a:t>
            </a:r>
            <a:r>
              <a:rPr lang="id-ID" i="1" dirty="0"/>
              <a:t>Semakin Menghargai Waktu</a:t>
            </a:r>
            <a:endParaRPr lang="id-ID" dirty="0"/>
          </a:p>
          <a:p>
            <a:pPr marL="68580" indent="0">
              <a:buNone/>
            </a:pPr>
            <a:endParaRPr lang="id-ID" dirty="0"/>
          </a:p>
        </p:txBody>
      </p:sp>
    </p:spTree>
    <p:extLst>
      <p:ext uri="{BB962C8B-B14F-4D97-AF65-F5344CB8AC3E}">
        <p14:creationId xmlns:p14="http://schemas.microsoft.com/office/powerpoint/2010/main" val="4043755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Definisi</a:t>
            </a:r>
            <a:endParaRPr lang="en-US" dirty="0"/>
          </a:p>
        </p:txBody>
      </p:sp>
      <p:sp>
        <p:nvSpPr>
          <p:cNvPr id="3" name="Content Placeholder 2"/>
          <p:cNvSpPr>
            <a:spLocks noGrp="1"/>
          </p:cNvSpPr>
          <p:nvPr>
            <p:ph idx="1"/>
          </p:nvPr>
        </p:nvSpPr>
        <p:spPr/>
        <p:txBody>
          <a:bodyPr>
            <a:normAutofit/>
          </a:bodyPr>
          <a:lstStyle/>
          <a:p>
            <a:r>
              <a:rPr lang="en-US" dirty="0" err="1"/>
              <a:t>Perubahan</a:t>
            </a:r>
            <a:r>
              <a:rPr lang="en-US" dirty="0"/>
              <a:t> </a:t>
            </a:r>
            <a:r>
              <a:rPr lang="en-US" dirty="0" err="1"/>
              <a:t>sosial</a:t>
            </a:r>
            <a:r>
              <a:rPr lang="en-US" dirty="0"/>
              <a:t> </a:t>
            </a:r>
            <a:r>
              <a:rPr lang="en-US" dirty="0" err="1"/>
              <a:t>adalah</a:t>
            </a:r>
            <a:r>
              <a:rPr lang="en-US" dirty="0"/>
              <a:t> </a:t>
            </a:r>
            <a:r>
              <a:rPr lang="en-US" dirty="0" err="1"/>
              <a:t>perubahan</a:t>
            </a:r>
            <a:r>
              <a:rPr lang="en-US" dirty="0"/>
              <a:t> </a:t>
            </a:r>
            <a:r>
              <a:rPr lang="en-US" dirty="0" err="1"/>
              <a:t>dalam</a:t>
            </a:r>
            <a:r>
              <a:rPr lang="en-US" dirty="0"/>
              <a:t> </a:t>
            </a:r>
            <a:r>
              <a:rPr lang="en-US" dirty="0" err="1"/>
              <a:t>lembaga-lembaga</a:t>
            </a:r>
            <a:r>
              <a:rPr lang="en-US" dirty="0"/>
              <a:t> </a:t>
            </a:r>
            <a:r>
              <a:rPr lang="en-US" dirty="0" err="1"/>
              <a:t>sosial</a:t>
            </a:r>
            <a:r>
              <a:rPr lang="en-US" dirty="0"/>
              <a:t> di </a:t>
            </a:r>
            <a:r>
              <a:rPr lang="en-US" dirty="0" err="1"/>
              <a:t>masyarakat</a:t>
            </a:r>
            <a:r>
              <a:rPr lang="en-US" dirty="0"/>
              <a:t> yang </a:t>
            </a:r>
            <a:r>
              <a:rPr lang="en-US" dirty="0" err="1"/>
              <a:t>mempengaruhi</a:t>
            </a:r>
            <a:r>
              <a:rPr lang="en-US" dirty="0"/>
              <a:t> </a:t>
            </a:r>
            <a:r>
              <a:rPr lang="en-US" dirty="0" err="1"/>
              <a:t>sistem</a:t>
            </a:r>
            <a:r>
              <a:rPr lang="en-US" dirty="0"/>
              <a:t> </a:t>
            </a:r>
            <a:r>
              <a:rPr lang="en-US" dirty="0" err="1"/>
              <a:t>sosial</a:t>
            </a:r>
            <a:r>
              <a:rPr lang="en-US" dirty="0"/>
              <a:t>, </a:t>
            </a:r>
            <a:r>
              <a:rPr lang="en-US" dirty="0" err="1"/>
              <a:t>termasuk</a:t>
            </a:r>
            <a:r>
              <a:rPr lang="en-US" dirty="0"/>
              <a:t> </a:t>
            </a:r>
            <a:r>
              <a:rPr lang="en-US" dirty="0" err="1"/>
              <a:t>nilai-nilai</a:t>
            </a:r>
            <a:r>
              <a:rPr lang="en-US" dirty="0"/>
              <a:t>, </a:t>
            </a:r>
            <a:r>
              <a:rPr lang="en-US" dirty="0" err="1"/>
              <a:t>sikap</a:t>
            </a:r>
            <a:r>
              <a:rPr lang="en-US" dirty="0"/>
              <a:t> </a:t>
            </a:r>
            <a:r>
              <a:rPr lang="en-US" dirty="0" err="1"/>
              <a:t>sosial</a:t>
            </a:r>
            <a:r>
              <a:rPr lang="en-US" dirty="0"/>
              <a:t>, </a:t>
            </a:r>
            <a:r>
              <a:rPr lang="en-US" dirty="0" err="1"/>
              <a:t>dan</a:t>
            </a:r>
            <a:r>
              <a:rPr lang="en-US" dirty="0"/>
              <a:t> </a:t>
            </a:r>
            <a:r>
              <a:rPr lang="en-US" dirty="0" err="1"/>
              <a:t>pola</a:t>
            </a:r>
            <a:r>
              <a:rPr lang="en-US" dirty="0"/>
              <a:t> </a:t>
            </a:r>
            <a:r>
              <a:rPr lang="en-US" dirty="0" err="1"/>
              <a:t>perilaku</a:t>
            </a:r>
            <a:r>
              <a:rPr lang="en-US" dirty="0"/>
              <a:t> di </a:t>
            </a:r>
            <a:r>
              <a:rPr lang="en-US" dirty="0" err="1"/>
              <a:t>antara</a:t>
            </a:r>
            <a:r>
              <a:rPr lang="en-US" dirty="0"/>
              <a:t> </a:t>
            </a:r>
            <a:r>
              <a:rPr lang="en-US" dirty="0" err="1"/>
              <a:t>kelompok-kelompok</a:t>
            </a:r>
            <a:r>
              <a:rPr lang="en-US" dirty="0"/>
              <a:t> </a:t>
            </a:r>
            <a:r>
              <a:rPr lang="en-US" dirty="0" err="1"/>
              <a:t>dalam</a:t>
            </a:r>
            <a:r>
              <a:rPr lang="en-US" dirty="0"/>
              <a:t> </a:t>
            </a:r>
            <a:r>
              <a:rPr lang="en-US" dirty="0" err="1"/>
              <a:t>masyarakat</a:t>
            </a:r>
            <a:r>
              <a:rPr lang="en-US" dirty="0" smtClean="0"/>
              <a:t>.</a:t>
            </a:r>
          </a:p>
        </p:txBody>
      </p:sp>
    </p:spTree>
    <p:extLst>
      <p:ext uri="{BB962C8B-B14F-4D97-AF65-F5344CB8AC3E}">
        <p14:creationId xmlns:p14="http://schemas.microsoft.com/office/powerpoint/2010/main" val="13309482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32656"/>
            <a:ext cx="7024744" cy="864096"/>
          </a:xfrm>
        </p:spPr>
        <p:txBody>
          <a:bodyPr/>
          <a:lstStyle/>
          <a:p>
            <a:r>
              <a:rPr lang="id-ID" dirty="0" smtClean="0"/>
              <a:t>Dampak Negatif PS</a:t>
            </a:r>
            <a:endParaRPr lang="id-ID" dirty="0"/>
          </a:p>
        </p:txBody>
      </p:sp>
      <p:sp>
        <p:nvSpPr>
          <p:cNvPr id="3" name="Content Placeholder 2"/>
          <p:cNvSpPr>
            <a:spLocks noGrp="1"/>
          </p:cNvSpPr>
          <p:nvPr>
            <p:ph idx="1"/>
          </p:nvPr>
        </p:nvSpPr>
        <p:spPr>
          <a:xfrm>
            <a:off x="1043492" y="1124744"/>
            <a:ext cx="6777317" cy="4707885"/>
          </a:xfrm>
        </p:spPr>
        <p:txBody>
          <a:bodyPr>
            <a:normAutofit fontScale="92500" lnSpcReduction="10000"/>
          </a:bodyPr>
          <a:lstStyle/>
          <a:p>
            <a:pPr lvl="0" fontAlgn="base"/>
            <a:r>
              <a:rPr lang="id-ID" i="1" dirty="0"/>
              <a:t>Adanya Disorientasi Nilai dan </a:t>
            </a:r>
            <a:r>
              <a:rPr lang="id-ID" i="1" dirty="0" smtClean="0"/>
              <a:t>Norma</a:t>
            </a:r>
            <a:r>
              <a:rPr lang="id-ID" dirty="0"/>
              <a:t> </a:t>
            </a:r>
          </a:p>
          <a:p>
            <a:pPr lvl="0" fontAlgn="base"/>
            <a:r>
              <a:rPr lang="id-ID" i="1" dirty="0"/>
              <a:t>Perubahan Tingkah </a:t>
            </a:r>
            <a:r>
              <a:rPr lang="id-ID" i="1" dirty="0" smtClean="0"/>
              <a:t>Laku</a:t>
            </a:r>
            <a:endParaRPr lang="id-ID" dirty="0"/>
          </a:p>
          <a:p>
            <a:pPr lvl="0" fontAlgn="base"/>
            <a:r>
              <a:rPr lang="id-ID" i="1" dirty="0"/>
              <a:t>Budaya Konsumtif yang Semakin </a:t>
            </a:r>
            <a:r>
              <a:rPr lang="id-ID" i="1" dirty="0" smtClean="0"/>
              <a:t>Besar</a:t>
            </a:r>
            <a:r>
              <a:rPr lang="id-ID" dirty="0"/>
              <a:t> </a:t>
            </a:r>
          </a:p>
          <a:p>
            <a:pPr lvl="0" fontAlgn="base"/>
            <a:r>
              <a:rPr lang="id-ID" i="1" dirty="0"/>
              <a:t>Berkembangnya Sifat </a:t>
            </a:r>
            <a:r>
              <a:rPr lang="id-ID" i="1" dirty="0" smtClean="0"/>
              <a:t>Individualisme</a:t>
            </a:r>
            <a:r>
              <a:rPr lang="id-ID" dirty="0"/>
              <a:t> </a:t>
            </a:r>
          </a:p>
          <a:p>
            <a:pPr lvl="0" fontAlgn="base"/>
            <a:r>
              <a:rPr lang="id-ID" i="1" dirty="0"/>
              <a:t>Munculnya Konflik Sosial Vertikal maupun </a:t>
            </a:r>
            <a:r>
              <a:rPr lang="id-ID" i="1" dirty="0" smtClean="0"/>
              <a:t>Horizontal</a:t>
            </a:r>
            <a:endParaRPr lang="id-ID" dirty="0"/>
          </a:p>
          <a:p>
            <a:pPr lvl="0" fontAlgn="base"/>
            <a:r>
              <a:rPr lang="id-ID" i="1" dirty="0"/>
              <a:t>Lembaga-Lembaga Sosial yang ada Tidak Dapat Berfungsi </a:t>
            </a:r>
            <a:r>
              <a:rPr lang="id-ID" i="1" dirty="0" smtClean="0"/>
              <a:t>Maksimall</a:t>
            </a:r>
            <a:endParaRPr lang="id-ID" dirty="0"/>
          </a:p>
          <a:p>
            <a:pPr lvl="0" fontAlgn="base"/>
            <a:r>
              <a:rPr lang="id-ID" i="1" dirty="0"/>
              <a:t>Banyak </a:t>
            </a:r>
            <a:r>
              <a:rPr lang="id-ID" i="1" dirty="0" smtClean="0"/>
              <a:t>Pengangguran</a:t>
            </a:r>
            <a:r>
              <a:rPr lang="id-ID" dirty="0"/>
              <a:t> </a:t>
            </a:r>
          </a:p>
          <a:p>
            <a:pPr lvl="0" fontAlgn="base"/>
            <a:r>
              <a:rPr lang="id-ID" i="1" dirty="0"/>
              <a:t>Adanya Kesenjangan </a:t>
            </a:r>
            <a:r>
              <a:rPr lang="id-ID" i="1" dirty="0" smtClean="0"/>
              <a:t>Sosial</a:t>
            </a:r>
            <a:r>
              <a:rPr lang="id-ID" dirty="0"/>
              <a:t> </a:t>
            </a:r>
          </a:p>
          <a:p>
            <a:pPr lvl="0" fontAlgn="base"/>
            <a:r>
              <a:rPr lang="id-ID" i="1" dirty="0"/>
              <a:t>Terjadinya Berbagai Bentuk Kerusakan Lingkungan dan Bencana Alam</a:t>
            </a:r>
            <a:endParaRPr lang="id-ID" dirty="0"/>
          </a:p>
          <a:p>
            <a:pPr fontAlgn="base"/>
            <a:r>
              <a:rPr lang="id-ID" dirty="0"/>
              <a:t>Pemanasan global (global warming</a:t>
            </a:r>
            <a:r>
              <a:rPr lang="id-ID" dirty="0" smtClean="0"/>
              <a:t>)</a:t>
            </a:r>
            <a:endParaRPr lang="id-ID" dirty="0"/>
          </a:p>
        </p:txBody>
      </p:sp>
    </p:spTree>
    <p:extLst>
      <p:ext uri="{BB962C8B-B14F-4D97-AF65-F5344CB8AC3E}">
        <p14:creationId xmlns:p14="http://schemas.microsoft.com/office/powerpoint/2010/main" val="3678603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Akibat Perubahan Sosial</a:t>
            </a:r>
            <a:endParaRPr lang="id-ID" dirty="0"/>
          </a:p>
        </p:txBody>
      </p:sp>
      <p:sp>
        <p:nvSpPr>
          <p:cNvPr id="3" name="Content Placeholder 2"/>
          <p:cNvSpPr>
            <a:spLocks noGrp="1"/>
          </p:cNvSpPr>
          <p:nvPr>
            <p:ph idx="1"/>
          </p:nvPr>
        </p:nvSpPr>
        <p:spPr/>
        <p:txBody>
          <a:bodyPr>
            <a:normAutofit/>
          </a:bodyPr>
          <a:lstStyle/>
          <a:p>
            <a:pPr lvl="0" fontAlgn="base"/>
            <a:r>
              <a:rPr lang="id-ID" sz="3200" i="1" dirty="0" smtClean="0"/>
              <a:t>Anomie</a:t>
            </a:r>
            <a:r>
              <a:rPr lang="id-ID" sz="3200" dirty="0"/>
              <a:t> </a:t>
            </a:r>
          </a:p>
          <a:p>
            <a:pPr lvl="0" fontAlgn="base"/>
            <a:r>
              <a:rPr lang="id-ID" sz="3200" i="1" dirty="0"/>
              <a:t>Culture shock </a:t>
            </a:r>
            <a:endParaRPr lang="id-ID" sz="3200" i="1" dirty="0" smtClean="0"/>
          </a:p>
          <a:p>
            <a:pPr lvl="0" fontAlgn="base"/>
            <a:r>
              <a:rPr lang="id-ID" sz="3200" i="1" smtClean="0"/>
              <a:t>Culture lag</a:t>
            </a:r>
            <a:endParaRPr lang="id-ID" sz="3200" dirty="0"/>
          </a:p>
        </p:txBody>
      </p:sp>
    </p:spTree>
    <p:extLst>
      <p:ext uri="{BB962C8B-B14F-4D97-AF65-F5344CB8AC3E}">
        <p14:creationId xmlns:p14="http://schemas.microsoft.com/office/powerpoint/2010/main" val="8849146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PERUBAHAN SOSIAL KONTEMPORER DI INDONESIA</a:t>
            </a:r>
            <a:endParaRPr lang="id-ID" dirty="0"/>
          </a:p>
        </p:txBody>
      </p:sp>
      <p:sp>
        <p:nvSpPr>
          <p:cNvPr id="3" name="Text Placeholder 2"/>
          <p:cNvSpPr>
            <a:spLocks noGrp="1"/>
          </p:cNvSpPr>
          <p:nvPr>
            <p:ph type="body" idx="1"/>
          </p:nvPr>
        </p:nvSpPr>
        <p:spPr/>
        <p:txBody>
          <a:bodyPr/>
          <a:lstStyle/>
          <a:p>
            <a:endParaRPr lang="id-ID" dirty="0"/>
          </a:p>
        </p:txBody>
      </p:sp>
    </p:spTree>
    <p:extLst>
      <p:ext uri="{BB962C8B-B14F-4D97-AF65-F5344CB8AC3E}">
        <p14:creationId xmlns:p14="http://schemas.microsoft.com/office/powerpoint/2010/main" val="14336560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Social Change</a:t>
            </a:r>
            <a:endParaRPr lang="id-ID" sz="3200" dirty="0"/>
          </a:p>
        </p:txBody>
      </p:sp>
      <p:sp>
        <p:nvSpPr>
          <p:cNvPr id="3" name="Content Placeholder 2"/>
          <p:cNvSpPr>
            <a:spLocks noGrp="1"/>
          </p:cNvSpPr>
          <p:nvPr>
            <p:ph idx="1"/>
          </p:nvPr>
        </p:nvSpPr>
        <p:spPr/>
        <p:txBody>
          <a:bodyPr/>
          <a:lstStyle/>
          <a:p>
            <a:r>
              <a:rPr lang="id-ID" dirty="0" smtClean="0"/>
              <a:t>Meneliti proses-proses perubahan yang terjadi dalam hubungan antar manusia , perubahan-perubahan yang dialami oleh lembaga-lembaga dan organisasi masyarakat, transformasi dari struktur sosial dan kekuatan-kekuatan yang menyebabkan perubahan tadi/</a:t>
            </a:r>
            <a:endParaRPr lang="id-ID" dirty="0"/>
          </a:p>
        </p:txBody>
      </p:sp>
    </p:spTree>
    <p:extLst>
      <p:ext uri="{BB962C8B-B14F-4D97-AF65-F5344CB8AC3E}">
        <p14:creationId xmlns:p14="http://schemas.microsoft.com/office/powerpoint/2010/main" val="1236557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Culture Change</a:t>
            </a:r>
            <a:endParaRPr lang="id-ID" dirty="0"/>
          </a:p>
        </p:txBody>
      </p:sp>
      <p:sp>
        <p:nvSpPr>
          <p:cNvPr id="3" name="Content Placeholder 2"/>
          <p:cNvSpPr>
            <a:spLocks noGrp="1"/>
          </p:cNvSpPr>
          <p:nvPr>
            <p:ph idx="1"/>
          </p:nvPr>
        </p:nvSpPr>
        <p:spPr/>
        <p:txBody>
          <a:bodyPr/>
          <a:lstStyle/>
          <a:p>
            <a:r>
              <a:rPr lang="id-ID" dirty="0" smtClean="0"/>
              <a:t>Perubahan kebudayaan yaitu keseluruhan cara hidup suatu masyarakat atau aspek-aspek dari kebudayaan yang meliputi antara lain sistem nilai-nilai dan tingkah laku yang telah dipolakan</a:t>
            </a:r>
            <a:endParaRPr lang="id-ID" dirty="0"/>
          </a:p>
        </p:txBody>
      </p:sp>
    </p:spTree>
    <p:extLst>
      <p:ext uri="{BB962C8B-B14F-4D97-AF65-F5344CB8AC3E}">
        <p14:creationId xmlns:p14="http://schemas.microsoft.com/office/powerpoint/2010/main" val="10103785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Perubahan Sosial</a:t>
            </a:r>
            <a:br>
              <a:rPr lang="id-ID" dirty="0" smtClean="0"/>
            </a:br>
            <a:r>
              <a:rPr lang="id-ID" dirty="0" smtClean="0"/>
              <a:t>Sentralisasi-Desentralisasi</a:t>
            </a:r>
            <a:endParaRPr lang="id-ID" dirty="0"/>
          </a:p>
        </p:txBody>
      </p:sp>
      <p:sp>
        <p:nvSpPr>
          <p:cNvPr id="3" name="Content Placeholder 2"/>
          <p:cNvSpPr>
            <a:spLocks noGrp="1"/>
          </p:cNvSpPr>
          <p:nvPr>
            <p:ph idx="1"/>
          </p:nvPr>
        </p:nvSpPr>
        <p:spPr/>
        <p:txBody>
          <a:bodyPr/>
          <a:lstStyle/>
          <a:p>
            <a:r>
              <a:rPr lang="id-ID" dirty="0" smtClean="0"/>
              <a:t>Merangsang daerah untuk berpartisipasi</a:t>
            </a:r>
          </a:p>
          <a:p>
            <a:r>
              <a:rPr lang="id-ID" dirty="0" smtClean="0"/>
              <a:t>Memperluas lapangan kerja</a:t>
            </a:r>
          </a:p>
          <a:p>
            <a:r>
              <a:rPr lang="id-ID" dirty="0" smtClean="0"/>
              <a:t>Meningkatkan keselarasan pembangunan sektoral dan daerah</a:t>
            </a:r>
          </a:p>
          <a:p>
            <a:r>
              <a:rPr lang="id-ID" dirty="0" smtClean="0"/>
              <a:t>Meningkatkan laju pertumbuhan antar daerah</a:t>
            </a:r>
          </a:p>
          <a:p>
            <a:r>
              <a:rPr lang="id-ID" dirty="0" smtClean="0"/>
              <a:t>Meningkatkan derajat kesehatan</a:t>
            </a:r>
          </a:p>
          <a:p>
            <a:r>
              <a:rPr lang="id-ID" dirty="0" smtClean="0"/>
              <a:t>Memperluas kesempatan belajat</a:t>
            </a:r>
            <a:endParaRPr lang="id-ID" dirty="0"/>
          </a:p>
        </p:txBody>
      </p:sp>
    </p:spTree>
    <p:extLst>
      <p:ext uri="{BB962C8B-B14F-4D97-AF65-F5344CB8AC3E}">
        <p14:creationId xmlns:p14="http://schemas.microsoft.com/office/powerpoint/2010/main" val="6925506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Masyarakat</a:t>
            </a:r>
            <a:endParaRPr lang="id-ID" dirty="0"/>
          </a:p>
        </p:txBody>
      </p:sp>
      <p:sp>
        <p:nvSpPr>
          <p:cNvPr id="3" name="Content Placeholder 2"/>
          <p:cNvSpPr>
            <a:spLocks noGrp="1"/>
          </p:cNvSpPr>
          <p:nvPr>
            <p:ph idx="1"/>
          </p:nvPr>
        </p:nvSpPr>
        <p:spPr/>
        <p:txBody>
          <a:bodyPr/>
          <a:lstStyle/>
          <a:p>
            <a:r>
              <a:rPr lang="id-ID" dirty="0" smtClean="0"/>
              <a:t>Indonesia memiliki 2 jenis struktur masyarakat Masyarakat tradisional dan masyarakat modern</a:t>
            </a:r>
          </a:p>
          <a:p>
            <a:r>
              <a:rPr lang="id-ID" dirty="0" smtClean="0"/>
              <a:t>Terlihat adanya perombakan susunan masyarakat</a:t>
            </a:r>
          </a:p>
          <a:p>
            <a:r>
              <a:rPr lang="id-ID" dirty="0" smtClean="0"/>
              <a:t>Kebiasaan masyarakat mengalami kegoncangan</a:t>
            </a:r>
          </a:p>
          <a:p>
            <a:r>
              <a:rPr lang="id-ID" dirty="0" smtClean="0"/>
              <a:t>Hubungan kekeluargaan mulai longgar</a:t>
            </a:r>
          </a:p>
          <a:p>
            <a:endParaRPr lang="id-ID" dirty="0"/>
          </a:p>
        </p:txBody>
      </p:sp>
    </p:spTree>
    <p:extLst>
      <p:ext uri="{BB962C8B-B14F-4D97-AF65-F5344CB8AC3E}">
        <p14:creationId xmlns:p14="http://schemas.microsoft.com/office/powerpoint/2010/main" val="18968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Ekonomi</a:t>
            </a:r>
            <a:endParaRPr lang="id-ID" dirty="0"/>
          </a:p>
        </p:txBody>
      </p:sp>
      <p:sp>
        <p:nvSpPr>
          <p:cNvPr id="3" name="Content Placeholder 2"/>
          <p:cNvSpPr>
            <a:spLocks noGrp="1"/>
          </p:cNvSpPr>
          <p:nvPr>
            <p:ph idx="1"/>
          </p:nvPr>
        </p:nvSpPr>
        <p:spPr/>
        <p:txBody>
          <a:bodyPr/>
          <a:lstStyle/>
          <a:p>
            <a:r>
              <a:rPr lang="id-ID" dirty="0" smtClean="0"/>
              <a:t>Industrialisasi yang digiatkan menuju ke arah gerak yang dinamis sedangkan gerak dan alam pikiran manusianya masih statis</a:t>
            </a:r>
          </a:p>
          <a:p>
            <a:r>
              <a:rPr lang="id-ID" dirty="0" smtClean="0"/>
              <a:t>Kebudayaan barat masuk tidak memenuhi kebutuhan melainkan menimbulkan kebutuhan</a:t>
            </a:r>
          </a:p>
          <a:p>
            <a:r>
              <a:rPr lang="id-ID" dirty="0" smtClean="0"/>
              <a:t>Perusahaan tumbuh dimana mana</a:t>
            </a:r>
            <a:endParaRPr lang="id-ID" dirty="0"/>
          </a:p>
        </p:txBody>
      </p:sp>
    </p:spTree>
    <p:extLst>
      <p:ext uri="{BB962C8B-B14F-4D97-AF65-F5344CB8AC3E}">
        <p14:creationId xmlns:p14="http://schemas.microsoft.com/office/powerpoint/2010/main" val="38461807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Politik</a:t>
            </a:r>
            <a:endParaRPr lang="id-ID" dirty="0"/>
          </a:p>
        </p:txBody>
      </p:sp>
      <p:sp>
        <p:nvSpPr>
          <p:cNvPr id="3" name="Content Placeholder 2"/>
          <p:cNvSpPr>
            <a:spLocks noGrp="1"/>
          </p:cNvSpPr>
          <p:nvPr>
            <p:ph idx="1"/>
          </p:nvPr>
        </p:nvSpPr>
        <p:spPr/>
        <p:txBody>
          <a:bodyPr/>
          <a:lstStyle/>
          <a:p>
            <a:r>
              <a:rPr lang="id-ID" dirty="0" smtClean="0"/>
              <a:t>Krisis kepartaian---memecah persatuan dan kesatuan</a:t>
            </a:r>
          </a:p>
          <a:p>
            <a:r>
              <a:rPr lang="id-ID" dirty="0" smtClean="0"/>
              <a:t>Bargaining politik lebih penting daripada profesionalisme</a:t>
            </a:r>
          </a:p>
          <a:p>
            <a:pPr marL="68580" indent="0">
              <a:buNone/>
            </a:pPr>
            <a:endParaRPr lang="id-ID" dirty="0"/>
          </a:p>
        </p:txBody>
      </p:sp>
    </p:spTree>
    <p:extLst>
      <p:ext uri="{BB962C8B-B14F-4D97-AF65-F5344CB8AC3E}">
        <p14:creationId xmlns:p14="http://schemas.microsoft.com/office/powerpoint/2010/main" val="41641994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Iptek, Pendidikan dan Agama</a:t>
            </a:r>
            <a:endParaRPr lang="id-ID" dirty="0"/>
          </a:p>
        </p:txBody>
      </p:sp>
      <p:sp>
        <p:nvSpPr>
          <p:cNvPr id="3" name="Content Placeholder 2"/>
          <p:cNvSpPr>
            <a:spLocks noGrp="1"/>
          </p:cNvSpPr>
          <p:nvPr>
            <p:ph idx="1"/>
          </p:nvPr>
        </p:nvSpPr>
        <p:spPr/>
        <p:txBody>
          <a:bodyPr/>
          <a:lstStyle/>
          <a:p>
            <a:r>
              <a:rPr lang="id-ID" dirty="0" smtClean="0"/>
              <a:t>Dunia pendidikan kurang memberikan bimbingan mental</a:t>
            </a:r>
          </a:p>
          <a:p>
            <a:r>
              <a:rPr lang="id-ID" dirty="0" smtClean="0"/>
              <a:t>Norma-norma duniawi tidak dilandaskan kaidah agama</a:t>
            </a:r>
            <a:endParaRPr lang="id-ID" dirty="0"/>
          </a:p>
        </p:txBody>
      </p:sp>
    </p:spTree>
    <p:extLst>
      <p:ext uri="{BB962C8B-B14F-4D97-AF65-F5344CB8AC3E}">
        <p14:creationId xmlns:p14="http://schemas.microsoft.com/office/powerpoint/2010/main" val="15025506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Selo</a:t>
            </a:r>
            <a:r>
              <a:rPr lang="en-US" dirty="0" smtClean="0"/>
              <a:t> </a:t>
            </a:r>
            <a:r>
              <a:rPr lang="en-US" dirty="0" err="1" smtClean="0"/>
              <a:t>Soemarjan</a:t>
            </a:r>
            <a:endParaRPr lang="en-US" dirty="0"/>
          </a:p>
        </p:txBody>
      </p:sp>
      <p:sp>
        <p:nvSpPr>
          <p:cNvPr id="3" name="Content Placeholder 2"/>
          <p:cNvSpPr>
            <a:spLocks noGrp="1"/>
          </p:cNvSpPr>
          <p:nvPr>
            <p:ph idx="1"/>
          </p:nvPr>
        </p:nvSpPr>
        <p:spPr/>
        <p:txBody>
          <a:bodyPr/>
          <a:lstStyle/>
          <a:p>
            <a:r>
              <a:rPr lang="en-US" dirty="0" err="1"/>
              <a:t>Perubahan</a:t>
            </a:r>
            <a:r>
              <a:rPr lang="en-US" dirty="0"/>
              <a:t> </a:t>
            </a:r>
            <a:r>
              <a:rPr lang="en-US" dirty="0" err="1"/>
              <a:t>sosial</a:t>
            </a:r>
            <a:r>
              <a:rPr lang="en-US" dirty="0"/>
              <a:t> </a:t>
            </a:r>
            <a:r>
              <a:rPr lang="en-US" dirty="0" err="1"/>
              <a:t>adalah</a:t>
            </a:r>
            <a:r>
              <a:rPr lang="en-US" dirty="0"/>
              <a:t> </a:t>
            </a:r>
            <a:r>
              <a:rPr lang="en-US" dirty="0" err="1"/>
              <a:t>perubahan</a:t>
            </a:r>
            <a:r>
              <a:rPr lang="en-US" dirty="0"/>
              <a:t> </a:t>
            </a:r>
            <a:r>
              <a:rPr lang="en-US" dirty="0" err="1"/>
              <a:t>dalam</a:t>
            </a:r>
            <a:r>
              <a:rPr lang="en-US" dirty="0"/>
              <a:t> </a:t>
            </a:r>
            <a:r>
              <a:rPr lang="en-US" dirty="0" err="1"/>
              <a:t>lembaga-lembaga</a:t>
            </a:r>
            <a:r>
              <a:rPr lang="en-US" dirty="0"/>
              <a:t> </a:t>
            </a:r>
            <a:r>
              <a:rPr lang="en-US" dirty="0" err="1"/>
              <a:t>sosial</a:t>
            </a:r>
            <a:r>
              <a:rPr lang="en-US" dirty="0"/>
              <a:t> di </a:t>
            </a:r>
            <a:r>
              <a:rPr lang="en-US" dirty="0" err="1"/>
              <a:t>masyarakat</a:t>
            </a:r>
            <a:r>
              <a:rPr lang="en-US" dirty="0"/>
              <a:t> yang </a:t>
            </a:r>
            <a:r>
              <a:rPr lang="en-US" dirty="0" err="1"/>
              <a:t>mempengaruhi</a:t>
            </a:r>
            <a:r>
              <a:rPr lang="en-US" dirty="0"/>
              <a:t> </a:t>
            </a:r>
            <a:r>
              <a:rPr lang="en-US" dirty="0" err="1"/>
              <a:t>sistem</a:t>
            </a:r>
            <a:r>
              <a:rPr lang="en-US" dirty="0"/>
              <a:t> </a:t>
            </a:r>
            <a:r>
              <a:rPr lang="en-US" dirty="0" err="1"/>
              <a:t>sosial</a:t>
            </a:r>
            <a:r>
              <a:rPr lang="en-US" dirty="0"/>
              <a:t>.</a:t>
            </a:r>
          </a:p>
        </p:txBody>
      </p:sp>
    </p:spTree>
    <p:extLst>
      <p:ext uri="{BB962C8B-B14F-4D97-AF65-F5344CB8AC3E}">
        <p14:creationId xmlns:p14="http://schemas.microsoft.com/office/powerpoint/2010/main" val="15686839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Kemiskinan</a:t>
            </a:r>
            <a:endParaRPr lang="id-ID" dirty="0"/>
          </a:p>
        </p:txBody>
      </p:sp>
      <p:sp>
        <p:nvSpPr>
          <p:cNvPr id="3" name="Content Placeholder 2"/>
          <p:cNvSpPr>
            <a:spLocks noGrp="1"/>
          </p:cNvSpPr>
          <p:nvPr>
            <p:ph idx="1"/>
          </p:nvPr>
        </p:nvSpPr>
        <p:spPr/>
        <p:txBody>
          <a:bodyPr/>
          <a:lstStyle/>
          <a:p>
            <a:r>
              <a:rPr lang="id-ID" dirty="0" smtClean="0"/>
              <a:t>Kemiskinan handicap (badan atau mental)</a:t>
            </a:r>
          </a:p>
          <a:p>
            <a:r>
              <a:rPr lang="id-ID" dirty="0" smtClean="0"/>
              <a:t>Kemiskinan Bencana alam</a:t>
            </a:r>
          </a:p>
          <a:p>
            <a:r>
              <a:rPr lang="id-ID" dirty="0" smtClean="0"/>
              <a:t>Kemiskinan buatan</a:t>
            </a:r>
            <a:endParaRPr lang="id-ID" dirty="0"/>
          </a:p>
        </p:txBody>
      </p:sp>
    </p:spTree>
    <p:extLst>
      <p:ext uri="{BB962C8B-B14F-4D97-AF65-F5344CB8AC3E}">
        <p14:creationId xmlns:p14="http://schemas.microsoft.com/office/powerpoint/2010/main" val="32923520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Pemimpin dan Kepemimpinan</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Model kepemimpinan politisi</a:t>
            </a:r>
          </a:p>
          <a:p>
            <a:r>
              <a:rPr lang="id-ID" dirty="0" smtClean="0"/>
              <a:t>Mementingkan kepentingan pribadi dan golongan</a:t>
            </a:r>
          </a:p>
          <a:p>
            <a:r>
              <a:rPr lang="id-ID" dirty="0" smtClean="0"/>
              <a:t>Kurang mengakomodasi kepentingan yang lebih luas</a:t>
            </a:r>
          </a:p>
          <a:p>
            <a:r>
              <a:rPr lang="id-ID" dirty="0" smtClean="0"/>
              <a:t>Politik aliran dalam sistem kepemimpinan kepartaian</a:t>
            </a:r>
          </a:p>
          <a:p>
            <a:r>
              <a:rPr lang="id-ID" dirty="0" smtClean="0"/>
              <a:t>Belum mewkili kepentingan seluruh masyarakat</a:t>
            </a:r>
          </a:p>
          <a:p>
            <a:r>
              <a:rPr lang="id-ID" dirty="0" smtClean="0"/>
              <a:t>Kurang sportif para pemimpin</a:t>
            </a:r>
          </a:p>
          <a:p>
            <a:r>
              <a:rPr lang="id-ID" dirty="0" smtClean="0"/>
              <a:t>Memprioritaskan pada pencapaian kekuasaan</a:t>
            </a:r>
          </a:p>
          <a:p>
            <a:r>
              <a:rPr lang="id-ID" dirty="0" smtClean="0"/>
              <a:t>Belum mampu menuntaskan masalah KKN, pendidikan, kesehatan</a:t>
            </a:r>
            <a:endParaRPr lang="id-ID" dirty="0"/>
          </a:p>
        </p:txBody>
      </p:sp>
    </p:spTree>
    <p:extLst>
      <p:ext uri="{BB962C8B-B14F-4D97-AF65-F5344CB8AC3E}">
        <p14:creationId xmlns:p14="http://schemas.microsoft.com/office/powerpoint/2010/main" val="41573479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Perubahan Sosial Kontemporer</a:t>
            </a:r>
            <a:endParaRPr lang="id-ID" dirty="0"/>
          </a:p>
        </p:txBody>
      </p:sp>
      <p:sp>
        <p:nvSpPr>
          <p:cNvPr id="3" name="Subtitle 2"/>
          <p:cNvSpPr>
            <a:spLocks noGrp="1"/>
          </p:cNvSpPr>
          <p:nvPr>
            <p:ph type="subTitle" idx="1"/>
          </p:nvPr>
        </p:nvSpPr>
        <p:spPr/>
        <p:txBody>
          <a:bodyPr/>
          <a:lstStyle/>
          <a:p>
            <a:r>
              <a:rPr lang="id-ID" dirty="0" smtClean="0"/>
              <a:t>Untuk Harapan Kemajuan Ke Depan: Pendekatan Modernisasi</a:t>
            </a:r>
            <a:endParaRPr lang="id-ID" dirty="0"/>
          </a:p>
        </p:txBody>
      </p:sp>
    </p:spTree>
    <p:extLst>
      <p:ext uri="{BB962C8B-B14F-4D97-AF65-F5344CB8AC3E}">
        <p14:creationId xmlns:p14="http://schemas.microsoft.com/office/powerpoint/2010/main" val="813965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Faktor Penghambat harapan Kemajuan Kedepan</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Kurang menghargai waktu</a:t>
            </a:r>
          </a:p>
          <a:p>
            <a:r>
              <a:rPr lang="id-ID" dirty="0" smtClean="0"/>
              <a:t>Pertambahan penduduk</a:t>
            </a:r>
          </a:p>
          <a:p>
            <a:r>
              <a:rPr lang="id-ID" dirty="0" smtClean="0"/>
              <a:t>Kurang adanya kelompok-kelompok dalam masyarakat yang dapat digerakkan untuk kemajuan mental</a:t>
            </a:r>
          </a:p>
          <a:p>
            <a:r>
              <a:rPr lang="id-ID" dirty="0" smtClean="0"/>
              <a:t>Kurang adanya industri dasar sebagai landasan industri modern</a:t>
            </a:r>
          </a:p>
          <a:p>
            <a:r>
              <a:rPr lang="id-ID" dirty="0" smtClean="0"/>
              <a:t>Kurang tertib organisasi dalam bidang aparatur negara, administrasi dan manajemen dalam birokrasi</a:t>
            </a:r>
            <a:endParaRPr lang="id-ID" dirty="0"/>
          </a:p>
        </p:txBody>
      </p:sp>
    </p:spTree>
    <p:extLst>
      <p:ext uri="{BB962C8B-B14F-4D97-AF65-F5344CB8AC3E}">
        <p14:creationId xmlns:p14="http://schemas.microsoft.com/office/powerpoint/2010/main" val="36822078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1043492" y="980728"/>
            <a:ext cx="6777317" cy="4851901"/>
          </a:xfrm>
        </p:spPr>
        <p:txBody>
          <a:bodyPr>
            <a:normAutofit lnSpcReduction="10000"/>
          </a:bodyPr>
          <a:lstStyle/>
          <a:p>
            <a:r>
              <a:rPr lang="id-ID" dirty="0" smtClean="0"/>
              <a:t>Lemahnya penegakan hukum dan kontrol sosial</a:t>
            </a:r>
          </a:p>
          <a:p>
            <a:r>
              <a:rPr lang="id-ID" dirty="0" smtClean="0"/>
              <a:t>Keterbatasan kemampuan </a:t>
            </a:r>
            <a:r>
              <a:rPr lang="id-ID" dirty="0" smtClean="0"/>
              <a:t>tepa selira</a:t>
            </a:r>
            <a:endParaRPr lang="id-ID" dirty="0" smtClean="0"/>
          </a:p>
          <a:p>
            <a:r>
              <a:rPr lang="id-ID" dirty="0" smtClean="0"/>
              <a:t>Tingkat aspirasi yang rendah</a:t>
            </a:r>
          </a:p>
          <a:p>
            <a:r>
              <a:rPr lang="id-ID" dirty="0" smtClean="0"/>
              <a:t>Ketidakmampuan untuk menunda pemuasan suatu kebutuhan</a:t>
            </a:r>
          </a:p>
          <a:p>
            <a:r>
              <a:rPr lang="id-ID" dirty="0" smtClean="0"/>
              <a:t>Kurang daya kreasi dan inovasi</a:t>
            </a:r>
          </a:p>
          <a:p>
            <a:r>
              <a:rPr lang="id-ID" dirty="0" smtClean="0"/>
              <a:t>Kurang percayadiri dan terkesan kurang kemampuan untuk mengelola SDA oleh bangsanya sendiri.</a:t>
            </a:r>
          </a:p>
          <a:p>
            <a:r>
              <a:rPr lang="id-ID" dirty="0" smtClean="0"/>
              <a:t>Kurang bangga memakai produksinya sendiri</a:t>
            </a:r>
          </a:p>
          <a:p>
            <a:endParaRPr lang="id-ID" dirty="0"/>
          </a:p>
        </p:txBody>
      </p:sp>
    </p:spTree>
    <p:extLst>
      <p:ext uri="{BB962C8B-B14F-4D97-AF65-F5344CB8AC3E}">
        <p14:creationId xmlns:p14="http://schemas.microsoft.com/office/powerpoint/2010/main" val="30351055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Syarat pemerintah menghadapi PS</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Meningkatkan organisasinya</a:t>
            </a:r>
          </a:p>
          <a:p>
            <a:r>
              <a:rPr lang="id-ID" dirty="0" smtClean="0"/>
              <a:t>Megadakan kondisi mental / ekonomi / politik   agar harmonis dan ketegangan sedikit mungkin.</a:t>
            </a:r>
          </a:p>
          <a:p>
            <a:r>
              <a:rPr lang="id-ID" dirty="0" smtClean="0"/>
              <a:t>Mengetahui keadaan dalam mikropolitik</a:t>
            </a:r>
          </a:p>
          <a:p>
            <a:r>
              <a:rPr lang="id-ID" dirty="0" smtClean="0"/>
              <a:t>Menciptakan rencana pembangunan yang menyeluruh dan terpadu</a:t>
            </a:r>
          </a:p>
          <a:p>
            <a:r>
              <a:rPr lang="id-ID" dirty="0" smtClean="0"/>
              <a:t>Adanya diferensiasi dan spesialisasi</a:t>
            </a:r>
          </a:p>
          <a:p>
            <a:r>
              <a:rPr lang="id-ID" dirty="0" smtClean="0"/>
              <a:t>Menciptakan landasan fisik dan sosial bagi pembangunan</a:t>
            </a:r>
          </a:p>
          <a:p>
            <a:r>
              <a:rPr lang="id-ID" dirty="0" smtClean="0"/>
              <a:t>Memperluas jaringan transportasi dan komunikasi</a:t>
            </a:r>
          </a:p>
          <a:p>
            <a:r>
              <a:rPr lang="id-ID" dirty="0" smtClean="0"/>
              <a:t>Meningkatkan kualitas pendidikan umum</a:t>
            </a:r>
          </a:p>
          <a:p>
            <a:r>
              <a:rPr lang="id-ID" dirty="0" smtClean="0"/>
              <a:t>Mengefektifkan sistem kontrol</a:t>
            </a:r>
          </a:p>
          <a:p>
            <a:endParaRPr lang="id-ID" dirty="0"/>
          </a:p>
          <a:p>
            <a:endParaRPr lang="id-ID" dirty="0" smtClean="0"/>
          </a:p>
          <a:p>
            <a:endParaRPr lang="id-ID" dirty="0"/>
          </a:p>
          <a:p>
            <a:endParaRPr lang="id-ID" dirty="0" smtClean="0"/>
          </a:p>
          <a:p>
            <a:endParaRPr lang="id-ID" dirty="0"/>
          </a:p>
          <a:p>
            <a:endParaRPr lang="id-ID" dirty="0" smtClean="0"/>
          </a:p>
          <a:p>
            <a:endParaRPr lang="id-ID" dirty="0"/>
          </a:p>
          <a:p>
            <a:endParaRPr lang="id-ID" dirty="0" smtClean="0"/>
          </a:p>
          <a:p>
            <a:endParaRPr lang="id-ID" dirty="0"/>
          </a:p>
        </p:txBody>
      </p:sp>
    </p:spTree>
    <p:extLst>
      <p:ext uri="{BB962C8B-B14F-4D97-AF65-F5344CB8AC3E}">
        <p14:creationId xmlns:p14="http://schemas.microsoft.com/office/powerpoint/2010/main" val="16600377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971600" y="1052736"/>
            <a:ext cx="6777317" cy="3508977"/>
          </a:xfrm>
        </p:spPr>
        <p:txBody>
          <a:bodyPr/>
          <a:lstStyle/>
          <a:p>
            <a:r>
              <a:rPr lang="id-ID" dirty="0" smtClean="0"/>
              <a:t>Mensintesakan kemauan pemerintah dengan aspirasi rakyat</a:t>
            </a:r>
          </a:p>
          <a:p>
            <a:r>
              <a:rPr lang="id-ID" dirty="0" smtClean="0"/>
              <a:t>Lebih menghargai waktu</a:t>
            </a:r>
          </a:p>
          <a:p>
            <a:r>
              <a:rPr lang="id-ID" dirty="0" smtClean="0"/>
              <a:t>Percaya diri mengelola kekayaan alam </a:t>
            </a:r>
          </a:p>
          <a:p>
            <a:r>
              <a:rPr lang="id-ID" dirty="0" smtClean="0"/>
              <a:t>Bangga menggunakan produk bangsa sendiri</a:t>
            </a:r>
          </a:p>
          <a:p>
            <a:endParaRPr lang="id-ID" dirty="0"/>
          </a:p>
        </p:txBody>
      </p:sp>
    </p:spTree>
    <p:extLst>
      <p:ext uri="{BB962C8B-B14F-4D97-AF65-F5344CB8AC3E}">
        <p14:creationId xmlns:p14="http://schemas.microsoft.com/office/powerpoint/2010/main" val="12734312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Syarat untuk masyarakat maupun pemerintah</a:t>
            </a:r>
            <a:endParaRPr lang="id-ID" dirty="0"/>
          </a:p>
        </p:txBody>
      </p:sp>
      <p:sp>
        <p:nvSpPr>
          <p:cNvPr id="3" name="Content Placeholder 2"/>
          <p:cNvSpPr>
            <a:spLocks noGrp="1"/>
          </p:cNvSpPr>
          <p:nvPr>
            <p:ph idx="1"/>
          </p:nvPr>
        </p:nvSpPr>
        <p:spPr/>
        <p:txBody>
          <a:bodyPr>
            <a:normAutofit/>
          </a:bodyPr>
          <a:lstStyle/>
          <a:p>
            <a:r>
              <a:rPr lang="id-ID" dirty="0" smtClean="0"/>
              <a:t>Menemukan struktur sosial dan kepribadian masyarakatnya dan penanganan masalah sosial dari modernisasi</a:t>
            </a:r>
          </a:p>
          <a:p>
            <a:r>
              <a:rPr lang="id-ID" dirty="0" smtClean="0"/>
              <a:t>Identfikasi dari struktur sosial</a:t>
            </a:r>
          </a:p>
          <a:p>
            <a:r>
              <a:rPr lang="id-ID" dirty="0" smtClean="0"/>
              <a:t>Melaksanakan pendekatan yang realistis terhadap hubungan interaksi antara nilai, sikap dan tatanan institusi sosial.</a:t>
            </a:r>
          </a:p>
        </p:txBody>
      </p:sp>
    </p:spTree>
    <p:extLst>
      <p:ext uri="{BB962C8B-B14F-4D97-AF65-F5344CB8AC3E}">
        <p14:creationId xmlns:p14="http://schemas.microsoft.com/office/powerpoint/2010/main" val="14674441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Melalui lembaga negara/masyarakat, pemerintah membantu penyesuaian diri </a:t>
            </a:r>
            <a:r>
              <a:rPr lang="id-ID" dirty="0" smtClean="0"/>
              <a:t>individu </a:t>
            </a:r>
            <a:r>
              <a:rPr lang="id-ID" dirty="0"/>
              <a:t>ke dalam masyarakat barunya.</a:t>
            </a:r>
          </a:p>
          <a:p>
            <a:r>
              <a:rPr lang="id-ID" dirty="0"/>
              <a:t>Melaksanakan pendidikan politik</a:t>
            </a:r>
          </a:p>
          <a:p>
            <a:r>
              <a:rPr lang="id-ID" dirty="0"/>
              <a:t>Melaksanakan sistem demokrasi dalam proses PS dan pembangunan.</a:t>
            </a:r>
          </a:p>
          <a:p>
            <a:pPr marL="68580" indent="0">
              <a:buNone/>
            </a:pPr>
            <a:endParaRPr lang="id-ID" dirty="0"/>
          </a:p>
        </p:txBody>
      </p:sp>
    </p:spTree>
    <p:extLst>
      <p:ext uri="{BB962C8B-B14F-4D97-AF65-F5344CB8AC3E}">
        <p14:creationId xmlns:p14="http://schemas.microsoft.com/office/powerpoint/2010/main" val="3614229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Robert H. Lauer</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fontAlgn="base"/>
            <a:r>
              <a:rPr lang="en-US" dirty="0" err="1" smtClean="0"/>
              <a:t>Perubahan</a:t>
            </a:r>
            <a:r>
              <a:rPr lang="en-US" dirty="0" smtClean="0"/>
              <a:t> </a:t>
            </a:r>
            <a:r>
              <a:rPr lang="en-US" dirty="0" err="1"/>
              <a:t>sosial</a:t>
            </a:r>
            <a:r>
              <a:rPr lang="en-US" dirty="0"/>
              <a:t> </a:t>
            </a:r>
            <a:r>
              <a:rPr lang="en-US" dirty="0" err="1"/>
              <a:t>sebagai</a:t>
            </a:r>
            <a:r>
              <a:rPr lang="en-US" dirty="0"/>
              <a:t> </a:t>
            </a:r>
            <a:r>
              <a:rPr lang="en-US" dirty="0" err="1"/>
              <a:t>perubahan</a:t>
            </a:r>
            <a:r>
              <a:rPr lang="en-US" dirty="0"/>
              <a:t> </a:t>
            </a:r>
            <a:r>
              <a:rPr lang="en-US" dirty="0" err="1"/>
              <a:t>dalam</a:t>
            </a:r>
            <a:r>
              <a:rPr lang="en-US" dirty="0"/>
              <a:t> </a:t>
            </a:r>
            <a:r>
              <a:rPr lang="en-US" dirty="0" err="1"/>
              <a:t>hal</a:t>
            </a:r>
            <a:r>
              <a:rPr lang="en-US" dirty="0"/>
              <a:t> </a:t>
            </a:r>
            <a:r>
              <a:rPr lang="en-US" dirty="0" err="1"/>
              <a:t>fenomena</a:t>
            </a:r>
            <a:r>
              <a:rPr lang="en-US" dirty="0"/>
              <a:t> </a:t>
            </a:r>
            <a:r>
              <a:rPr lang="en-US" dirty="0" err="1"/>
              <a:t>sosial</a:t>
            </a:r>
            <a:r>
              <a:rPr lang="en-US" dirty="0"/>
              <a:t> </a:t>
            </a:r>
            <a:r>
              <a:rPr lang="en-US" dirty="0" err="1"/>
              <a:t>pada</a:t>
            </a:r>
            <a:r>
              <a:rPr lang="en-US" dirty="0"/>
              <a:t> </a:t>
            </a:r>
            <a:r>
              <a:rPr lang="en-US" dirty="0" err="1"/>
              <a:t>berbagai</a:t>
            </a:r>
            <a:r>
              <a:rPr lang="en-US" dirty="0"/>
              <a:t> </a:t>
            </a:r>
            <a:r>
              <a:rPr lang="en-US" dirty="0" err="1"/>
              <a:t>tingkat</a:t>
            </a:r>
            <a:r>
              <a:rPr lang="en-US" dirty="0"/>
              <a:t> </a:t>
            </a:r>
            <a:r>
              <a:rPr lang="en-US" dirty="0" err="1"/>
              <a:t>kehidupan</a:t>
            </a:r>
            <a:r>
              <a:rPr lang="en-US" dirty="0"/>
              <a:t> </a:t>
            </a:r>
            <a:r>
              <a:rPr lang="en-US" dirty="0" err="1"/>
              <a:t>manusia</a:t>
            </a:r>
            <a:r>
              <a:rPr lang="en-US" dirty="0"/>
              <a:t>, </a:t>
            </a:r>
            <a:r>
              <a:rPr lang="en-US" dirty="0" err="1"/>
              <a:t>mulai</a:t>
            </a:r>
            <a:r>
              <a:rPr lang="en-US" dirty="0"/>
              <a:t> </a:t>
            </a:r>
            <a:r>
              <a:rPr lang="en-US" dirty="0" err="1"/>
              <a:t>dari</a:t>
            </a:r>
            <a:r>
              <a:rPr lang="en-US" dirty="0"/>
              <a:t> </a:t>
            </a:r>
            <a:r>
              <a:rPr lang="en-US" dirty="0" err="1"/>
              <a:t>individu</a:t>
            </a:r>
            <a:r>
              <a:rPr lang="en-US" dirty="0"/>
              <a:t> </a:t>
            </a:r>
            <a:r>
              <a:rPr lang="en-US" dirty="0" err="1"/>
              <a:t>ke</a:t>
            </a:r>
            <a:r>
              <a:rPr lang="en-US" dirty="0"/>
              <a:t> </a:t>
            </a:r>
            <a:r>
              <a:rPr lang="en-US" dirty="0" err="1"/>
              <a:t>tingkat</a:t>
            </a:r>
            <a:r>
              <a:rPr lang="en-US" dirty="0"/>
              <a:t> </a:t>
            </a:r>
            <a:r>
              <a:rPr lang="en-US" dirty="0" err="1"/>
              <a:t>dunia</a:t>
            </a:r>
            <a:r>
              <a:rPr lang="en-US" dirty="0"/>
              <a:t>.</a:t>
            </a:r>
          </a:p>
          <a:p>
            <a:endParaRPr lang="en-US" dirty="0"/>
          </a:p>
        </p:txBody>
      </p:sp>
    </p:spTree>
    <p:extLst>
      <p:ext uri="{BB962C8B-B14F-4D97-AF65-F5344CB8AC3E}">
        <p14:creationId xmlns:p14="http://schemas.microsoft.com/office/powerpoint/2010/main" val="2438804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Bentuk</a:t>
            </a:r>
            <a:r>
              <a:rPr lang="en-US" dirty="0" smtClean="0"/>
              <a:t> </a:t>
            </a:r>
            <a:r>
              <a:rPr lang="en-US" dirty="0" err="1" smtClean="0"/>
              <a:t>Perubahan</a:t>
            </a:r>
            <a:r>
              <a:rPr lang="en-US" dirty="0" smtClean="0"/>
              <a:t> </a:t>
            </a:r>
            <a:r>
              <a:rPr lang="en-US" dirty="0" err="1" smtClean="0"/>
              <a:t>Sosial</a:t>
            </a:r>
            <a:endParaRPr lang="en-US" dirty="0"/>
          </a:p>
        </p:txBody>
      </p:sp>
      <p:sp>
        <p:nvSpPr>
          <p:cNvPr id="3" name="Content Placeholder 2"/>
          <p:cNvSpPr>
            <a:spLocks noGrp="1"/>
          </p:cNvSpPr>
          <p:nvPr>
            <p:ph idx="1"/>
          </p:nvPr>
        </p:nvSpPr>
        <p:spPr/>
        <p:txBody>
          <a:bodyPr/>
          <a:lstStyle/>
          <a:p>
            <a:r>
              <a:rPr lang="en-US" dirty="0" err="1" smtClean="0"/>
              <a:t>Evolusi</a:t>
            </a:r>
            <a:r>
              <a:rPr lang="en-US" dirty="0" smtClean="0"/>
              <a:t> </a:t>
            </a:r>
            <a:r>
              <a:rPr lang="en-US" dirty="0" err="1" smtClean="0"/>
              <a:t>vs</a:t>
            </a:r>
            <a:r>
              <a:rPr lang="en-US" dirty="0" smtClean="0"/>
              <a:t> </a:t>
            </a:r>
            <a:r>
              <a:rPr lang="en-US" dirty="0" err="1" smtClean="0"/>
              <a:t>Revolusi</a:t>
            </a:r>
            <a:endParaRPr lang="en-US" dirty="0" smtClean="0"/>
          </a:p>
          <a:p>
            <a:r>
              <a:rPr lang="en-US" dirty="0" err="1" smtClean="0"/>
              <a:t>Direncanakan</a:t>
            </a:r>
            <a:r>
              <a:rPr lang="en-US" dirty="0" smtClean="0"/>
              <a:t> </a:t>
            </a:r>
            <a:r>
              <a:rPr lang="en-US" dirty="0" err="1" smtClean="0"/>
              <a:t>vs</a:t>
            </a:r>
            <a:r>
              <a:rPr lang="en-US" dirty="0" smtClean="0"/>
              <a:t> </a:t>
            </a:r>
            <a:r>
              <a:rPr lang="en-US" dirty="0" err="1" smtClean="0"/>
              <a:t>tidak</a:t>
            </a:r>
            <a:r>
              <a:rPr lang="en-US" dirty="0" smtClean="0"/>
              <a:t> </a:t>
            </a:r>
            <a:r>
              <a:rPr lang="en-US" dirty="0" err="1" smtClean="0"/>
              <a:t>direncanakan</a:t>
            </a:r>
            <a:endParaRPr lang="en-US" dirty="0" smtClean="0"/>
          </a:p>
          <a:p>
            <a:r>
              <a:rPr lang="en-US" dirty="0" err="1" smtClean="0"/>
              <a:t>Berpengaruh</a:t>
            </a:r>
            <a:r>
              <a:rPr lang="en-US" dirty="0" smtClean="0"/>
              <a:t> </a:t>
            </a:r>
            <a:r>
              <a:rPr lang="en-US" dirty="0" err="1" smtClean="0"/>
              <a:t>besar</a:t>
            </a:r>
            <a:r>
              <a:rPr lang="en-US" dirty="0" smtClean="0"/>
              <a:t> </a:t>
            </a:r>
            <a:r>
              <a:rPr lang="en-US" dirty="0" err="1" smtClean="0"/>
              <a:t>vs</a:t>
            </a:r>
            <a:r>
              <a:rPr lang="en-US" dirty="0" smtClean="0"/>
              <a:t> </a:t>
            </a:r>
            <a:r>
              <a:rPr lang="en-US" dirty="0" err="1" smtClean="0"/>
              <a:t>Berpengaruh</a:t>
            </a:r>
            <a:r>
              <a:rPr lang="en-US" dirty="0" smtClean="0"/>
              <a:t> Kecil</a:t>
            </a:r>
          </a:p>
          <a:p>
            <a:endParaRPr lang="en-US" dirty="0"/>
          </a:p>
        </p:txBody>
      </p:sp>
    </p:spTree>
    <p:extLst>
      <p:ext uri="{BB962C8B-B14F-4D97-AF65-F5344CB8AC3E}">
        <p14:creationId xmlns:p14="http://schemas.microsoft.com/office/powerpoint/2010/main" val="3027847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Teori Perubahan Sosial</a:t>
            </a:r>
            <a:endParaRPr lang="id-ID" dirty="0"/>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val="580444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Teori Evolusi</a:t>
            </a:r>
            <a:endParaRPr lang="id-ID" dirty="0"/>
          </a:p>
        </p:txBody>
      </p:sp>
      <p:sp>
        <p:nvSpPr>
          <p:cNvPr id="3" name="Content Placeholder 2"/>
          <p:cNvSpPr>
            <a:spLocks noGrp="1"/>
          </p:cNvSpPr>
          <p:nvPr>
            <p:ph idx="1"/>
          </p:nvPr>
        </p:nvSpPr>
        <p:spPr/>
        <p:txBody>
          <a:bodyPr>
            <a:normAutofit/>
          </a:bodyPr>
          <a:lstStyle/>
          <a:p>
            <a:pPr algn="just"/>
            <a:r>
              <a:rPr lang="id-ID" sz="3600" dirty="0"/>
              <a:t>Teori Evolusi menjelaskan bahwa perubahan sosial memiliki arah tetap dan dialami setiap masyarakat. </a:t>
            </a:r>
          </a:p>
        </p:txBody>
      </p:sp>
    </p:spTree>
    <p:extLst>
      <p:ext uri="{BB962C8B-B14F-4D97-AF65-F5344CB8AC3E}">
        <p14:creationId xmlns:p14="http://schemas.microsoft.com/office/powerpoint/2010/main" val="358160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Tokoh teori evolusi</a:t>
            </a:r>
            <a:endParaRPr lang="id-ID" dirty="0"/>
          </a:p>
        </p:txBody>
      </p:sp>
      <p:sp>
        <p:nvSpPr>
          <p:cNvPr id="3" name="Content Placeholder 2"/>
          <p:cNvSpPr>
            <a:spLocks noGrp="1"/>
          </p:cNvSpPr>
          <p:nvPr>
            <p:ph idx="1"/>
          </p:nvPr>
        </p:nvSpPr>
        <p:spPr/>
        <p:txBody>
          <a:bodyPr>
            <a:normAutofit fontScale="92500" lnSpcReduction="10000"/>
          </a:bodyPr>
          <a:lstStyle/>
          <a:p>
            <a:r>
              <a:rPr lang="id-ID" dirty="0"/>
              <a:t>Emile Durkheim berpendapat bahwa perubahan karena suatu evolusi mempengaruhi perorganisasian masyarakat, terutama dalam menjalin hubungan kerja.</a:t>
            </a:r>
          </a:p>
          <a:p>
            <a:r>
              <a:rPr lang="id-ID" dirty="0"/>
              <a:t>Ferdinand Tonnies berpendapat bahwa masyarakat berubah dari masyarakat sederhana yang mempunyai hubungan erat dan komperatif menjadi tipe masyarakat besar yang menjalin hubungan terspesialisasi dan impersonal.</a:t>
            </a:r>
          </a:p>
          <a:p>
            <a:endParaRPr lang="id-ID" dirty="0"/>
          </a:p>
        </p:txBody>
      </p:sp>
    </p:spTree>
    <p:extLst>
      <p:ext uri="{BB962C8B-B14F-4D97-AF65-F5344CB8AC3E}">
        <p14:creationId xmlns:p14="http://schemas.microsoft.com/office/powerpoint/2010/main" val="4256691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Teori KOnflik</a:t>
            </a:r>
            <a:endParaRPr lang="id-ID" dirty="0"/>
          </a:p>
        </p:txBody>
      </p:sp>
      <p:sp>
        <p:nvSpPr>
          <p:cNvPr id="3" name="Content Placeholder 2"/>
          <p:cNvSpPr>
            <a:spLocks noGrp="1"/>
          </p:cNvSpPr>
          <p:nvPr>
            <p:ph idx="1"/>
          </p:nvPr>
        </p:nvSpPr>
        <p:spPr/>
        <p:txBody>
          <a:bodyPr/>
          <a:lstStyle/>
          <a:p>
            <a:r>
              <a:rPr lang="id-ID" dirty="0"/>
              <a:t>Teori ini menjelaskan bahwa Perubahan Sosial dapat terbentuk dari konflik. Konflik ini berasal dari pertentangan kelas antara kelompok penguasa dengan kelompok masyarakat yang tertindas sehingga melahirkan sebuah perubahan sosial yang dapat mengubah sistem sosial tersebut.</a:t>
            </a:r>
          </a:p>
        </p:txBody>
      </p:sp>
    </p:spTree>
    <p:extLst>
      <p:ext uri="{BB962C8B-B14F-4D97-AF65-F5344CB8AC3E}">
        <p14:creationId xmlns:p14="http://schemas.microsoft.com/office/powerpoint/2010/main" val="5699264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285</TotalTime>
  <Words>882</Words>
  <Application>Microsoft Office PowerPoint</Application>
  <PresentationFormat>On-screen Show (4:3)</PresentationFormat>
  <Paragraphs>150</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Austin</vt:lpstr>
      <vt:lpstr>Dasar-Dasar Perubahan Sosial </vt:lpstr>
      <vt:lpstr>Definisi</vt:lpstr>
      <vt:lpstr>Selo Soemarjan</vt:lpstr>
      <vt:lpstr>Robert H. Lauer </vt:lpstr>
      <vt:lpstr>Bentuk Perubahan Sosial</vt:lpstr>
      <vt:lpstr>Teori Perubahan Sosial</vt:lpstr>
      <vt:lpstr>Teori Evolusi</vt:lpstr>
      <vt:lpstr>Tokoh teori evolusi</vt:lpstr>
      <vt:lpstr>Teori KOnflik</vt:lpstr>
      <vt:lpstr>Tokoh teori Konflik</vt:lpstr>
      <vt:lpstr>Teori Fungsionalis</vt:lpstr>
      <vt:lpstr>Tokoh Teori fungsional</vt:lpstr>
      <vt:lpstr>Teori Siklus</vt:lpstr>
      <vt:lpstr>Tokohnya</vt:lpstr>
      <vt:lpstr>FAKTOR PENDORONG &amp; PENGHAMBAT PERUBAHAN SOSIAL</vt:lpstr>
      <vt:lpstr>PENDORONG</vt:lpstr>
      <vt:lpstr>PENGHAMBAT</vt:lpstr>
      <vt:lpstr>DAMPAK POSITIF/NEGATIF &amp; AKIBAT PERUBAHAN SOSIAL</vt:lpstr>
      <vt:lpstr>Dampak Positif PS</vt:lpstr>
      <vt:lpstr>Dampak Negatif PS</vt:lpstr>
      <vt:lpstr>Akibat Perubahan Sosial</vt:lpstr>
      <vt:lpstr>PERUBAHAN SOSIAL KONTEMPORER DI INDONESIA</vt:lpstr>
      <vt:lpstr>Social Change</vt:lpstr>
      <vt:lpstr>Culture Change</vt:lpstr>
      <vt:lpstr>Perubahan Sosial Sentralisasi-Desentralisasi</vt:lpstr>
      <vt:lpstr>Masyarakat</vt:lpstr>
      <vt:lpstr>Ekonomi</vt:lpstr>
      <vt:lpstr>Politik</vt:lpstr>
      <vt:lpstr>Iptek, Pendidikan dan Agama</vt:lpstr>
      <vt:lpstr>Kemiskinan</vt:lpstr>
      <vt:lpstr>Pemimpin dan Kepemimpinan</vt:lpstr>
      <vt:lpstr>Perubahan Sosial Kontemporer</vt:lpstr>
      <vt:lpstr>Faktor Penghambat harapan Kemajuan Kedepan</vt:lpstr>
      <vt:lpstr>PowerPoint Presentation</vt:lpstr>
      <vt:lpstr>Syarat pemerintah menghadapi PS</vt:lpstr>
      <vt:lpstr>PowerPoint Presentation</vt:lpstr>
      <vt:lpstr>Syarat untuk masyarakat maupun pemerintah</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 Perubahan Sosial</dc:title>
  <dc:creator>Suryanto</dc:creator>
  <cp:lastModifiedBy>Suryanto</cp:lastModifiedBy>
  <cp:revision>26</cp:revision>
  <dcterms:created xsi:type="dcterms:W3CDTF">2016-09-27T23:24:07Z</dcterms:created>
  <dcterms:modified xsi:type="dcterms:W3CDTF">2016-10-18T01:45:31Z</dcterms:modified>
</cp:coreProperties>
</file>