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6" r:id="rId2"/>
    <p:sldId id="258" r:id="rId3"/>
    <p:sldId id="260" r:id="rId4"/>
    <p:sldId id="261" r:id="rId5"/>
    <p:sldId id="259" r:id="rId6"/>
    <p:sldId id="262" r:id="rId7"/>
    <p:sldId id="278" r:id="rId8"/>
    <p:sldId id="270" r:id="rId9"/>
    <p:sldId id="263" r:id="rId10"/>
    <p:sldId id="264" r:id="rId11"/>
    <p:sldId id="272" r:id="rId12"/>
    <p:sldId id="265" r:id="rId13"/>
    <p:sldId id="266" r:id="rId14"/>
    <p:sldId id="267" r:id="rId15"/>
    <p:sldId id="268" r:id="rId16"/>
    <p:sldId id="269" r:id="rId17"/>
    <p:sldId id="273" r:id="rId18"/>
    <p:sldId id="279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52" autoAdjust="0"/>
    <p:restoredTop sz="94660"/>
  </p:normalViewPr>
  <p:slideViewPr>
    <p:cSldViewPr>
      <p:cViewPr varScale="1">
        <p:scale>
          <a:sx n="65" d="100"/>
          <a:sy n="65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EA0314-B0F5-4379-B736-36A97358B9E7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id-ID"/>
        </a:p>
      </dgm:t>
    </dgm:pt>
    <dgm:pt modelId="{F893B8FA-9B46-410C-88B8-74DF5783A5B5}">
      <dgm:prSet phldrT="[Text]"/>
      <dgm:spPr/>
      <dgm:t>
        <a:bodyPr/>
        <a:lstStyle/>
        <a:p>
          <a:r>
            <a:rPr lang="id-ID" dirty="0" smtClean="0"/>
            <a:t>Definisi Sistem</a:t>
          </a:r>
          <a:endParaRPr lang="id-ID" dirty="0"/>
        </a:p>
      </dgm:t>
    </dgm:pt>
    <dgm:pt modelId="{C9EBA1DE-B994-48EB-AC6D-9E3A10282A37}" type="parTrans" cxnId="{BF10B0A2-A524-4483-91D5-9E78CEAB4E17}">
      <dgm:prSet/>
      <dgm:spPr/>
      <dgm:t>
        <a:bodyPr/>
        <a:lstStyle/>
        <a:p>
          <a:endParaRPr lang="id-ID"/>
        </a:p>
      </dgm:t>
    </dgm:pt>
    <dgm:pt modelId="{7C0BEC74-09C6-4572-9BF8-08E76EF2144A}" type="sibTrans" cxnId="{BF10B0A2-A524-4483-91D5-9E78CEAB4E17}">
      <dgm:prSet/>
      <dgm:spPr/>
      <dgm:t>
        <a:bodyPr/>
        <a:lstStyle/>
        <a:p>
          <a:endParaRPr lang="id-ID"/>
        </a:p>
      </dgm:t>
    </dgm:pt>
    <dgm:pt modelId="{8988556D-D4DF-4385-B178-C15A3C2DF39F}">
      <dgm:prSet phldrT="[Text]"/>
      <dgm:spPr/>
      <dgm:t>
        <a:bodyPr/>
        <a:lstStyle/>
        <a:p>
          <a:r>
            <a:rPr lang="id-ID" dirty="0" smtClean="0">
              <a:solidFill>
                <a:schemeClr val="bg1"/>
              </a:solidFill>
            </a:rPr>
            <a:t>sistem adalah suatu jaringan kerja dari prosedur-prosedur yang</a:t>
          </a:r>
        </a:p>
        <a:p>
          <a:r>
            <a:rPr lang="id-ID" dirty="0" smtClean="0">
              <a:solidFill>
                <a:schemeClr val="bg1"/>
              </a:solidFill>
            </a:rPr>
            <a:t>saling berhubungan, berkumpul bersama-sama untuk melakukan suatu kegiatan atau</a:t>
          </a:r>
        </a:p>
        <a:p>
          <a:r>
            <a:rPr lang="id-ID" dirty="0" smtClean="0">
              <a:solidFill>
                <a:schemeClr val="bg1"/>
              </a:solidFill>
            </a:rPr>
            <a:t>menyelesaikan suatu sasaran tertentu</a:t>
          </a:r>
        </a:p>
        <a:p>
          <a:r>
            <a:rPr lang="id-ID" dirty="0" smtClean="0">
              <a:solidFill>
                <a:schemeClr val="bg1"/>
              </a:solidFill>
            </a:rPr>
            <a:t>-Jerry FithGerald-</a:t>
          </a:r>
          <a:endParaRPr lang="id-ID" dirty="0">
            <a:solidFill>
              <a:schemeClr val="bg1"/>
            </a:solidFill>
          </a:endParaRPr>
        </a:p>
      </dgm:t>
    </dgm:pt>
    <dgm:pt modelId="{A7403788-4C54-49BC-BDAE-45DF5DC8D7C6}" type="parTrans" cxnId="{9EA43BD5-79B0-4A16-81B4-C3FF7CAC35F3}">
      <dgm:prSet/>
      <dgm:spPr/>
      <dgm:t>
        <a:bodyPr/>
        <a:lstStyle/>
        <a:p>
          <a:endParaRPr lang="id-ID"/>
        </a:p>
      </dgm:t>
    </dgm:pt>
    <dgm:pt modelId="{F14D915E-3432-497E-9CF6-F1D48A0E5B95}" type="sibTrans" cxnId="{9EA43BD5-79B0-4A16-81B4-C3FF7CAC35F3}">
      <dgm:prSet/>
      <dgm:spPr/>
      <dgm:t>
        <a:bodyPr/>
        <a:lstStyle/>
        <a:p>
          <a:endParaRPr lang="id-ID"/>
        </a:p>
      </dgm:t>
    </dgm:pt>
    <dgm:pt modelId="{A70C9678-39F5-479C-8CE6-09BC1BA97163}">
      <dgm:prSet phldrT="[Text]"/>
      <dgm:spPr/>
      <dgm:t>
        <a:bodyPr/>
        <a:lstStyle/>
        <a:p>
          <a:r>
            <a:rPr lang="id-ID" dirty="0" smtClean="0">
              <a:solidFill>
                <a:schemeClr val="bg1"/>
              </a:solidFill>
            </a:rPr>
            <a:t>Sistem merupakan seperangkat unsur yang saling terikat</a:t>
          </a:r>
        </a:p>
        <a:p>
          <a:r>
            <a:rPr lang="id-ID" dirty="0" smtClean="0">
              <a:solidFill>
                <a:schemeClr val="bg1"/>
              </a:solidFill>
            </a:rPr>
            <a:t>dalam suatu antar relasi diantara unsur-unsur tersebut dengan lingkungan</a:t>
          </a:r>
        </a:p>
        <a:p>
          <a:r>
            <a:rPr lang="id-ID" dirty="0" smtClean="0">
              <a:solidFill>
                <a:schemeClr val="bg1"/>
              </a:solidFill>
            </a:rPr>
            <a:t>-Ludwig Von Bartalanfy-</a:t>
          </a:r>
          <a:endParaRPr lang="id-ID" dirty="0">
            <a:solidFill>
              <a:schemeClr val="bg1"/>
            </a:solidFill>
          </a:endParaRPr>
        </a:p>
      </dgm:t>
    </dgm:pt>
    <dgm:pt modelId="{58D58A18-D186-4BA4-956F-5A4702862B73}" type="parTrans" cxnId="{4A739F3D-374F-4C03-9F69-47DFB4052EE2}">
      <dgm:prSet/>
      <dgm:spPr/>
      <dgm:t>
        <a:bodyPr/>
        <a:lstStyle/>
        <a:p>
          <a:endParaRPr lang="id-ID"/>
        </a:p>
      </dgm:t>
    </dgm:pt>
    <dgm:pt modelId="{196D3855-52DA-49DF-959D-FBB40545F4E1}" type="sibTrans" cxnId="{4A739F3D-374F-4C03-9F69-47DFB4052EE2}">
      <dgm:prSet/>
      <dgm:spPr/>
      <dgm:t>
        <a:bodyPr/>
        <a:lstStyle/>
        <a:p>
          <a:endParaRPr lang="id-ID"/>
        </a:p>
      </dgm:t>
    </dgm:pt>
    <dgm:pt modelId="{99C97DF8-8CCB-4890-92BD-735F07FE2A61}">
      <dgm:prSet phldrT="[Text]"/>
      <dgm:spPr/>
      <dgm:t>
        <a:bodyPr/>
        <a:lstStyle/>
        <a:p>
          <a:r>
            <a:rPr lang="id-ID" dirty="0" smtClean="0">
              <a:solidFill>
                <a:schemeClr val="bg1"/>
              </a:solidFill>
            </a:rPr>
            <a:t>Sistem adalah suatu kumpulan kesatuan dan perangkat hubungan</a:t>
          </a:r>
        </a:p>
        <a:p>
          <a:r>
            <a:rPr lang="id-ID" dirty="0" smtClean="0">
              <a:solidFill>
                <a:schemeClr val="bg1"/>
              </a:solidFill>
            </a:rPr>
            <a:t>satu sama lain</a:t>
          </a:r>
        </a:p>
        <a:p>
          <a:r>
            <a:rPr lang="id-ID" dirty="0" smtClean="0">
              <a:solidFill>
                <a:schemeClr val="bg1"/>
              </a:solidFill>
            </a:rPr>
            <a:t>-Anatol Raporot-</a:t>
          </a:r>
          <a:endParaRPr lang="id-ID" dirty="0">
            <a:solidFill>
              <a:schemeClr val="bg1"/>
            </a:solidFill>
          </a:endParaRPr>
        </a:p>
      </dgm:t>
    </dgm:pt>
    <dgm:pt modelId="{4D3188EA-2827-461D-B0EB-847F3D173334}" type="parTrans" cxnId="{C96B80C0-1F6A-4CE5-9BB5-A47510DED075}">
      <dgm:prSet/>
      <dgm:spPr/>
      <dgm:t>
        <a:bodyPr/>
        <a:lstStyle/>
        <a:p>
          <a:endParaRPr lang="id-ID"/>
        </a:p>
      </dgm:t>
    </dgm:pt>
    <dgm:pt modelId="{2D309061-2DA1-4332-81B5-F6525967B596}" type="sibTrans" cxnId="{C96B80C0-1F6A-4CE5-9BB5-A47510DED075}">
      <dgm:prSet/>
      <dgm:spPr/>
      <dgm:t>
        <a:bodyPr/>
        <a:lstStyle/>
        <a:p>
          <a:endParaRPr lang="id-ID"/>
        </a:p>
      </dgm:t>
    </dgm:pt>
    <dgm:pt modelId="{85197B8C-F4ED-4D8F-9FAB-DFB0F6740DC0}">
      <dgm:prSet phldrT="[Text]"/>
      <dgm:spPr/>
      <dgm:t>
        <a:bodyPr/>
        <a:lstStyle/>
        <a:p>
          <a:r>
            <a:rPr lang="nb-NO" b="1" dirty="0" smtClean="0">
              <a:solidFill>
                <a:schemeClr val="bg1"/>
              </a:solidFill>
            </a:rPr>
            <a:t>Sistem adalah setiap kesatuan secara konseptual atau fisik yang terdiri</a:t>
          </a:r>
          <a:endParaRPr lang="id-ID" b="1" dirty="0" smtClean="0">
            <a:solidFill>
              <a:schemeClr val="bg1"/>
            </a:solidFill>
          </a:endParaRPr>
        </a:p>
        <a:p>
          <a:r>
            <a:rPr lang="id-ID" b="1" dirty="0" smtClean="0">
              <a:solidFill>
                <a:schemeClr val="bg1"/>
              </a:solidFill>
            </a:rPr>
            <a:t>dari bagian-bagian dalam keadaan saling tergantung satu sama lainnya</a:t>
          </a:r>
        </a:p>
        <a:p>
          <a:r>
            <a:rPr lang="id-ID" b="1" dirty="0" smtClean="0">
              <a:solidFill>
                <a:schemeClr val="bg1"/>
              </a:solidFill>
            </a:rPr>
            <a:t>-L. Ackof-</a:t>
          </a:r>
          <a:endParaRPr lang="id-ID" b="1" dirty="0">
            <a:solidFill>
              <a:schemeClr val="bg1"/>
            </a:solidFill>
          </a:endParaRPr>
        </a:p>
      </dgm:t>
    </dgm:pt>
    <dgm:pt modelId="{045ED1A7-B1BE-4384-BA22-B6712F08081B}" type="parTrans" cxnId="{E4C3625B-A136-4121-8299-7474948D5293}">
      <dgm:prSet/>
      <dgm:spPr/>
      <dgm:t>
        <a:bodyPr/>
        <a:lstStyle/>
        <a:p>
          <a:endParaRPr lang="id-ID"/>
        </a:p>
      </dgm:t>
    </dgm:pt>
    <dgm:pt modelId="{A9355D0F-C1B0-432A-BBDE-4CB7DA58829C}" type="sibTrans" cxnId="{E4C3625B-A136-4121-8299-7474948D5293}">
      <dgm:prSet/>
      <dgm:spPr/>
      <dgm:t>
        <a:bodyPr/>
        <a:lstStyle/>
        <a:p>
          <a:endParaRPr lang="id-ID"/>
        </a:p>
      </dgm:t>
    </dgm:pt>
    <dgm:pt modelId="{2D3A2BED-B51B-4E9F-B77D-BC1EFD909402}" type="pres">
      <dgm:prSet presAssocID="{7DEA0314-B0F5-4379-B736-36A97358B9E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614EA3-D24C-4BD4-B29A-7AA16414CA19}" type="pres">
      <dgm:prSet presAssocID="{F893B8FA-9B46-410C-88B8-74DF5783A5B5}" presName="centerShape" presStyleLbl="node0" presStyleIdx="0" presStyleCnt="1"/>
      <dgm:spPr/>
      <dgm:t>
        <a:bodyPr/>
        <a:lstStyle/>
        <a:p>
          <a:endParaRPr lang="en-US"/>
        </a:p>
      </dgm:t>
    </dgm:pt>
    <dgm:pt modelId="{A3E57631-60F4-47C2-8A51-D9BACC6ECB36}" type="pres">
      <dgm:prSet presAssocID="{A7403788-4C54-49BC-BDAE-45DF5DC8D7C6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8A1AB3E2-25A4-4417-B756-51F7A697872A}" type="pres">
      <dgm:prSet presAssocID="{8988556D-D4DF-4385-B178-C15A3C2DF39F}" presName="node" presStyleLbl="node1" presStyleIdx="0" presStyleCnt="4" custScaleX="142106" custScaleY="12518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9C373D9-0596-4F5A-8CC3-486F8C51F4D8}" type="pres">
      <dgm:prSet presAssocID="{58D58A18-D186-4BA4-956F-5A4702862B73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FCA6CA41-50A8-4A59-8532-F633E21530D0}" type="pres">
      <dgm:prSet presAssocID="{A70C9678-39F5-479C-8CE6-09BC1BA97163}" presName="node" presStyleLbl="node1" presStyleIdx="1" presStyleCnt="4" custScaleX="142106" custScaleY="125188" custRadScaleRad="109258" custRadScaleInc="-1256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3A4E1BD-D1DA-422B-95D6-5FE8605DDF9F}" type="pres">
      <dgm:prSet presAssocID="{4D3188EA-2827-461D-B0EB-847F3D173334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E0D80EA0-0E18-4CA7-BC17-252F0C5366A5}" type="pres">
      <dgm:prSet presAssocID="{99C97DF8-8CCB-4890-92BD-735F07FE2A61}" presName="node" presStyleLbl="node1" presStyleIdx="2" presStyleCnt="4" custScaleX="142106" custScaleY="125188" custRadScaleRad="105255" custRadScaleInc="389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B4BEE94-9946-4CCA-89D8-EE3BA42DAED2}" type="pres">
      <dgm:prSet presAssocID="{045ED1A7-B1BE-4384-BA22-B6712F08081B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1365A5EE-AAEC-40F9-A59A-CA1850BCBE52}" type="pres">
      <dgm:prSet presAssocID="{85197B8C-F4ED-4D8F-9FAB-DFB0F6740DC0}" presName="node" presStyleLbl="node1" presStyleIdx="3" presStyleCnt="4" custScaleX="142106" custScaleY="12518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199C7820-763D-4B52-8BCD-AB4B1EC5236B}" type="presOf" srcId="{85197B8C-F4ED-4D8F-9FAB-DFB0F6740DC0}" destId="{1365A5EE-AAEC-40F9-A59A-CA1850BCBE52}" srcOrd="0" destOrd="0" presId="urn:microsoft.com/office/officeart/2005/8/layout/radial4"/>
    <dgm:cxn modelId="{C96B80C0-1F6A-4CE5-9BB5-A47510DED075}" srcId="{F893B8FA-9B46-410C-88B8-74DF5783A5B5}" destId="{99C97DF8-8CCB-4890-92BD-735F07FE2A61}" srcOrd="2" destOrd="0" parTransId="{4D3188EA-2827-461D-B0EB-847F3D173334}" sibTransId="{2D309061-2DA1-4332-81B5-F6525967B596}"/>
    <dgm:cxn modelId="{9EA43BD5-79B0-4A16-81B4-C3FF7CAC35F3}" srcId="{F893B8FA-9B46-410C-88B8-74DF5783A5B5}" destId="{8988556D-D4DF-4385-B178-C15A3C2DF39F}" srcOrd="0" destOrd="0" parTransId="{A7403788-4C54-49BC-BDAE-45DF5DC8D7C6}" sibTransId="{F14D915E-3432-497E-9CF6-F1D48A0E5B95}"/>
    <dgm:cxn modelId="{E4C3625B-A136-4121-8299-7474948D5293}" srcId="{F893B8FA-9B46-410C-88B8-74DF5783A5B5}" destId="{85197B8C-F4ED-4D8F-9FAB-DFB0F6740DC0}" srcOrd="3" destOrd="0" parTransId="{045ED1A7-B1BE-4384-BA22-B6712F08081B}" sibTransId="{A9355D0F-C1B0-432A-BBDE-4CB7DA58829C}"/>
    <dgm:cxn modelId="{F9B8971B-9EC5-423F-AAEF-453BD19E7FCD}" type="presOf" srcId="{F893B8FA-9B46-410C-88B8-74DF5783A5B5}" destId="{BE614EA3-D24C-4BD4-B29A-7AA16414CA19}" srcOrd="0" destOrd="0" presId="urn:microsoft.com/office/officeart/2005/8/layout/radial4"/>
    <dgm:cxn modelId="{F8B27846-7E2B-4AFE-913F-B4CB814D5B03}" type="presOf" srcId="{045ED1A7-B1BE-4384-BA22-B6712F08081B}" destId="{FB4BEE94-9946-4CCA-89D8-EE3BA42DAED2}" srcOrd="0" destOrd="0" presId="urn:microsoft.com/office/officeart/2005/8/layout/radial4"/>
    <dgm:cxn modelId="{BFEB8B9B-5CDE-48B3-8C08-932A2AEE10B1}" type="presOf" srcId="{A7403788-4C54-49BC-BDAE-45DF5DC8D7C6}" destId="{A3E57631-60F4-47C2-8A51-D9BACC6ECB36}" srcOrd="0" destOrd="0" presId="urn:microsoft.com/office/officeart/2005/8/layout/radial4"/>
    <dgm:cxn modelId="{EBFCE717-5146-4B3C-80BD-41E9AFCF55D7}" type="presOf" srcId="{7DEA0314-B0F5-4379-B736-36A97358B9E7}" destId="{2D3A2BED-B51B-4E9F-B77D-BC1EFD909402}" srcOrd="0" destOrd="0" presId="urn:microsoft.com/office/officeart/2005/8/layout/radial4"/>
    <dgm:cxn modelId="{BF10B0A2-A524-4483-91D5-9E78CEAB4E17}" srcId="{7DEA0314-B0F5-4379-B736-36A97358B9E7}" destId="{F893B8FA-9B46-410C-88B8-74DF5783A5B5}" srcOrd="0" destOrd="0" parTransId="{C9EBA1DE-B994-48EB-AC6D-9E3A10282A37}" sibTransId="{7C0BEC74-09C6-4572-9BF8-08E76EF2144A}"/>
    <dgm:cxn modelId="{EB795B36-C7C8-4D37-B28F-1BF3214F58B2}" type="presOf" srcId="{A70C9678-39F5-479C-8CE6-09BC1BA97163}" destId="{FCA6CA41-50A8-4A59-8532-F633E21530D0}" srcOrd="0" destOrd="0" presId="urn:microsoft.com/office/officeart/2005/8/layout/radial4"/>
    <dgm:cxn modelId="{C6D89056-E8AB-46E7-AC93-0CBC07BC163E}" type="presOf" srcId="{4D3188EA-2827-461D-B0EB-847F3D173334}" destId="{73A4E1BD-D1DA-422B-95D6-5FE8605DDF9F}" srcOrd="0" destOrd="0" presId="urn:microsoft.com/office/officeart/2005/8/layout/radial4"/>
    <dgm:cxn modelId="{C4F4FA58-72EA-4B8C-B494-A4FB2E041C64}" type="presOf" srcId="{58D58A18-D186-4BA4-956F-5A4702862B73}" destId="{E9C373D9-0596-4F5A-8CC3-486F8C51F4D8}" srcOrd="0" destOrd="0" presId="urn:microsoft.com/office/officeart/2005/8/layout/radial4"/>
    <dgm:cxn modelId="{261B1259-09F6-4F9B-A1AC-DB4BF0776E4A}" type="presOf" srcId="{8988556D-D4DF-4385-B178-C15A3C2DF39F}" destId="{8A1AB3E2-25A4-4417-B756-51F7A697872A}" srcOrd="0" destOrd="0" presId="urn:microsoft.com/office/officeart/2005/8/layout/radial4"/>
    <dgm:cxn modelId="{3C9634E9-50B8-44BE-94F1-A13C0EF506D5}" type="presOf" srcId="{99C97DF8-8CCB-4890-92BD-735F07FE2A61}" destId="{E0D80EA0-0E18-4CA7-BC17-252F0C5366A5}" srcOrd="0" destOrd="0" presId="urn:microsoft.com/office/officeart/2005/8/layout/radial4"/>
    <dgm:cxn modelId="{4A739F3D-374F-4C03-9F69-47DFB4052EE2}" srcId="{F893B8FA-9B46-410C-88B8-74DF5783A5B5}" destId="{A70C9678-39F5-479C-8CE6-09BC1BA97163}" srcOrd="1" destOrd="0" parTransId="{58D58A18-D186-4BA4-956F-5A4702862B73}" sibTransId="{196D3855-52DA-49DF-959D-FBB40545F4E1}"/>
    <dgm:cxn modelId="{7B14F122-5E1C-4144-8A9B-EE36B3A50AC8}" type="presParOf" srcId="{2D3A2BED-B51B-4E9F-B77D-BC1EFD909402}" destId="{BE614EA3-D24C-4BD4-B29A-7AA16414CA19}" srcOrd="0" destOrd="0" presId="urn:microsoft.com/office/officeart/2005/8/layout/radial4"/>
    <dgm:cxn modelId="{E2780F28-C758-448E-A7AC-D13061FDF5E8}" type="presParOf" srcId="{2D3A2BED-B51B-4E9F-B77D-BC1EFD909402}" destId="{A3E57631-60F4-47C2-8A51-D9BACC6ECB36}" srcOrd="1" destOrd="0" presId="urn:microsoft.com/office/officeart/2005/8/layout/radial4"/>
    <dgm:cxn modelId="{1A948D30-725F-470F-8561-49926F9D9E22}" type="presParOf" srcId="{2D3A2BED-B51B-4E9F-B77D-BC1EFD909402}" destId="{8A1AB3E2-25A4-4417-B756-51F7A697872A}" srcOrd="2" destOrd="0" presId="urn:microsoft.com/office/officeart/2005/8/layout/radial4"/>
    <dgm:cxn modelId="{AC889CDE-EFFF-4402-855A-5520C7A15848}" type="presParOf" srcId="{2D3A2BED-B51B-4E9F-B77D-BC1EFD909402}" destId="{E9C373D9-0596-4F5A-8CC3-486F8C51F4D8}" srcOrd="3" destOrd="0" presId="urn:microsoft.com/office/officeart/2005/8/layout/radial4"/>
    <dgm:cxn modelId="{63490E12-778E-410A-B474-50677BD51869}" type="presParOf" srcId="{2D3A2BED-B51B-4E9F-B77D-BC1EFD909402}" destId="{FCA6CA41-50A8-4A59-8532-F633E21530D0}" srcOrd="4" destOrd="0" presId="urn:microsoft.com/office/officeart/2005/8/layout/radial4"/>
    <dgm:cxn modelId="{1EF78DCB-3572-409A-85B0-80547225A7BC}" type="presParOf" srcId="{2D3A2BED-B51B-4E9F-B77D-BC1EFD909402}" destId="{73A4E1BD-D1DA-422B-95D6-5FE8605DDF9F}" srcOrd="5" destOrd="0" presId="urn:microsoft.com/office/officeart/2005/8/layout/radial4"/>
    <dgm:cxn modelId="{C6C8F5D3-16ED-498E-93D2-6F759D83A494}" type="presParOf" srcId="{2D3A2BED-B51B-4E9F-B77D-BC1EFD909402}" destId="{E0D80EA0-0E18-4CA7-BC17-252F0C5366A5}" srcOrd="6" destOrd="0" presId="urn:microsoft.com/office/officeart/2005/8/layout/radial4"/>
    <dgm:cxn modelId="{576A1F59-8338-4418-B37F-3EF4FA1C2B56}" type="presParOf" srcId="{2D3A2BED-B51B-4E9F-B77D-BC1EFD909402}" destId="{FB4BEE94-9946-4CCA-89D8-EE3BA42DAED2}" srcOrd="7" destOrd="0" presId="urn:microsoft.com/office/officeart/2005/8/layout/radial4"/>
    <dgm:cxn modelId="{33F362E1-F9E2-4418-AF43-3667186F703E}" type="presParOf" srcId="{2D3A2BED-B51B-4E9F-B77D-BC1EFD909402}" destId="{1365A5EE-AAEC-40F9-A59A-CA1850BCBE52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614EA3-D24C-4BD4-B29A-7AA16414CA19}">
      <dsp:nvSpPr>
        <dsp:cNvPr id="0" name=""/>
        <dsp:cNvSpPr/>
      </dsp:nvSpPr>
      <dsp:spPr>
        <a:xfrm>
          <a:off x="3024684" y="3513397"/>
          <a:ext cx="2237438" cy="22374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kern="1200" dirty="0" smtClean="0"/>
            <a:t>Definisi Sistem</a:t>
          </a:r>
          <a:endParaRPr lang="id-ID" sz="3600" kern="1200" dirty="0"/>
        </a:p>
      </dsp:txBody>
      <dsp:txXfrm>
        <a:off x="3352349" y="3841062"/>
        <a:ext cx="1582108" cy="1582108"/>
      </dsp:txXfrm>
    </dsp:sp>
    <dsp:sp modelId="{A3E57631-60F4-47C2-8A51-D9BACC6ECB36}">
      <dsp:nvSpPr>
        <dsp:cNvPr id="0" name=""/>
        <dsp:cNvSpPr/>
      </dsp:nvSpPr>
      <dsp:spPr>
        <a:xfrm rot="11700000">
          <a:off x="1030861" y="3741243"/>
          <a:ext cx="1955330" cy="63766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1AB3E2-25A4-4417-B756-51F7A697872A}">
      <dsp:nvSpPr>
        <dsp:cNvPr id="0" name=""/>
        <dsp:cNvSpPr/>
      </dsp:nvSpPr>
      <dsp:spPr>
        <a:xfrm>
          <a:off x="-446103" y="2742658"/>
          <a:ext cx="3020557" cy="21287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100" kern="1200" dirty="0" smtClean="0">
              <a:solidFill>
                <a:schemeClr val="bg1"/>
              </a:solidFill>
            </a:rPr>
            <a:t>sistem adalah suatu jaringan kerja dari prosedur-prosedur yang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100" kern="1200" dirty="0" smtClean="0">
              <a:solidFill>
                <a:schemeClr val="bg1"/>
              </a:solidFill>
            </a:rPr>
            <a:t>saling berhubungan, berkumpul bersama-sama untuk melakukan suatu kegiatan atau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100" kern="1200" dirty="0" smtClean="0">
              <a:solidFill>
                <a:schemeClr val="bg1"/>
              </a:solidFill>
            </a:rPr>
            <a:t>menyelesaikan suatu sasaran tertentu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100" kern="1200" dirty="0" smtClean="0">
              <a:solidFill>
                <a:schemeClr val="bg1"/>
              </a:solidFill>
            </a:rPr>
            <a:t>-Jerry FithGerald-</a:t>
          </a:r>
          <a:endParaRPr lang="id-ID" sz="1100" kern="1200" dirty="0">
            <a:solidFill>
              <a:schemeClr val="bg1"/>
            </a:solidFill>
          </a:endParaRPr>
        </a:p>
      </dsp:txBody>
      <dsp:txXfrm>
        <a:off x="-383754" y="2805007"/>
        <a:ext cx="2895859" cy="2004065"/>
      </dsp:txXfrm>
    </dsp:sp>
    <dsp:sp modelId="{E9C373D9-0596-4F5A-8CC3-486F8C51F4D8}">
      <dsp:nvSpPr>
        <dsp:cNvPr id="0" name=""/>
        <dsp:cNvSpPr/>
      </dsp:nvSpPr>
      <dsp:spPr>
        <a:xfrm rot="14360691">
          <a:off x="1820004" y="2278039"/>
          <a:ext cx="2234230" cy="637669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A6CA41-50A8-4A59-8532-F633E21530D0}">
      <dsp:nvSpPr>
        <dsp:cNvPr id="0" name=""/>
        <dsp:cNvSpPr/>
      </dsp:nvSpPr>
      <dsp:spPr>
        <a:xfrm>
          <a:off x="857257" y="571492"/>
          <a:ext cx="3020557" cy="212876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100" kern="1200" dirty="0" smtClean="0">
              <a:solidFill>
                <a:schemeClr val="bg1"/>
              </a:solidFill>
            </a:rPr>
            <a:t>Sistem merupakan seperangkat unsur yang saling terikat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100" kern="1200" dirty="0" smtClean="0">
              <a:solidFill>
                <a:schemeClr val="bg1"/>
              </a:solidFill>
            </a:rPr>
            <a:t>dalam suatu antar relasi diantara unsur-unsur tersebut dengan lingkungan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100" kern="1200" dirty="0" smtClean="0">
              <a:solidFill>
                <a:schemeClr val="bg1"/>
              </a:solidFill>
            </a:rPr>
            <a:t>-Ludwig Von Bartalanfy-</a:t>
          </a:r>
          <a:endParaRPr lang="id-ID" sz="1100" kern="1200" dirty="0">
            <a:solidFill>
              <a:schemeClr val="bg1"/>
            </a:solidFill>
          </a:endParaRPr>
        </a:p>
      </dsp:txBody>
      <dsp:txXfrm>
        <a:off x="919606" y="633841"/>
        <a:ext cx="2895859" cy="2004065"/>
      </dsp:txXfrm>
    </dsp:sp>
    <dsp:sp modelId="{73A4E1BD-D1DA-422B-95D6-5FE8605DDF9F}">
      <dsp:nvSpPr>
        <dsp:cNvPr id="0" name=""/>
        <dsp:cNvSpPr/>
      </dsp:nvSpPr>
      <dsp:spPr>
        <a:xfrm rot="17805030">
          <a:off x="4121178" y="2260730"/>
          <a:ext cx="2113638" cy="637669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D80EA0-0E18-4CA7-BC17-252F0C5366A5}">
      <dsp:nvSpPr>
        <dsp:cNvPr id="0" name=""/>
        <dsp:cNvSpPr/>
      </dsp:nvSpPr>
      <dsp:spPr>
        <a:xfrm>
          <a:off x="4143400" y="571470"/>
          <a:ext cx="3020557" cy="212876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100" kern="1200" dirty="0" smtClean="0">
              <a:solidFill>
                <a:schemeClr val="bg1"/>
              </a:solidFill>
            </a:rPr>
            <a:t>Sistem adalah suatu kumpulan kesatuan dan perangkat hubungan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100" kern="1200" dirty="0" smtClean="0">
              <a:solidFill>
                <a:schemeClr val="bg1"/>
              </a:solidFill>
            </a:rPr>
            <a:t>satu sama lain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100" kern="1200" dirty="0" smtClean="0">
              <a:solidFill>
                <a:schemeClr val="bg1"/>
              </a:solidFill>
            </a:rPr>
            <a:t>-Anatol Raporot-</a:t>
          </a:r>
          <a:endParaRPr lang="id-ID" sz="1100" kern="1200" dirty="0">
            <a:solidFill>
              <a:schemeClr val="bg1"/>
            </a:solidFill>
          </a:endParaRPr>
        </a:p>
      </dsp:txBody>
      <dsp:txXfrm>
        <a:off x="4205749" y="633819"/>
        <a:ext cx="2895859" cy="2004065"/>
      </dsp:txXfrm>
    </dsp:sp>
    <dsp:sp modelId="{FB4BEE94-9946-4CCA-89D8-EE3BA42DAED2}">
      <dsp:nvSpPr>
        <dsp:cNvPr id="0" name=""/>
        <dsp:cNvSpPr/>
      </dsp:nvSpPr>
      <dsp:spPr>
        <a:xfrm rot="20700000">
          <a:off x="5300615" y="3741243"/>
          <a:ext cx="1955330" cy="637669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65A5EE-AAEC-40F9-A59A-CA1850BCBE52}">
      <dsp:nvSpPr>
        <dsp:cNvPr id="0" name=""/>
        <dsp:cNvSpPr/>
      </dsp:nvSpPr>
      <dsp:spPr>
        <a:xfrm>
          <a:off x="5712354" y="2742658"/>
          <a:ext cx="3020557" cy="212876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b="1" kern="1200" dirty="0" smtClean="0">
              <a:solidFill>
                <a:schemeClr val="bg1"/>
              </a:solidFill>
            </a:rPr>
            <a:t>Sistem adalah setiap kesatuan secara konseptual atau fisik yang terdiri</a:t>
          </a:r>
          <a:endParaRPr lang="id-ID" sz="1100" b="1" kern="1200" dirty="0" smtClean="0">
            <a:solidFill>
              <a:schemeClr val="bg1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100" b="1" kern="1200" dirty="0" smtClean="0">
              <a:solidFill>
                <a:schemeClr val="bg1"/>
              </a:solidFill>
            </a:rPr>
            <a:t>dari bagian-bagian dalam keadaan saling tergantung satu sama lainnya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100" b="1" kern="1200" dirty="0" smtClean="0">
              <a:solidFill>
                <a:schemeClr val="bg1"/>
              </a:solidFill>
            </a:rPr>
            <a:t>-L. Ackof-</a:t>
          </a:r>
          <a:endParaRPr lang="id-ID" sz="1100" b="1" kern="1200" dirty="0">
            <a:solidFill>
              <a:schemeClr val="bg1"/>
            </a:solidFill>
          </a:endParaRPr>
        </a:p>
      </dsp:txBody>
      <dsp:txXfrm>
        <a:off x="5774703" y="2805007"/>
        <a:ext cx="2895859" cy="20040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F6F0C-4887-480E-9318-FD83EC470967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E9C40-F220-483F-8EF3-AE2636633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891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6375-6DB3-4003-8135-BD9380235B26}" type="datetime1">
              <a:rPr lang="id-ID" smtClean="0"/>
              <a:t>10/10/2017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Konsep Sistem Informasi                                           Prodi Komputerisasi Akuntansi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5240-0B7A-41A9-B970-E7F271C951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07905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99DFB-385C-4DD9-BBE0-DACC2CF6AC4D}" type="datetime1">
              <a:rPr lang="id-ID" smtClean="0"/>
              <a:t>10/10/2017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Konsep Sistem Informasi                                           Prodi Komputerisasi Akuntansi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5240-0B7A-41A9-B970-E7F271C951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2598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F61F-BDEC-4738-9B41-4E3F850B10E4}" type="datetime1">
              <a:rPr lang="id-ID" smtClean="0"/>
              <a:t>10/10/2017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Konsep Sistem Informasi                                           Prodi Komputerisasi Akuntansi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5240-0B7A-41A9-B970-E7F271C951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74716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813E-9152-4053-A87D-E694FF031A95}" type="datetime1">
              <a:rPr lang="id-ID" smtClean="0"/>
              <a:t>10/10/2017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Konsep Sistem Informasi                                           Prodi Komputerisasi Akuntansi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5240-0B7A-41A9-B970-E7F271C951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83769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837B-54F9-4D2B-82F7-6440C4A4E6CB}" type="datetime1">
              <a:rPr lang="id-ID" smtClean="0"/>
              <a:t>10/10/2017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Konsep Sistem Informasi                                           Prodi Komputerisasi Akuntansi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5240-0B7A-41A9-B970-E7F271C951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90497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1DDF4-7638-46F1-9AF1-CE579AF00E1B}" type="datetime1">
              <a:rPr lang="id-ID" smtClean="0"/>
              <a:t>10/10/2017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Konsep Sistem Informasi                                           Prodi Komputerisasi Akuntansi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5240-0B7A-41A9-B970-E7F271C951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45715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75B2-F4D6-416E-B0A3-76098FB25947}" type="datetime1">
              <a:rPr lang="id-ID" smtClean="0"/>
              <a:t>10/10/2017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Konsep Sistem Informasi                                           Prodi Komputerisasi Akuntansi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5240-0B7A-41A9-B970-E7F271C951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99779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FDDE-854B-4926-81F8-286FD5FB4ABA}" type="datetime1">
              <a:rPr lang="id-ID" smtClean="0"/>
              <a:t>10/10/2017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Konsep Sistem Informasi                                           Prodi Komputerisasi Akuntansi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5240-0B7A-41A9-B970-E7F271C951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8531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7717-CFB3-4623-A289-C036BABCFA48}" type="datetime1">
              <a:rPr lang="id-ID" smtClean="0"/>
              <a:t>10/10/2017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Konsep Sistem Informasi                                           Prodi Komputerisasi Akuntansi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5240-0B7A-41A9-B970-E7F271C951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7267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3664-641C-4542-9689-FCD195AC8CEF}" type="datetime1">
              <a:rPr lang="id-ID" smtClean="0"/>
              <a:t>10/10/2017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Konsep Sistem Informasi                                           Prodi Komputerisasi Akuntansi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5240-0B7A-41A9-B970-E7F271C951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25983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210B3-998F-483A-9586-8EF615433F8C}" type="datetime1">
              <a:rPr lang="id-ID" smtClean="0"/>
              <a:t>10/10/2017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Konsep Sistem Informasi                                           Prodi Komputerisasi Akuntansi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5240-0B7A-41A9-B970-E7F271C951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434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692A-AB78-4E05-8BF1-1A5EE5914055}" type="datetime1">
              <a:rPr lang="id-ID" smtClean="0"/>
              <a:t>10/10/2017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Konsep Sistem Informasi                                           Prodi Komputerisasi Akuntansi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5240-0B7A-41A9-B970-E7F271C951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49433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2521-9287-4E9C-9CED-8A47D9019AAB}" type="datetime1">
              <a:rPr lang="id-ID" smtClean="0"/>
              <a:t>10/10/2017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Konsep Sistem Informasi                                           Prodi Komputerisasi Akuntansi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5240-0B7A-41A9-B970-E7F271C951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41303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A33D3C18-7C2E-4E04-98C5-FBCBA45DAFDF}" type="datetime1">
              <a:rPr lang="id-ID" smtClean="0"/>
              <a:t>10/10/2017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r>
              <a:rPr lang="id-ID" smtClean="0"/>
              <a:t>Konsep Sistem Informasi                                           Prodi Komputerisasi Akuntansi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D46A5240-0B7A-41A9-B970-E7F271C951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9546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id-ID" smtClean="0"/>
              <a:t>Konsep Sistem Informasi                                           Prodi Komputerisasi Akuntansi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CA32C9F-F9EA-4DEF-BC2E-145D7EC03536}" type="datetime1">
              <a:rPr lang="id-ID" smtClean="0"/>
              <a:t>10/10/2017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46A5240-0B7A-41A9-B970-E7F271C951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662663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Konsep Dasar 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Apriani Puti Purfini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Konsep Sistem Informasi                                           Prodi Komputerisasi Akuntansi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5240-0B7A-41A9-B970-E7F271C95147}" type="slidenum">
              <a:rPr lang="id-ID" smtClean="0"/>
              <a:t>1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184" y="663212"/>
            <a:ext cx="7985373" cy="812379"/>
          </a:xfrm>
        </p:spPr>
        <p:txBody>
          <a:bodyPr/>
          <a:lstStyle/>
          <a:p>
            <a:r>
              <a:rPr lang="en-US" dirty="0" smtClean="0"/>
              <a:t>MEKANISME PENGENDALIAN DAN UMPAN BALIK</a:t>
            </a:r>
            <a:endParaRPr lang="en-US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 flipH="1">
            <a:off x="4605567" y="4326260"/>
            <a:ext cx="1035463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6586708" y="3364235"/>
            <a:ext cx="408759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5091283" y="3364235"/>
            <a:ext cx="400659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3971131" y="3068960"/>
            <a:ext cx="1327001" cy="510306"/>
          </a:xfrm>
          <a:prstGeom prst="flowChartInputOutput">
            <a:avLst/>
          </a:prstGeom>
          <a:gradFill rotWithShape="1">
            <a:gsLst>
              <a:gs pos="0">
                <a:srgbClr val="FFFFFF"/>
              </a:gs>
              <a:gs pos="100000">
                <a:srgbClr val="767676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endParaRPr lang="id-ID" sz="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 eaLnBrk="1" hangingPunct="1"/>
            <a:r>
              <a:rPr lang="id-ID" sz="1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Masukan</a:t>
            </a:r>
            <a:endParaRPr lang="id-ID" dirty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5491942" y="3068960"/>
            <a:ext cx="1206365" cy="478411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67676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endParaRPr lang="id-ID" sz="80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 eaLnBrk="1" hangingPunct="1"/>
            <a:r>
              <a:rPr lang="id-ID" sz="1200">
                <a:solidFill>
                  <a:schemeClr val="bg1">
                    <a:lumMod val="95000"/>
                    <a:lumOff val="5000"/>
                  </a:schemeClr>
                </a:solidFill>
              </a:rPr>
              <a:t>Proses</a:t>
            </a:r>
            <a:endParaRPr lang="id-ID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6876256" y="3068960"/>
            <a:ext cx="1327001" cy="510306"/>
          </a:xfrm>
          <a:prstGeom prst="flowChartInputOutput">
            <a:avLst/>
          </a:prstGeom>
          <a:gradFill rotWithShape="1">
            <a:gsLst>
              <a:gs pos="0">
                <a:srgbClr val="FFFFFF"/>
              </a:gs>
              <a:gs pos="100000">
                <a:srgbClr val="767676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endParaRPr lang="id-ID" sz="80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 eaLnBrk="1" hangingPunct="1"/>
            <a:r>
              <a:rPr lang="id-ID" sz="1200">
                <a:solidFill>
                  <a:schemeClr val="bg1">
                    <a:lumMod val="95000"/>
                    <a:lumOff val="5000"/>
                  </a:schemeClr>
                </a:solidFill>
              </a:rPr>
              <a:t>Keluaran</a:t>
            </a:r>
            <a:endParaRPr lang="id-ID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5510992" y="3983360"/>
            <a:ext cx="1206365" cy="669776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67676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endParaRPr lang="id-ID" sz="80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 eaLnBrk="1" hangingPunct="1"/>
            <a:r>
              <a:rPr lang="id-ID" sz="1200">
                <a:solidFill>
                  <a:schemeClr val="bg1">
                    <a:lumMod val="95000"/>
                    <a:lumOff val="5000"/>
                  </a:schemeClr>
                </a:solidFill>
              </a:rPr>
              <a:t>Mekanisme Pengendalian</a:t>
            </a:r>
            <a:endParaRPr lang="id-ID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7546032" y="3669035"/>
            <a:ext cx="0" cy="550173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flipH="1">
            <a:off x="6711101" y="4326260"/>
            <a:ext cx="844455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7733465" y="3919860"/>
            <a:ext cx="965092" cy="47841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id-ID" sz="1200" b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Umpan balik</a:t>
            </a:r>
            <a:endParaRPr lang="id-ID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 flipV="1">
            <a:off x="6136332" y="3640460"/>
            <a:ext cx="0" cy="28704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V="1">
            <a:off x="4605568" y="3669035"/>
            <a:ext cx="0" cy="542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wrap="none"/>
          <a:lstStyle/>
          <a:p>
            <a:endParaRPr lang="en-US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7504" y="2321966"/>
            <a:ext cx="41956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Mekanisme</a:t>
            </a:r>
            <a:r>
              <a:rPr lang="en-US" sz="2400" dirty="0"/>
              <a:t> </a:t>
            </a:r>
            <a:r>
              <a:rPr lang="en-US" sz="2400" dirty="0" err="1"/>
              <a:t>pengendalian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 err="1" smtClean="0"/>
              <a:t>diwujudkan</a:t>
            </a:r>
            <a:r>
              <a:rPr lang="en-US" sz="2400" dirty="0" smtClean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umpan</a:t>
            </a:r>
            <a:r>
              <a:rPr lang="en-US" sz="2400" dirty="0"/>
              <a:t> </a:t>
            </a:r>
            <a:r>
              <a:rPr lang="en-US" sz="2400" dirty="0" err="1"/>
              <a:t>balik</a:t>
            </a:r>
            <a:r>
              <a:rPr lang="en-US" sz="2400" dirty="0"/>
              <a:t> (</a:t>
            </a:r>
            <a:r>
              <a:rPr lang="en-US" sz="2400" i="1" dirty="0"/>
              <a:t>feedback</a:t>
            </a:r>
            <a:r>
              <a:rPr lang="en-US" sz="2400" dirty="0"/>
              <a:t>), yang </a:t>
            </a:r>
            <a:r>
              <a:rPr lang="en-US" sz="2400" dirty="0" err="1"/>
              <a:t>mencuplik</a:t>
            </a:r>
            <a:r>
              <a:rPr lang="en-US" sz="2400" dirty="0"/>
              <a:t> </a:t>
            </a:r>
            <a:r>
              <a:rPr lang="en-US" sz="2400" dirty="0" err="1"/>
              <a:t>keluaran</a:t>
            </a:r>
            <a:r>
              <a:rPr lang="en-US" sz="2400" dirty="0"/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Konsep Sistem Informasi                                           Prodi Komputerisasi Akuntansi</a:t>
            </a:r>
            <a:endParaRPr lang="id-ID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5240-0B7A-41A9-B970-E7F271C95147}" type="slidenum">
              <a:rPr lang="id-ID" smtClean="0"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5892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961" y="637637"/>
            <a:ext cx="7524003" cy="970450"/>
          </a:xfrm>
        </p:spPr>
        <p:txBody>
          <a:bodyPr/>
          <a:lstStyle/>
          <a:p>
            <a:r>
              <a:rPr lang="en-US" dirty="0"/>
              <a:t>MEKANISME PENGENDALIAN DAN UMPAN BALIK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0533" y="2491667"/>
            <a:ext cx="7128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“</a:t>
            </a:r>
            <a:r>
              <a:rPr lang="en-US" sz="3200" dirty="0" err="1"/>
              <a:t>Tujuan</a:t>
            </a:r>
            <a:r>
              <a:rPr lang="en-US" sz="3200" dirty="0"/>
              <a:t> </a:t>
            </a:r>
            <a:r>
              <a:rPr lang="en-US" sz="3200" dirty="0" err="1"/>
              <a:t>umpan</a:t>
            </a:r>
            <a:r>
              <a:rPr lang="en-US" sz="3200" dirty="0"/>
              <a:t> </a:t>
            </a:r>
            <a:r>
              <a:rPr lang="en-US" sz="3200" dirty="0" err="1"/>
              <a:t>balik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mengatur</a:t>
            </a:r>
            <a:r>
              <a:rPr lang="en-US" sz="3200" dirty="0"/>
              <a:t> agar </a:t>
            </a:r>
            <a:r>
              <a:rPr lang="en-US" sz="3200" dirty="0" err="1"/>
              <a:t>sistem</a:t>
            </a:r>
            <a:r>
              <a:rPr lang="en-US" sz="3200" dirty="0"/>
              <a:t> </a:t>
            </a:r>
            <a:r>
              <a:rPr lang="en-US" sz="3200" dirty="0" err="1"/>
              <a:t>berjalan</a:t>
            </a:r>
            <a:r>
              <a:rPr lang="en-US" sz="3200" dirty="0"/>
              <a:t> </a:t>
            </a:r>
            <a:r>
              <a:rPr lang="en-US" sz="3200" dirty="0" err="1">
                <a:solidFill>
                  <a:srgbClr val="FFC000"/>
                </a:solidFill>
              </a:rPr>
              <a:t>sesuai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dengan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tujuan</a:t>
            </a:r>
            <a:endParaRPr lang="en-US" sz="3200" dirty="0" smtClean="0">
              <a:solidFill>
                <a:srgbClr val="FFC00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1123490" y="2029327"/>
            <a:ext cx="7283609" cy="4064000"/>
          </a:xfrm>
          <a:prstGeom prst="rightArrow">
            <a:avLst/>
          </a:prstGeom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/>
              <a:t>sistem</a:t>
            </a:r>
            <a:r>
              <a:rPr lang="en-US" sz="3200" dirty="0"/>
              <a:t> </a:t>
            </a:r>
            <a:r>
              <a:rPr lang="en-US" sz="3200" dirty="0" err="1"/>
              <a:t>informasi</a:t>
            </a:r>
            <a:r>
              <a:rPr lang="en-US" sz="3200" dirty="0"/>
              <a:t>, </a:t>
            </a:r>
            <a:r>
              <a:rPr lang="en-US" sz="3200" dirty="0" err="1"/>
              <a:t>umpan</a:t>
            </a:r>
            <a:r>
              <a:rPr lang="en-US" sz="3200" dirty="0"/>
              <a:t> </a:t>
            </a:r>
            <a:r>
              <a:rPr lang="en-US" sz="3200" dirty="0" err="1"/>
              <a:t>balik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diperoleh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setiap</a:t>
            </a:r>
            <a:r>
              <a:rPr lang="en-US" sz="3200" dirty="0"/>
              <a:t> </a:t>
            </a:r>
            <a:r>
              <a:rPr lang="en-US" sz="3200" dirty="0" err="1"/>
              <a:t>pemakai</a:t>
            </a:r>
            <a:endParaRPr lang="en-US" sz="32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123490" y="3156422"/>
            <a:ext cx="2570685" cy="1625600"/>
            <a:chOff x="290373" y="1219199"/>
            <a:chExt cx="2570685" cy="1625600"/>
          </a:xfrm>
          <a:scene3d>
            <a:camera prst="orthographicFront"/>
            <a:lightRig rig="flat" dir="t"/>
          </a:scene3d>
        </p:grpSpPr>
        <p:sp>
          <p:nvSpPr>
            <p:cNvPr id="14" name="Rounded Rectangle 13"/>
            <p:cNvSpPr/>
            <p:nvPr/>
          </p:nvSpPr>
          <p:spPr>
            <a:xfrm>
              <a:off x="290373" y="1219199"/>
              <a:ext cx="2570685" cy="1625600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5"/>
            <p:cNvSpPr/>
            <p:nvPr/>
          </p:nvSpPr>
          <p:spPr>
            <a:xfrm>
              <a:off x="369728" y="1298554"/>
              <a:ext cx="2411975" cy="146689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/>
                <a:t>Program yang </a:t>
              </a:r>
              <a:r>
                <a:rPr lang="en-US" sz="2400" dirty="0" err="1"/>
                <a:t>salah</a:t>
              </a:r>
              <a:r>
                <a:rPr lang="en-US" sz="2400" dirty="0"/>
                <a:t> </a:t>
              </a:r>
              <a:r>
                <a:rPr lang="en-US" sz="2400" dirty="0" err="1"/>
                <a:t>diperbaiki</a:t>
              </a:r>
              <a:endParaRPr lang="en-US" sz="24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694175" y="3156422"/>
            <a:ext cx="3895705" cy="1625600"/>
            <a:chOff x="2999133" y="1219199"/>
            <a:chExt cx="2570685" cy="1625600"/>
          </a:xfrm>
          <a:scene3d>
            <a:camera prst="orthographicFront"/>
            <a:lightRig rig="flat" dir="t"/>
          </a:scene3d>
        </p:grpSpPr>
        <p:sp>
          <p:nvSpPr>
            <p:cNvPr id="12" name="Rounded Rectangle 11"/>
            <p:cNvSpPr/>
            <p:nvPr/>
          </p:nvSpPr>
          <p:spPr>
            <a:xfrm>
              <a:off x="2999133" y="1219199"/>
              <a:ext cx="2570685" cy="1625600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7"/>
            <p:cNvSpPr/>
            <p:nvPr/>
          </p:nvSpPr>
          <p:spPr>
            <a:xfrm>
              <a:off x="3078488" y="1298554"/>
              <a:ext cx="2411975" cy="146689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/>
                <a:t>Program </a:t>
              </a:r>
              <a:r>
                <a:rPr lang="en-US" sz="2000" dirty="0" err="1"/>
                <a:t>disesuaikan</a:t>
              </a:r>
              <a:r>
                <a:rPr lang="en-US" sz="2000" dirty="0"/>
                <a:t> </a:t>
              </a:r>
              <a:r>
                <a:rPr lang="en-US" sz="2000" dirty="0" err="1"/>
                <a:t>dengan</a:t>
              </a:r>
              <a:r>
                <a:rPr lang="en-US" sz="2000" dirty="0"/>
                <a:t> </a:t>
              </a:r>
              <a:r>
                <a:rPr lang="en-US" sz="2000" dirty="0" err="1"/>
                <a:t>keluaran</a:t>
              </a:r>
              <a:r>
                <a:rPr lang="en-US" sz="2000" dirty="0"/>
                <a:t> yang </a:t>
              </a:r>
              <a:r>
                <a:rPr lang="en-US" sz="2000" dirty="0" err="1"/>
                <a:t>dikehendaki</a:t>
              </a:r>
              <a:endParaRPr lang="en-US" sz="2000" dirty="0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Konsep Sistem Informasi                                           Prodi Komputerisasi Akuntansi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5240-0B7A-41A9-B970-E7F271C95147}" type="slidenum">
              <a:rPr lang="id-ID" smtClean="0"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9685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BATASAN SISTEM</a:t>
            </a:r>
            <a:endParaRPr lang="en-US" dirty="0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6173412" y="2353783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en-US" dirty="0" err="1">
                <a:latin typeface="Arial" panose="020B0604020202020204" pitchFamily="34" charset="0"/>
              </a:rPr>
              <a:t>Perus</a:t>
            </a:r>
            <a:r>
              <a:rPr lang="en-US" dirty="0">
                <a:latin typeface="Arial" panose="020B0604020202020204" pitchFamily="34" charset="0"/>
              </a:rPr>
              <a:t>.</a:t>
            </a:r>
          </a:p>
          <a:p>
            <a:pPr algn="ctr" eaLnBrk="1" hangingPunct="1"/>
            <a:r>
              <a:rPr lang="en-US" dirty="0">
                <a:latin typeface="Arial" panose="020B0604020202020204" pitchFamily="34" charset="0"/>
              </a:rPr>
              <a:t>A</a:t>
            </a:r>
            <a:endParaRPr lang="id-ID" dirty="0">
              <a:latin typeface="Arial" panose="020B0604020202020204" pitchFamily="34" charset="0"/>
            </a:endParaRP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7419600" y="2353783"/>
            <a:ext cx="914400" cy="914400"/>
          </a:xfrm>
          <a:prstGeom prst="ellipse">
            <a:avLst/>
          </a:prstGeom>
          <a:solidFill>
            <a:schemeClr val="accent1">
              <a:alpha val="1176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en-US">
                <a:latin typeface="Arial" panose="020B0604020202020204" pitchFamily="34" charset="0"/>
              </a:rPr>
              <a:t>Perus.</a:t>
            </a:r>
          </a:p>
          <a:p>
            <a:pPr algn="ctr" eaLnBrk="1" hangingPunct="1"/>
            <a:r>
              <a:rPr lang="en-US">
                <a:latin typeface="Arial" panose="020B0604020202020204" pitchFamily="34" charset="0"/>
              </a:rPr>
              <a:t>B</a:t>
            </a:r>
            <a:endParaRPr lang="id-ID">
              <a:latin typeface="Arial" panose="020B0604020202020204" pitchFamily="34" charset="0"/>
            </a:endParaRP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6443287" y="4463571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en-US">
                <a:latin typeface="Arial" panose="020B0604020202020204" pitchFamily="34" charset="0"/>
              </a:rPr>
              <a:t>Perus.</a:t>
            </a:r>
          </a:p>
          <a:p>
            <a:pPr algn="ctr" eaLnBrk="1" hangingPunct="1"/>
            <a:r>
              <a:rPr lang="en-US">
                <a:latin typeface="Arial" panose="020B0604020202020204" pitchFamily="34" charset="0"/>
              </a:rPr>
              <a:t>A</a:t>
            </a:r>
            <a:endParaRPr lang="id-ID">
              <a:latin typeface="Arial" panose="020B0604020202020204" pitchFamily="34" charset="0"/>
            </a:endParaRP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7235450" y="4441346"/>
            <a:ext cx="914400" cy="914400"/>
          </a:xfrm>
          <a:prstGeom prst="ellipse">
            <a:avLst/>
          </a:prstGeom>
          <a:solidFill>
            <a:schemeClr val="accent1">
              <a:alpha val="1176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en-US">
                <a:latin typeface="Arial" panose="020B0604020202020204" pitchFamily="34" charset="0"/>
              </a:rPr>
              <a:t>Perus</a:t>
            </a:r>
          </a:p>
          <a:p>
            <a:pPr algn="ctr" eaLnBrk="1" hangingPunct="1"/>
            <a:r>
              <a:rPr lang="en-US">
                <a:latin typeface="Arial" panose="020B0604020202020204" pitchFamily="34" charset="0"/>
              </a:rPr>
              <a:t>B</a:t>
            </a:r>
            <a:endParaRPr lang="id-ID">
              <a:latin typeface="Arial" panose="020B0604020202020204" pitchFamily="34" charset="0"/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5957512" y="3649183"/>
            <a:ext cx="2520950" cy="646113"/>
          </a:xfrm>
          <a:prstGeom prst="downArrowCallout">
            <a:avLst>
              <a:gd name="adj1" fmla="val 103685"/>
              <a:gd name="adj2" fmla="val 97543"/>
              <a:gd name="adj3" fmla="val 33333"/>
              <a:gd name="adj4" fmla="val 2579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246437" y="5520846"/>
            <a:ext cx="30241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Arial" panose="020B0604020202020204" pitchFamily="34" charset="0"/>
              </a:rPr>
              <a:t>Borderless Enterprise</a:t>
            </a:r>
            <a:endParaRPr lang="id-ID" i="1">
              <a:latin typeface="Arial" panose="020B0604020202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95536" y="2276872"/>
            <a:ext cx="544608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Pemisah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(</a:t>
            </a:r>
            <a:r>
              <a:rPr lang="en-US" dirty="0" err="1"/>
              <a:t>lingkungan</a:t>
            </a:r>
            <a:r>
              <a:rPr lang="en-US" dirty="0"/>
              <a:t>)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68116" y="3649183"/>
            <a:ext cx="544608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dikurangi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dimodifikasi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Konsep Sistem Informasi                                           Prodi Komputerisasi Akuntansi</a:t>
            </a:r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5240-0B7A-41A9-B970-E7F271C95147}" type="slidenum">
              <a:rPr lang="id-ID" smtClean="0"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6202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PERUBAHAN BATAS SISTEM</a:t>
            </a:r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610664"/>
              </p:ext>
            </p:extLst>
          </p:nvPr>
        </p:nvGraphicFramePr>
        <p:xfrm>
          <a:off x="665160" y="1988840"/>
          <a:ext cx="7813675" cy="470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Picture" r:id="rId3" imgW="7765469" imgH="5608808" progId="Word.Picture.8">
                  <p:embed/>
                </p:oleObj>
              </mc:Choice>
              <mc:Fallback>
                <p:oleObj name="Picture" r:id="rId3" imgW="7765469" imgH="5608808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0" y="1988840"/>
                        <a:ext cx="7813675" cy="470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Konsep Sistem Informasi                                           Prodi Komputerisasi Akuntansi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5240-0B7A-41A9-B970-E7F271C95147}" type="slidenum">
              <a:rPr lang="id-ID" smtClean="0"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5093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LINGKUNGAN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732240" y="3068434"/>
            <a:ext cx="1944216" cy="19442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236296" y="3536486"/>
            <a:ext cx="936104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PERUSAHAAN</a:t>
            </a:r>
            <a:endParaRPr lang="en-US" sz="1400" dirty="0"/>
          </a:p>
        </p:txBody>
      </p:sp>
      <p:sp>
        <p:nvSpPr>
          <p:cNvPr id="7" name="Rectangular Callout 6"/>
          <p:cNvSpPr/>
          <p:nvPr/>
        </p:nvSpPr>
        <p:spPr>
          <a:xfrm>
            <a:off x="6876256" y="2222287"/>
            <a:ext cx="1800200" cy="702657"/>
          </a:xfrm>
          <a:prstGeom prst="wedgeRectCallout">
            <a:avLst>
              <a:gd name="adj1" fmla="val -20833"/>
              <a:gd name="adj2" fmla="val 945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LINGKUNGAN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95536" y="2276872"/>
            <a:ext cx="544608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sistem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68116" y="3649183"/>
            <a:ext cx="544608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Contoh</a:t>
            </a:r>
            <a:r>
              <a:rPr lang="en-US" dirty="0"/>
              <a:t>: </a:t>
            </a:r>
          </a:p>
          <a:p>
            <a:pPr algn="ctr"/>
            <a:r>
              <a:rPr lang="en-US" dirty="0"/>
              <a:t>vendor, </a:t>
            </a:r>
            <a:r>
              <a:rPr lang="en-US" dirty="0" err="1" smtClean="0"/>
              <a:t>pelanggan</a:t>
            </a:r>
            <a:r>
              <a:rPr lang="en-US" dirty="0"/>
              <a:t>, </a:t>
            </a:r>
            <a:r>
              <a:rPr lang="en-US" dirty="0" err="1" smtClean="0"/>
              <a:t>pemilik</a:t>
            </a:r>
            <a:r>
              <a:rPr lang="en-US" dirty="0"/>
              <a:t>, </a:t>
            </a:r>
            <a:r>
              <a:rPr lang="en-US" dirty="0" err="1" smtClean="0"/>
              <a:t>pemerintah</a:t>
            </a:r>
            <a:r>
              <a:rPr lang="en-US" dirty="0"/>
              <a:t>, </a:t>
            </a:r>
          </a:p>
          <a:p>
            <a:pPr algn="ctr"/>
            <a:r>
              <a:rPr lang="en-US" dirty="0"/>
              <a:t>bank,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pesaing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Konsep Sistem Informasi                                           Prodi Komputerisasi Akuntansi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5240-0B7A-41A9-B970-E7F271C95147}" type="slidenum">
              <a:rPr lang="id-ID" smtClean="0"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601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SUBSISTEM</a:t>
            </a:r>
            <a:endParaRPr lang="en-US" dirty="0"/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2026963"/>
              </p:ext>
            </p:extLst>
          </p:nvPr>
        </p:nvGraphicFramePr>
        <p:xfrm>
          <a:off x="3923928" y="2348880"/>
          <a:ext cx="4770398" cy="4320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Picture" r:id="rId3" imgW="5604091" imgH="5522280" progId="Word.Picture.8">
                  <p:embed/>
                </p:oleObj>
              </mc:Choice>
              <mc:Fallback>
                <p:oleObj name="Picture" r:id="rId3" imgW="5604091" imgH="552228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6264" r="5205" b="10677"/>
                      <a:stretch>
                        <a:fillRect/>
                      </a:stretch>
                    </p:blipFill>
                    <p:spPr bwMode="auto">
                      <a:xfrm>
                        <a:off x="3923928" y="2348880"/>
                        <a:ext cx="4770398" cy="43204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395536" y="2276872"/>
            <a:ext cx="352839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tersusun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sistem-sistem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68116" y="3649183"/>
            <a:ext cx="352839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Sistem-sistem</a:t>
            </a:r>
            <a:r>
              <a:rPr lang="en-US" dirty="0"/>
              <a:t> yang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subsistem</a:t>
            </a:r>
            <a:r>
              <a:rPr lang="en-US" dirty="0"/>
              <a:t>.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Konsep Sistem Informasi                                           Prodi Komputerisasi Akuntansi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5240-0B7A-41A9-B970-E7F271C95147}" type="slidenum">
              <a:rPr lang="id-ID" smtClean="0"/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9757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CONTOH</a:t>
            </a:r>
            <a:endParaRPr lang="en-US" dirty="0"/>
          </a:p>
        </p:txBody>
      </p:sp>
      <p:graphicFrame>
        <p:nvGraphicFramePr>
          <p:cNvPr id="4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372915"/>
              </p:ext>
            </p:extLst>
          </p:nvPr>
        </p:nvGraphicFramePr>
        <p:xfrm>
          <a:off x="539552" y="2132856"/>
          <a:ext cx="7993062" cy="4537076"/>
        </p:xfrm>
        <a:graphic>
          <a:graphicData uri="http://schemas.openxmlformats.org/drawingml/2006/table">
            <a:tbl>
              <a:tblPr/>
              <a:tblGrid>
                <a:gridCol w="3722687"/>
                <a:gridCol w="4270375"/>
              </a:tblGrid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269875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Sistem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269875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Subsistem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1355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269875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Sistem mobil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269875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Subsistem bahan bakar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269875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Subsistem pendorong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269875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Subsistem kelistrikan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269875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Subsistem rem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269875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Sistem komputer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269875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CPU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269875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Masukan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269875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Keluaran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269875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Penyimpan sekunder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5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269875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Sistem informasi perusahaan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269875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Sistem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informasi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akuntansi</a:t>
                      </a:r>
                      <a:endParaRPr kumimoji="0" lang="id-ID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269875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Sistem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informasi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pemasaran</a:t>
                      </a:r>
                      <a:endParaRPr kumimoji="0" lang="id-ID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269875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Sistem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informasi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personalia</a:t>
                      </a:r>
                      <a:endParaRPr kumimoji="0" lang="id-ID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269875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Sistem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informasi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produksi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Konsep Sistem Informasi                                           Prodi Komputerisasi Akuntansi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5240-0B7A-41A9-B970-E7F271C95147}" type="slidenum">
              <a:rPr lang="id-ID" smtClean="0"/>
              <a:t>16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0078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SUPERSISTEM</a:t>
            </a:r>
            <a:endParaRPr lang="en-US" dirty="0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5364088" y="1436002"/>
            <a:ext cx="1512888" cy="1081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en-US">
                <a:latin typeface="Arial" panose="020B0604020202020204" pitchFamily="34" charset="0"/>
              </a:rPr>
              <a:t>Pemerintah </a:t>
            </a:r>
          </a:p>
          <a:p>
            <a:pPr algn="ctr" eaLnBrk="1" hangingPunct="1"/>
            <a:r>
              <a:rPr lang="en-US">
                <a:latin typeface="Arial" panose="020B0604020202020204" pitchFamily="34" charset="0"/>
              </a:rPr>
              <a:t>Pusat</a:t>
            </a:r>
            <a:endParaRPr lang="id-ID">
              <a:latin typeface="Arial" panose="020B0604020202020204" pitchFamily="34" charset="0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5364088" y="3369577"/>
            <a:ext cx="1512888" cy="1081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en-US">
                <a:latin typeface="Arial" panose="020B0604020202020204" pitchFamily="34" charset="0"/>
              </a:rPr>
              <a:t>Provinsi</a:t>
            </a:r>
            <a:endParaRPr lang="id-ID">
              <a:latin typeface="Arial" panose="020B0604020202020204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5364088" y="5179327"/>
            <a:ext cx="1512888" cy="1081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en-US" dirty="0" err="1" smtClean="0">
                <a:latin typeface="Arial" panose="020B0604020202020204" pitchFamily="34" charset="0"/>
              </a:rPr>
              <a:t>Kabupaten</a:t>
            </a:r>
            <a:endParaRPr lang="id-ID" dirty="0">
              <a:latin typeface="Arial" panose="020B0604020202020204" pitchFamily="34" charset="0"/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084813" y="2517089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6156251" y="4460189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7308776" y="4893577"/>
            <a:ext cx="1512887" cy="983695"/>
          </a:xfrm>
          <a:prstGeom prst="wedgeRectCallout">
            <a:avLst>
              <a:gd name="adj1" fmla="val -87880"/>
              <a:gd name="adj2" fmla="val -9313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Supersistem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dari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Kabupaten</a:t>
            </a:r>
            <a:endParaRPr lang="id-ID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9" name="AutoShape 13"/>
          <p:cNvSpPr>
            <a:spLocks noChangeArrowheads="1"/>
          </p:cNvSpPr>
          <p:nvPr/>
        </p:nvSpPr>
        <p:spPr bwMode="auto">
          <a:xfrm>
            <a:off x="7164313" y="3164789"/>
            <a:ext cx="1657350" cy="840275"/>
          </a:xfrm>
          <a:prstGeom prst="wedgeRectCallout">
            <a:avLst>
              <a:gd name="adj1" fmla="val -75287"/>
              <a:gd name="adj2" fmla="val -127301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Supersistem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dari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Provinsi</a:t>
            </a:r>
            <a:endParaRPr lang="id-ID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8726" y="2384597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lain yang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yang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dikenal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sebutan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C000"/>
                </a:solidFill>
              </a:rPr>
              <a:t>supersistem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Konsep Sistem Informasi                                           Prodi Komputerisasi Akuntansi</a:t>
            </a:r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5240-0B7A-41A9-B970-E7F271C95147}" type="slidenum">
              <a:rPr lang="id-ID" smtClean="0"/>
              <a:t>17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8193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9036496" cy="970450"/>
          </a:xfrm>
        </p:spPr>
        <p:txBody>
          <a:bodyPr/>
          <a:lstStyle/>
          <a:p>
            <a:r>
              <a:rPr lang="en-US" dirty="0" smtClean="0"/>
              <a:t>ANTARMUKA (INTERFACE)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51520" y="2240868"/>
            <a:ext cx="4392488" cy="18362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2400" dirty="0" err="1"/>
              <a:t>Penghubung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endParaRPr lang="en-US" sz="2400" dirty="0"/>
          </a:p>
          <a:p>
            <a:pPr algn="ctr">
              <a:lnSpc>
                <a:spcPct val="90000"/>
              </a:lnSpc>
            </a:pPr>
            <a:r>
              <a:rPr lang="en-US" sz="2400" dirty="0"/>
              <a:t>media </a:t>
            </a:r>
            <a:r>
              <a:rPr lang="en-US" sz="2400" dirty="0" err="1"/>
              <a:t>penghubung</a:t>
            </a:r>
            <a:endParaRPr lang="en-US" sz="2400" dirty="0"/>
          </a:p>
          <a:p>
            <a:pPr algn="ctr">
              <a:lnSpc>
                <a:spcPct val="90000"/>
              </a:lnSpc>
            </a:pP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subsitem</a:t>
            </a:r>
            <a:endParaRPr lang="en-US" sz="2400" dirty="0"/>
          </a:p>
          <a:p>
            <a:pPr algn="ctr">
              <a:lnSpc>
                <a:spcPct val="90000"/>
              </a:lnSpc>
            </a:pP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subsistem</a:t>
            </a:r>
            <a:r>
              <a:rPr lang="en-US" sz="2400" dirty="0"/>
              <a:t> yang</a:t>
            </a:r>
          </a:p>
          <a:p>
            <a:pPr algn="ctr">
              <a:lnSpc>
                <a:spcPct val="90000"/>
              </a:lnSpc>
            </a:pPr>
            <a:r>
              <a:rPr lang="en-US" sz="2400" dirty="0" err="1"/>
              <a:t>lainnya</a:t>
            </a:r>
            <a:r>
              <a:rPr lang="en-US" sz="2400" dirty="0"/>
              <a:t>. </a:t>
            </a:r>
            <a:endParaRPr lang="en-US" sz="2400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251520" y="4293096"/>
            <a:ext cx="4392488" cy="2232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2400" dirty="0" err="1" smtClean="0"/>
              <a:t>Melalui</a:t>
            </a:r>
            <a:endParaRPr lang="en-US" sz="2400" dirty="0"/>
          </a:p>
          <a:p>
            <a:pPr algn="ctr">
              <a:lnSpc>
                <a:spcPct val="90000"/>
              </a:lnSpc>
            </a:pPr>
            <a:r>
              <a:rPr lang="en-US" sz="2400" dirty="0" err="1"/>
              <a:t>penghubung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endParaRPr lang="en-US" sz="2400" dirty="0"/>
          </a:p>
          <a:p>
            <a:pPr algn="ctr">
              <a:lnSpc>
                <a:spcPct val="90000"/>
              </a:lnSpc>
            </a:pPr>
            <a:r>
              <a:rPr lang="en-US" sz="2400" dirty="0" err="1"/>
              <a:t>memungkinkan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endParaRPr lang="en-US" sz="2400" dirty="0"/>
          </a:p>
          <a:p>
            <a:pPr algn="ctr">
              <a:lnSpc>
                <a:spcPct val="90000"/>
              </a:lnSpc>
            </a:pPr>
            <a:r>
              <a:rPr lang="en-US" sz="2400" dirty="0" smtClean="0"/>
              <a:t>-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mengalir</a:t>
            </a:r>
            <a:endParaRPr lang="en-US" sz="2400" dirty="0"/>
          </a:p>
          <a:p>
            <a:pPr algn="ctr">
              <a:lnSpc>
                <a:spcPct val="90000"/>
              </a:lnSpc>
            </a:pP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subsistem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endParaRPr lang="en-US" sz="2400" dirty="0"/>
          </a:p>
          <a:p>
            <a:pPr algn="ctr">
              <a:lnSpc>
                <a:spcPct val="90000"/>
              </a:lnSpc>
            </a:pPr>
            <a:r>
              <a:rPr lang="en-US" sz="2400" dirty="0" err="1"/>
              <a:t>subsistem</a:t>
            </a:r>
            <a:r>
              <a:rPr lang="en-US" sz="2400" dirty="0"/>
              <a:t> yang </a:t>
            </a:r>
            <a:r>
              <a:rPr lang="en-US" sz="2400" dirty="0" err="1"/>
              <a:t>lainnya</a:t>
            </a:r>
            <a:r>
              <a:rPr lang="en-US" sz="2400" dirty="0"/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0561" y="2092078"/>
            <a:ext cx="4101919" cy="4467225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Konsep Sistem Informasi                                           Prodi Komputerisasi Akuntansi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5240-0B7A-41A9-B970-E7F271C95147}" type="slidenum">
              <a:rPr lang="id-ID" smtClean="0"/>
              <a:t>18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4791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ANTARMUKA SUBSISTEM (INTERFACE)</a:t>
            </a:r>
            <a:endParaRPr lang="en-US" dirty="0"/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395288" y="1890713"/>
          <a:ext cx="7993062" cy="435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Picture" r:id="rId3" imgW="6324550" imgH="3445251" progId="Word.Picture.8">
                  <p:embed/>
                </p:oleObj>
              </mc:Choice>
              <mc:Fallback>
                <p:oleObj name="Picture" r:id="rId3" imgW="6324550" imgH="3445251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890713"/>
                        <a:ext cx="7993062" cy="435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Konsep Sistem Informasi                                           Prodi Komputerisasi Akuntansi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5240-0B7A-41A9-B970-E7F271C95147}" type="slidenum">
              <a:rPr lang="id-ID" smtClean="0"/>
              <a:t>19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6417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810118782"/>
              </p:ext>
            </p:extLst>
          </p:nvPr>
        </p:nvGraphicFramePr>
        <p:xfrm>
          <a:off x="428596" y="0"/>
          <a:ext cx="8286808" cy="6429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Konsep Sistem Informasi                                           Prodi Komputerisasi Akuntansi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5240-0B7A-41A9-B970-E7F271C95147}" type="slidenum">
              <a:rPr lang="id-ID" smtClean="0"/>
              <a:t>2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082483" cy="970450"/>
          </a:xfrm>
        </p:spPr>
        <p:txBody>
          <a:bodyPr/>
          <a:lstStyle/>
          <a:p>
            <a:r>
              <a:rPr lang="en-US" dirty="0" smtClean="0"/>
              <a:t>MODEL ANTARMUKA SUBSISTEM</a:t>
            </a:r>
            <a:endParaRPr lang="en-US" dirty="0"/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810971"/>
              </p:ext>
            </p:extLst>
          </p:nvPr>
        </p:nvGraphicFramePr>
        <p:xfrm>
          <a:off x="683568" y="2276872"/>
          <a:ext cx="8064896" cy="4214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Picture" r:id="rId3" imgW="4173620" imgH="3719256" progId="Word.Picture.8">
                  <p:embed/>
                </p:oleObj>
              </mc:Choice>
              <mc:Fallback>
                <p:oleObj name="Picture" r:id="rId3" imgW="4173620" imgH="3719256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0136" t="9299" r="5383"/>
                      <a:stretch>
                        <a:fillRect/>
                      </a:stretch>
                    </p:blipFill>
                    <p:spPr bwMode="auto">
                      <a:xfrm>
                        <a:off x="683568" y="2276872"/>
                        <a:ext cx="8064896" cy="42144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Konsep Sistem Informasi                                           Prodi Komputerisasi Akuntansi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5240-0B7A-41A9-B970-E7F271C95147}" type="slidenum">
              <a:rPr lang="id-ID" smtClean="0"/>
              <a:t>20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100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7" y="447188"/>
            <a:ext cx="8568952" cy="970450"/>
          </a:xfrm>
        </p:spPr>
        <p:txBody>
          <a:bodyPr/>
          <a:lstStyle/>
          <a:p>
            <a:r>
              <a:rPr lang="en-US" dirty="0" smtClean="0"/>
              <a:t>CONTOH ANTARMUKA SUBSISTEM</a:t>
            </a:r>
            <a:endParaRPr lang="en-US" dirty="0"/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2118613"/>
              </p:ext>
            </p:extLst>
          </p:nvPr>
        </p:nvGraphicFramePr>
        <p:xfrm>
          <a:off x="554038" y="1844823"/>
          <a:ext cx="7556500" cy="4795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Picture" r:id="rId3" imgW="7045009" imgH="4887382" progId="Word.Picture.8">
                  <p:embed/>
                </p:oleObj>
              </mc:Choice>
              <mc:Fallback>
                <p:oleObj name="Picture" r:id="rId3" imgW="7045009" imgH="4887382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038" y="1844823"/>
                        <a:ext cx="7556500" cy="47956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Konsep Sistem Informasi                                           Prodi Komputerisasi Akuntansi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5240-0B7A-41A9-B970-E7F271C95147}" type="slidenum">
              <a:rPr lang="id-ID" smtClean="0"/>
              <a:t>21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6962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7524003" cy="970450"/>
          </a:xfrm>
        </p:spPr>
        <p:txBody>
          <a:bodyPr/>
          <a:lstStyle/>
          <a:p>
            <a:r>
              <a:rPr lang="en-US" dirty="0" smtClean="0"/>
              <a:t>TUJUAN SISTEM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6961" y="2924944"/>
            <a:ext cx="86324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“</a:t>
            </a:r>
            <a:r>
              <a:rPr lang="en-US" sz="3200" dirty="0" err="1" smtClean="0"/>
              <a:t>Setiap</a:t>
            </a:r>
            <a:r>
              <a:rPr lang="en-US" sz="3200" dirty="0" smtClean="0"/>
              <a:t> SISTEM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tujuan</a:t>
            </a:r>
            <a:r>
              <a:rPr lang="en-US" sz="3200" dirty="0" smtClean="0"/>
              <a:t> (goal)”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err="1" smtClean="0"/>
              <a:t>Tujuan</a:t>
            </a:r>
            <a:r>
              <a:rPr lang="en-US" sz="3200" dirty="0" smtClean="0"/>
              <a:t> </a:t>
            </a:r>
            <a:r>
              <a:rPr lang="en-US" sz="3200" dirty="0" err="1" smtClean="0"/>
              <a:t>Berfungsi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pengarah</a:t>
            </a:r>
            <a:r>
              <a:rPr lang="en-US" sz="3200" dirty="0" smtClean="0"/>
              <a:t> </a:t>
            </a:r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6" name="Right Arrow 5"/>
          <p:cNvSpPr/>
          <p:nvPr/>
        </p:nvSpPr>
        <p:spPr>
          <a:xfrm>
            <a:off x="1259632" y="1916832"/>
            <a:ext cx="7283609" cy="4064000"/>
          </a:xfrm>
          <a:prstGeom prst="rightArrow">
            <a:avLst/>
          </a:prstGeom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7" name="Group 6"/>
          <p:cNvGrpSpPr/>
          <p:nvPr/>
        </p:nvGrpSpPr>
        <p:grpSpPr>
          <a:xfrm>
            <a:off x="491431" y="3177749"/>
            <a:ext cx="2570685" cy="1625600"/>
            <a:chOff x="290373" y="1219199"/>
            <a:chExt cx="2570685" cy="1625600"/>
          </a:xfrm>
          <a:scene3d>
            <a:camera prst="orthographicFront"/>
            <a:lightRig rig="flat" dir="t"/>
          </a:scene3d>
        </p:grpSpPr>
        <p:sp>
          <p:nvSpPr>
            <p:cNvPr id="14" name="Rounded Rectangle 13"/>
            <p:cNvSpPr/>
            <p:nvPr/>
          </p:nvSpPr>
          <p:spPr>
            <a:xfrm>
              <a:off x="290373" y="1219199"/>
              <a:ext cx="2570685" cy="1625600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5"/>
            <p:cNvSpPr/>
            <p:nvPr/>
          </p:nvSpPr>
          <p:spPr>
            <a:xfrm>
              <a:off x="369728" y="1298554"/>
              <a:ext cx="2411975" cy="146689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err="1" smtClean="0"/>
                <a:t>untuk</a:t>
              </a:r>
              <a:r>
                <a:rPr lang="en-US" sz="1600" kern="1200" dirty="0" smtClean="0"/>
                <a:t> </a:t>
              </a:r>
              <a:r>
                <a:rPr lang="en-US" sz="1600" kern="1200" dirty="0" err="1" smtClean="0"/>
                <a:t>mendukung</a:t>
              </a:r>
              <a:r>
                <a:rPr lang="en-US" sz="1600" kern="1200" dirty="0" smtClean="0"/>
                <a:t> </a:t>
              </a:r>
              <a:r>
                <a:rPr lang="en-US" sz="1600" kern="1200" dirty="0" err="1" smtClean="0"/>
                <a:t>fungsi</a:t>
              </a:r>
              <a:r>
                <a:rPr lang="en-US" sz="1600" kern="1200" dirty="0" smtClean="0"/>
                <a:t> </a:t>
              </a:r>
              <a:r>
                <a:rPr lang="en-US" sz="1600" kern="1200" dirty="0" err="1" smtClean="0"/>
                <a:t>kepengurusan</a:t>
              </a:r>
              <a:r>
                <a:rPr lang="en-US" sz="1600" kern="1200" dirty="0" smtClean="0"/>
                <a:t> </a:t>
              </a:r>
              <a:r>
                <a:rPr lang="en-US" sz="1600" kern="1200" dirty="0" err="1" smtClean="0"/>
                <a:t>manajemen</a:t>
              </a:r>
              <a:endParaRPr lang="en-US" sz="1600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129587" y="3130013"/>
            <a:ext cx="2570685" cy="1625600"/>
            <a:chOff x="2999133" y="1219199"/>
            <a:chExt cx="2570685" cy="1625600"/>
          </a:xfrm>
          <a:scene3d>
            <a:camera prst="orthographicFront"/>
            <a:lightRig rig="flat" dir="t"/>
          </a:scene3d>
        </p:grpSpPr>
        <p:sp>
          <p:nvSpPr>
            <p:cNvPr id="12" name="Rounded Rectangle 11"/>
            <p:cNvSpPr/>
            <p:nvPr/>
          </p:nvSpPr>
          <p:spPr>
            <a:xfrm>
              <a:off x="2999133" y="1219199"/>
              <a:ext cx="2570685" cy="1625600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7"/>
            <p:cNvSpPr/>
            <p:nvPr/>
          </p:nvSpPr>
          <p:spPr>
            <a:xfrm>
              <a:off x="3078488" y="1298554"/>
              <a:ext cx="2411975" cy="146689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err="1" smtClean="0"/>
                <a:t>untuk</a:t>
              </a:r>
              <a:r>
                <a:rPr lang="en-US" sz="1600" kern="1200" dirty="0" smtClean="0"/>
                <a:t> </a:t>
              </a:r>
              <a:r>
                <a:rPr lang="en-US" sz="1600" kern="1200" dirty="0" err="1" smtClean="0"/>
                <a:t>mendukung</a:t>
              </a:r>
              <a:r>
                <a:rPr lang="en-US" sz="1600" kern="1200" dirty="0" smtClean="0"/>
                <a:t> </a:t>
              </a:r>
              <a:r>
                <a:rPr lang="en-US" sz="1600" kern="1200" dirty="0" err="1" smtClean="0"/>
                <a:t>pengambilan</a:t>
              </a:r>
              <a:r>
                <a:rPr lang="en-US" sz="1600" kern="1200" dirty="0" smtClean="0"/>
                <a:t> </a:t>
              </a:r>
              <a:r>
                <a:rPr lang="en-US" sz="1600" kern="1200" dirty="0" err="1" smtClean="0"/>
                <a:t>keputusan</a:t>
              </a:r>
              <a:r>
                <a:rPr lang="en-US" sz="1600" kern="1200" dirty="0" smtClean="0"/>
                <a:t> </a:t>
              </a:r>
              <a:r>
                <a:rPr lang="en-US" sz="1600" kern="1200" dirty="0" err="1" smtClean="0"/>
                <a:t>manajemen</a:t>
              </a:r>
              <a:endParaRPr lang="en-US" sz="1600" kern="12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836414" y="3130013"/>
            <a:ext cx="2570685" cy="1625600"/>
            <a:chOff x="5707892" y="1219199"/>
            <a:chExt cx="2570685" cy="1625600"/>
          </a:xfrm>
          <a:scene3d>
            <a:camera prst="orthographicFront"/>
            <a:lightRig rig="flat" dir="t"/>
          </a:scene3d>
        </p:grpSpPr>
        <p:sp>
          <p:nvSpPr>
            <p:cNvPr id="10" name="Rounded Rectangle 9"/>
            <p:cNvSpPr/>
            <p:nvPr/>
          </p:nvSpPr>
          <p:spPr>
            <a:xfrm>
              <a:off x="5707892" y="1219199"/>
              <a:ext cx="2570685" cy="1625600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9"/>
            <p:cNvSpPr/>
            <p:nvPr/>
          </p:nvSpPr>
          <p:spPr>
            <a:xfrm>
              <a:off x="5787247" y="1298554"/>
              <a:ext cx="2411975" cy="146689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i-FI" sz="1600" kern="1200" dirty="0" smtClean="0"/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sz="1600" kern="1200" dirty="0" smtClean="0"/>
                <a:t>untuk mendukung kegiatan operasi perusahaan </a:t>
              </a:r>
              <a:endParaRPr lang="en-US" sz="1600" kern="1200" dirty="0" smtClean="0"/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kern="1200" dirty="0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Konsep Sistem Informasi                                           Prodi Komputerisasi Akuntansi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5240-0B7A-41A9-B970-E7F271C95147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55755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TUJUAN….(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9513" y="2204864"/>
            <a:ext cx="87849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/>
              <a:t>Secara</a:t>
            </a:r>
            <a:r>
              <a:rPr lang="en-US" sz="3600" dirty="0"/>
              <a:t> </a:t>
            </a:r>
            <a:r>
              <a:rPr lang="en-US" sz="3600" dirty="0" err="1"/>
              <a:t>lebih</a:t>
            </a:r>
            <a:r>
              <a:rPr lang="en-US" sz="3600" dirty="0"/>
              <a:t> </a:t>
            </a:r>
            <a:r>
              <a:rPr lang="en-US" sz="3600" dirty="0" err="1"/>
              <a:t>spesifik</a:t>
            </a:r>
            <a:r>
              <a:rPr lang="en-US" sz="3600" dirty="0"/>
              <a:t>, </a:t>
            </a:r>
            <a:r>
              <a:rPr lang="en-US" sz="3600" dirty="0" err="1"/>
              <a:t>tujuan</a:t>
            </a:r>
            <a:r>
              <a:rPr lang="en-US" sz="3600" dirty="0"/>
              <a:t> </a:t>
            </a:r>
            <a:r>
              <a:rPr lang="en-US" sz="3600" dirty="0" err="1"/>
              <a:t>sistem</a:t>
            </a:r>
            <a:r>
              <a:rPr lang="en-US" sz="3600" dirty="0"/>
              <a:t> </a:t>
            </a:r>
            <a:r>
              <a:rPr lang="en-US" sz="3600" dirty="0" err="1"/>
              <a:t>informasi</a:t>
            </a:r>
            <a:r>
              <a:rPr lang="en-US" sz="3600" dirty="0"/>
              <a:t> </a:t>
            </a:r>
            <a:r>
              <a:rPr lang="en-US" sz="3600" dirty="0" err="1"/>
              <a:t>bergantung</a:t>
            </a:r>
            <a:r>
              <a:rPr lang="en-US" sz="3600" dirty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/>
              <a:t>kegiatan</a:t>
            </a:r>
            <a:r>
              <a:rPr lang="en-US" sz="3600" dirty="0"/>
              <a:t> yang </a:t>
            </a:r>
            <a:r>
              <a:rPr lang="en-US" sz="3600" dirty="0" err="1"/>
              <a:t>ditangani</a:t>
            </a:r>
            <a:r>
              <a:rPr lang="en-US" sz="3600" dirty="0"/>
              <a:t> </a:t>
            </a:r>
          </a:p>
          <a:p>
            <a:pPr algn="just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83283">
            <a:off x="165920" y="4255406"/>
            <a:ext cx="2697870" cy="21050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291" y="4133019"/>
            <a:ext cx="2619375" cy="21042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9161">
            <a:off x="6018087" y="4274227"/>
            <a:ext cx="2686050" cy="2178587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Konsep Sistem Informasi                                           Prodi Komputerisasi Akuntansi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5240-0B7A-41A9-B970-E7F271C95147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3581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7524003" cy="970450"/>
          </a:xfrm>
        </p:spPr>
        <p:txBody>
          <a:bodyPr/>
          <a:lstStyle/>
          <a:p>
            <a:r>
              <a:rPr lang="en-US" dirty="0" smtClean="0"/>
              <a:t>ELEMEN SISTEM</a:t>
            </a:r>
            <a:endParaRPr lang="en-US" dirty="0"/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8759693"/>
              </p:ext>
            </p:extLst>
          </p:nvPr>
        </p:nvGraphicFramePr>
        <p:xfrm>
          <a:off x="395536" y="764704"/>
          <a:ext cx="8208912" cy="590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Picture" r:id="rId3" imgW="7045009" imgH="7050939" progId="Word.Picture.8">
                  <p:embed/>
                </p:oleObj>
              </mc:Choice>
              <mc:Fallback>
                <p:oleObj name="Picture" r:id="rId3" imgW="7045009" imgH="7050939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4433" t="6088" r="12517" b="3174"/>
                      <a:stretch>
                        <a:fillRect/>
                      </a:stretch>
                    </p:blipFill>
                    <p:spPr bwMode="auto">
                      <a:xfrm>
                        <a:off x="395536" y="764704"/>
                        <a:ext cx="8208912" cy="5905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Konsep Sistem Informasi                                           Prodi Komputerisasi Akuntansi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5240-0B7A-41A9-B970-E7F271C95147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2335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MASUKAN (INPUT)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95536" y="2276872"/>
            <a:ext cx="835292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segala sesuatu yang masuk ke dalam sistem dan selanjutnya menjadi bahan untuk diproses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19578" y="3712170"/>
            <a:ext cx="8352928" cy="15170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</a:t>
            </a:r>
            <a:r>
              <a:rPr lang="en-US" dirty="0" err="1"/>
              <a:t>berwujud</a:t>
            </a:r>
            <a:r>
              <a:rPr lang="en-US" dirty="0"/>
              <a:t> (</a:t>
            </a:r>
            <a:r>
              <a:rPr lang="en-US" dirty="0" err="1"/>
              <a:t>tampak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) </a:t>
            </a:r>
            <a:r>
              <a:rPr lang="en-US" dirty="0" err="1"/>
              <a:t>maupun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tampak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yang </a:t>
            </a:r>
            <a:r>
              <a:rPr lang="en-US" dirty="0" err="1"/>
              <a:t>berwujud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mentah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berwujud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(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).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95534" y="5445224"/>
            <a:ext cx="835292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Pada sistem informasi, masukan dapat berupa data transaksi, dan data non-transaksi (misalnya surat pemberitahuan)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Konsep Sistem Informasi                                           Prodi Komputerisasi Akuntansi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5240-0B7A-41A9-B970-E7F271C95147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0168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KOMPONEN (COMPONENT)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004048" y="2132856"/>
            <a:ext cx="3974154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yang </a:t>
            </a:r>
            <a:r>
              <a:rPr lang="en-US" dirty="0" err="1"/>
              <a:t>saling</a:t>
            </a:r>
            <a:endParaRPr lang="en-US" dirty="0"/>
          </a:p>
          <a:p>
            <a:pPr algn="ctr"/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berinteraksi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bekerja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sama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/>
              <a:t>membentuk</a:t>
            </a:r>
            <a:endParaRPr lang="en-US" dirty="0"/>
          </a:p>
          <a:p>
            <a:pPr algn="ctr"/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004048" y="3973978"/>
            <a:ext cx="3792382" cy="2592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beberapa</a:t>
            </a:r>
            <a:r>
              <a:rPr lang="en-US" dirty="0" smtClean="0"/>
              <a:t> </a:t>
            </a:r>
            <a:r>
              <a:rPr lang="en-US" dirty="0" err="1"/>
              <a:t>subsistem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subbagian,dimana</a:t>
            </a:r>
            <a:endParaRPr lang="en-US" dirty="0"/>
          </a:p>
          <a:p>
            <a:pPr algn="ctr"/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subsistem</a:t>
            </a:r>
            <a:r>
              <a:rPr lang="en-US" dirty="0" smtClean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mempengaruhi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proses</a:t>
            </a:r>
          </a:p>
          <a:p>
            <a:pPr algn="ctr"/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sistem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secara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keseluruhan</a:t>
            </a:r>
            <a:r>
              <a:rPr lang="en-US" dirty="0"/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76872"/>
            <a:ext cx="4317724" cy="4289394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Konsep Sistem Informasi                                           Prodi Komputerisasi Akuntansi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5240-0B7A-41A9-B970-E7F271C95147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1565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95536" y="2276872"/>
            <a:ext cx="8352928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/>
              <a:t>Bagian</a:t>
            </a:r>
            <a:r>
              <a:rPr lang="en-US" sz="3600" dirty="0"/>
              <a:t> yang </a:t>
            </a:r>
            <a:r>
              <a:rPr lang="en-US" sz="3600" dirty="0" err="1"/>
              <a:t>melakukan</a:t>
            </a:r>
            <a:r>
              <a:rPr lang="en-US" sz="3600" dirty="0"/>
              <a:t> </a:t>
            </a:r>
            <a:r>
              <a:rPr lang="en-US" sz="3600" dirty="0" err="1"/>
              <a:t>perubahan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transformasi</a:t>
            </a:r>
            <a:r>
              <a:rPr lang="en-US" sz="3600" dirty="0"/>
              <a:t> </a:t>
            </a:r>
            <a:r>
              <a:rPr lang="en-US" sz="3600" dirty="0" err="1"/>
              <a:t>dari</a:t>
            </a:r>
            <a:r>
              <a:rPr lang="en-US" sz="3600" dirty="0"/>
              <a:t> </a:t>
            </a:r>
            <a:r>
              <a:rPr lang="en-US" sz="3600" dirty="0" err="1"/>
              <a:t>masukan</a:t>
            </a:r>
            <a:r>
              <a:rPr lang="en-US" sz="3600" dirty="0"/>
              <a:t> </a:t>
            </a:r>
            <a:r>
              <a:rPr lang="en-US" sz="3600" dirty="0" err="1"/>
              <a:t>menjadi</a:t>
            </a:r>
            <a:r>
              <a:rPr lang="en-US" sz="3600" dirty="0"/>
              <a:t> </a:t>
            </a:r>
            <a:r>
              <a:rPr lang="en-US" sz="3600" dirty="0" err="1"/>
              <a:t>keluaran</a:t>
            </a:r>
            <a:r>
              <a:rPr lang="en-US" sz="3600" dirty="0"/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23528" y="4581128"/>
            <a:ext cx="8352928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/>
          </a:p>
          <a:p>
            <a:pPr algn="ctr"/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, proses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tindakan</a:t>
            </a:r>
            <a:r>
              <a:rPr lang="en-US" sz="2400" dirty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: </a:t>
            </a:r>
            <a:r>
              <a:rPr lang="en-US" sz="2400" dirty="0" err="1" smtClean="0"/>
              <a:t>Meringkas</a:t>
            </a:r>
            <a:r>
              <a:rPr lang="en-US" sz="2400" dirty="0" smtClean="0"/>
              <a:t> </a:t>
            </a:r>
            <a:r>
              <a:rPr lang="en-US" sz="2400" dirty="0"/>
              <a:t>data,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/>
              <a:t>perhitungan</a:t>
            </a:r>
            <a:r>
              <a:rPr lang="en-US" sz="2400" dirty="0"/>
              <a:t>, </a:t>
            </a:r>
            <a:r>
              <a:rPr lang="en-US" sz="2400" dirty="0" err="1" smtClean="0"/>
              <a:t>Mengurutkan</a:t>
            </a:r>
            <a:r>
              <a:rPr lang="en-US" sz="2400" dirty="0" smtClean="0"/>
              <a:t> </a:t>
            </a:r>
            <a:r>
              <a:rPr lang="en-US" sz="2400" dirty="0"/>
              <a:t>data,</a:t>
            </a:r>
          </a:p>
          <a:p>
            <a:pPr algn="ctr"/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Konsep Sistem Informasi                                           Prodi Komputerisasi Akuntansi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5240-0B7A-41A9-B970-E7F271C95147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3136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KELUARAN (OUTPUT)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95536" y="2276872"/>
            <a:ext cx="8352928" cy="29523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/>
              <a:t>Merupakan</a:t>
            </a:r>
            <a:r>
              <a:rPr lang="en-US" sz="3600" dirty="0"/>
              <a:t> </a:t>
            </a:r>
            <a:r>
              <a:rPr lang="en-US" sz="3600" dirty="0" err="1">
                <a:solidFill>
                  <a:schemeClr val="accent6">
                    <a:lumMod val="75000"/>
                  </a:schemeClr>
                </a:solidFill>
              </a:rPr>
              <a:t>hasil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75000"/>
                  </a:schemeClr>
                </a:solidFill>
              </a:rPr>
              <a:t>dari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75000"/>
                  </a:schemeClr>
                </a:solidFill>
              </a:rPr>
              <a:t>pemrosesan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3600" dirty="0" err="1"/>
              <a:t>Pada</a:t>
            </a:r>
            <a:r>
              <a:rPr lang="en-US" sz="3600" dirty="0"/>
              <a:t> </a:t>
            </a:r>
            <a:r>
              <a:rPr lang="en-US" sz="3600" dirty="0" err="1"/>
              <a:t>sistem</a:t>
            </a:r>
            <a:r>
              <a:rPr lang="en-US" sz="3600" dirty="0"/>
              <a:t> </a:t>
            </a:r>
            <a:r>
              <a:rPr lang="en-US" sz="3600" dirty="0" err="1"/>
              <a:t>informasi</a:t>
            </a:r>
            <a:r>
              <a:rPr lang="en-US" sz="3600" dirty="0"/>
              <a:t>, </a:t>
            </a:r>
            <a:r>
              <a:rPr lang="en-US" sz="3600" dirty="0" err="1"/>
              <a:t>keluaran</a:t>
            </a:r>
            <a:r>
              <a:rPr lang="en-US" sz="3600" dirty="0"/>
              <a:t> </a:t>
            </a:r>
            <a:r>
              <a:rPr lang="en-US" sz="3600" dirty="0" err="1"/>
              <a:t>bisa</a:t>
            </a:r>
            <a:r>
              <a:rPr lang="en-US" sz="3600" dirty="0"/>
              <a:t> </a:t>
            </a:r>
            <a:r>
              <a:rPr lang="en-US" sz="3600" dirty="0" err="1"/>
              <a:t>berupa</a:t>
            </a:r>
            <a:r>
              <a:rPr lang="en-US" sz="3600" dirty="0"/>
              <a:t> </a:t>
            </a:r>
            <a:r>
              <a:rPr lang="en-US" sz="3600" dirty="0" err="1"/>
              <a:t>suatu</a:t>
            </a:r>
            <a:r>
              <a:rPr lang="en-US" sz="3600" dirty="0"/>
              <a:t> </a:t>
            </a:r>
            <a:r>
              <a:rPr lang="en-US" sz="3600" dirty="0" err="1"/>
              <a:t>informasi</a:t>
            </a:r>
            <a:r>
              <a:rPr lang="en-US" sz="3600" dirty="0"/>
              <a:t>, saran, </a:t>
            </a:r>
            <a:r>
              <a:rPr lang="en-US" sz="3600" dirty="0" err="1"/>
              <a:t>cetakan</a:t>
            </a:r>
            <a:r>
              <a:rPr lang="en-US" sz="3600" dirty="0"/>
              <a:t> </a:t>
            </a:r>
            <a:r>
              <a:rPr lang="en-US" sz="3600" dirty="0" err="1"/>
              <a:t>laporan</a:t>
            </a:r>
            <a:r>
              <a:rPr lang="en-US" sz="3600" dirty="0"/>
              <a:t>,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sebagainya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Konsep Sistem Informasi                                           Prodi Komputerisasi Akuntansi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5240-0B7A-41A9-B970-E7F271C95147}" type="slidenum">
              <a:rPr lang="id-ID" smtClean="0"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753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TC103457503[[fn=Quotable]]</Template>
  <TotalTime>426</TotalTime>
  <Words>716</Words>
  <Application>Microsoft Office PowerPoint</Application>
  <PresentationFormat>On-screen Show (4:3)</PresentationFormat>
  <Paragraphs>170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Quotable</vt:lpstr>
      <vt:lpstr>Picture</vt:lpstr>
      <vt:lpstr>Konsep Dasar Sistem Informasi</vt:lpstr>
      <vt:lpstr>PowerPoint Presentation</vt:lpstr>
      <vt:lpstr>TUJUAN SISTEM</vt:lpstr>
      <vt:lpstr>TUJUAN….(cont)</vt:lpstr>
      <vt:lpstr>ELEMEN SISTEM</vt:lpstr>
      <vt:lpstr>MASUKAN (INPUT)</vt:lpstr>
      <vt:lpstr>KOMPONEN (COMPONENT)</vt:lpstr>
      <vt:lpstr>PROSES</vt:lpstr>
      <vt:lpstr>KELUARAN (OUTPUT)</vt:lpstr>
      <vt:lpstr>MEKANISME PENGENDALIAN DAN UMPAN BALIK</vt:lpstr>
      <vt:lpstr>MEKANISME PENGENDALIAN DAN UMPAN BALIK</vt:lpstr>
      <vt:lpstr>BATASAN SISTEM</vt:lpstr>
      <vt:lpstr>PERUBAHAN BATAS SISTEM</vt:lpstr>
      <vt:lpstr>LINGKUNGAN</vt:lpstr>
      <vt:lpstr>SUBSISTEM</vt:lpstr>
      <vt:lpstr>CONTOH</vt:lpstr>
      <vt:lpstr>SUPERSISTEM</vt:lpstr>
      <vt:lpstr>ANTARMUKA (INTERFACE)</vt:lpstr>
      <vt:lpstr>ANTARMUKA SUBSISTEM (INTERFACE)</vt:lpstr>
      <vt:lpstr>MODEL ANTARMUKA SUBSISTEM</vt:lpstr>
      <vt:lpstr>CONTOH ANTARMUKA SUBSISTEM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Sistem</dc:title>
  <dc:creator>User</dc:creator>
  <cp:lastModifiedBy>user</cp:lastModifiedBy>
  <cp:revision>18</cp:revision>
  <dcterms:created xsi:type="dcterms:W3CDTF">2012-09-20T08:40:28Z</dcterms:created>
  <dcterms:modified xsi:type="dcterms:W3CDTF">2017-10-10T02:45:55Z</dcterms:modified>
</cp:coreProperties>
</file>