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8467E-9A71-4502-9FB3-CBE1FE7AEC8E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366CB-B8BD-4253-8BFE-18A4B3E7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1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Sistem_informasi" TargetMode="External"/><Relationship Id="rId7" Type="http://schemas.openxmlformats.org/officeDocument/2006/relationships/hyperlink" Target="https://id.wikipedia.org/wiki/Sistem_informasi_eksekuti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id.wikipedia.org/wiki/Sistem_pakar" TargetMode="External"/><Relationship Id="rId5" Type="http://schemas.openxmlformats.org/officeDocument/2006/relationships/hyperlink" Target="https://id.wikipedia.org/wiki/Sistem_pendukung_keputusan" TargetMode="External"/><Relationship Id="rId4" Type="http://schemas.openxmlformats.org/officeDocument/2006/relationships/hyperlink" Target="https://id.wikipedia.org/wiki/Pengambilan_keputusa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/>
              <a:t>Sistem</a:t>
            </a:r>
            <a:r>
              <a:rPr lang="en-US" b="0" dirty="0" smtClean="0"/>
              <a:t> </a:t>
            </a:r>
            <a:r>
              <a:rPr lang="en-US" b="0" dirty="0" err="1" smtClean="0"/>
              <a:t>informasi</a:t>
            </a:r>
            <a:r>
              <a:rPr lang="en-US" b="0" dirty="0" smtClean="0"/>
              <a:t> </a:t>
            </a:r>
            <a:r>
              <a:rPr lang="en-US" b="0" dirty="0" err="1" smtClean="0"/>
              <a:t>manajemen</a:t>
            </a:r>
            <a:r>
              <a:rPr lang="en-US" b="0" dirty="0" smtClean="0"/>
              <a:t> </a:t>
            </a:r>
            <a:r>
              <a:rPr lang="en-US" b="0" dirty="0" err="1" smtClean="0"/>
              <a:t>dibedakan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 </a:t>
            </a:r>
            <a:r>
              <a:rPr lang="en-US" b="0" dirty="0" err="1" smtClean="0">
                <a:hlinkClick r:id="rId3" tooltip="Sistem informasi"/>
              </a:rPr>
              <a:t>sistem</a:t>
            </a:r>
            <a:r>
              <a:rPr lang="en-US" b="0" dirty="0" smtClean="0">
                <a:hlinkClick r:id="rId3" tooltip="Sistem informasi"/>
              </a:rPr>
              <a:t> </a:t>
            </a:r>
            <a:r>
              <a:rPr lang="en-US" b="0" dirty="0" err="1" smtClean="0">
                <a:hlinkClick r:id="rId3" tooltip="Sistem informasi"/>
              </a:rPr>
              <a:t>informasi</a:t>
            </a:r>
            <a:r>
              <a:rPr lang="en-US" b="0" dirty="0" smtClean="0"/>
              <a:t> </a:t>
            </a:r>
            <a:r>
              <a:rPr lang="en-US" b="0" dirty="0" err="1" smtClean="0"/>
              <a:t>biasa</a:t>
            </a:r>
            <a:r>
              <a:rPr lang="en-US" b="0" dirty="0" smtClean="0"/>
              <a:t> </a:t>
            </a:r>
            <a:r>
              <a:rPr lang="en-US" b="0" dirty="0" err="1" smtClean="0"/>
              <a:t>karena</a:t>
            </a:r>
            <a:r>
              <a:rPr lang="en-US" b="0" dirty="0" smtClean="0"/>
              <a:t> SIM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menganalisis</a:t>
            </a:r>
            <a:r>
              <a:rPr lang="en-US" b="0" dirty="0" smtClean="0"/>
              <a:t> </a:t>
            </a:r>
            <a:r>
              <a:rPr lang="en-US" b="0" dirty="0" err="1" smtClean="0"/>
              <a:t>sistem</a:t>
            </a:r>
            <a:r>
              <a:rPr lang="en-US" b="0" dirty="0" smtClean="0"/>
              <a:t> </a:t>
            </a:r>
            <a:r>
              <a:rPr lang="en-US" b="0" dirty="0" err="1" smtClean="0"/>
              <a:t>informasi</a:t>
            </a:r>
            <a:r>
              <a:rPr lang="en-US" b="0" dirty="0" smtClean="0"/>
              <a:t> lain yang </a:t>
            </a:r>
            <a:r>
              <a:rPr lang="en-US" b="0" dirty="0" err="1" smtClean="0"/>
              <a:t>diterapkan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aktivitas</a:t>
            </a:r>
            <a:r>
              <a:rPr lang="en-US" b="0" dirty="0" smtClean="0"/>
              <a:t> </a:t>
            </a:r>
            <a:r>
              <a:rPr lang="en-US" b="0" dirty="0" err="1" smtClean="0"/>
              <a:t>operasional</a:t>
            </a:r>
            <a:r>
              <a:rPr lang="en-US" b="0" dirty="0" smtClean="0"/>
              <a:t> </a:t>
            </a:r>
            <a:r>
              <a:rPr lang="en-US" b="0" dirty="0" err="1" smtClean="0"/>
              <a:t>organisasi</a:t>
            </a:r>
            <a:r>
              <a:rPr lang="en-US" b="0" dirty="0" smtClean="0"/>
              <a:t>. </a:t>
            </a:r>
            <a:r>
              <a:rPr lang="en-US" b="0" dirty="0" err="1" smtClean="0"/>
              <a:t>Secara</a:t>
            </a:r>
            <a:r>
              <a:rPr lang="en-US" b="0" dirty="0" smtClean="0"/>
              <a:t> </a:t>
            </a:r>
            <a:r>
              <a:rPr lang="en-US" b="0" dirty="0" err="1" smtClean="0"/>
              <a:t>akademis</a:t>
            </a:r>
            <a:r>
              <a:rPr lang="en-US" b="0" dirty="0" smtClean="0"/>
              <a:t>, </a:t>
            </a:r>
            <a:r>
              <a:rPr lang="en-US" b="0" dirty="0" err="1" smtClean="0"/>
              <a:t>istilah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umumnya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merujuk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kelompok</a:t>
            </a:r>
            <a:r>
              <a:rPr lang="en-US" b="0" dirty="0" smtClean="0"/>
              <a:t> </a:t>
            </a:r>
            <a:r>
              <a:rPr lang="en-US" b="0" dirty="0" err="1" smtClean="0"/>
              <a:t>metode</a:t>
            </a:r>
            <a:r>
              <a:rPr lang="en-US" b="0" dirty="0" smtClean="0"/>
              <a:t> </a:t>
            </a:r>
            <a:r>
              <a:rPr lang="en-US" b="0" dirty="0" err="1" smtClean="0"/>
              <a:t>manajemen</a:t>
            </a:r>
            <a:r>
              <a:rPr lang="en-US" b="0" dirty="0" smtClean="0"/>
              <a:t> </a:t>
            </a:r>
            <a:r>
              <a:rPr lang="en-US" b="0" dirty="0" err="1" smtClean="0"/>
              <a:t>informasi</a:t>
            </a:r>
            <a:r>
              <a:rPr lang="en-US" b="0" dirty="0" smtClean="0"/>
              <a:t> yang </a:t>
            </a:r>
            <a:r>
              <a:rPr lang="en-US" b="0" dirty="0" err="1" smtClean="0"/>
              <a:t>bertalian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otomasi</a:t>
            </a:r>
            <a:r>
              <a:rPr lang="en-US" b="0" dirty="0" smtClean="0"/>
              <a:t>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dukungan</a:t>
            </a:r>
            <a:r>
              <a:rPr lang="en-US" b="0" dirty="0" smtClean="0"/>
              <a:t> </a:t>
            </a:r>
            <a:r>
              <a:rPr lang="en-US" b="0" dirty="0" err="1" smtClean="0"/>
              <a:t>terhadap</a:t>
            </a:r>
            <a:r>
              <a:rPr lang="en-US" b="0" dirty="0" smtClean="0"/>
              <a:t> </a:t>
            </a:r>
            <a:r>
              <a:rPr lang="en-US" b="0" dirty="0" err="1" smtClean="0">
                <a:hlinkClick r:id="rId4" tooltip="Pengambilan keputusan"/>
              </a:rPr>
              <a:t>pengambilan</a:t>
            </a:r>
            <a:r>
              <a:rPr lang="en-US" b="0" dirty="0" smtClean="0">
                <a:hlinkClick r:id="rId4" tooltip="Pengambilan keputusan"/>
              </a:rPr>
              <a:t> </a:t>
            </a:r>
            <a:r>
              <a:rPr lang="en-US" b="0" dirty="0" err="1" smtClean="0">
                <a:hlinkClick r:id="rId4" tooltip="Pengambilan keputusan"/>
              </a:rPr>
              <a:t>keputusan</a:t>
            </a:r>
            <a:r>
              <a:rPr lang="en-US" b="0" dirty="0" smtClean="0"/>
              <a:t> </a:t>
            </a:r>
            <a:r>
              <a:rPr lang="en-US" b="0" dirty="0" err="1" smtClean="0"/>
              <a:t>manusia</a:t>
            </a:r>
            <a:r>
              <a:rPr lang="en-US" b="0" dirty="0" smtClean="0"/>
              <a:t>, </a:t>
            </a:r>
            <a:r>
              <a:rPr lang="en-US" b="0" dirty="0" err="1" smtClean="0"/>
              <a:t>misalnya</a:t>
            </a:r>
            <a:r>
              <a:rPr lang="en-US" b="0" dirty="0" smtClean="0"/>
              <a:t> </a:t>
            </a:r>
            <a:r>
              <a:rPr lang="en-US" b="0" dirty="0" err="1" smtClean="0">
                <a:hlinkClick r:id="rId5" tooltip="Sistem pendukung keputusan"/>
              </a:rPr>
              <a:t>sistem</a:t>
            </a:r>
            <a:r>
              <a:rPr lang="en-US" b="0" dirty="0" smtClean="0">
                <a:hlinkClick r:id="rId5" tooltip="Sistem pendukung keputusan"/>
              </a:rPr>
              <a:t> </a:t>
            </a:r>
            <a:r>
              <a:rPr lang="en-US" b="0" dirty="0" err="1" smtClean="0">
                <a:hlinkClick r:id="rId5" tooltip="Sistem pendukung keputusan"/>
              </a:rPr>
              <a:t>pendukung</a:t>
            </a:r>
            <a:r>
              <a:rPr lang="en-US" b="0" dirty="0" smtClean="0">
                <a:hlinkClick r:id="rId5" tooltip="Sistem pendukung keputusan"/>
              </a:rPr>
              <a:t> </a:t>
            </a:r>
            <a:r>
              <a:rPr lang="en-US" b="0" dirty="0" err="1" smtClean="0">
                <a:hlinkClick r:id="rId5" tooltip="Sistem pendukung keputusan"/>
              </a:rPr>
              <a:t>keputusan</a:t>
            </a:r>
            <a:r>
              <a:rPr lang="en-US" b="0" dirty="0" smtClean="0"/>
              <a:t>, </a:t>
            </a:r>
            <a:r>
              <a:rPr lang="en-US" b="0" dirty="0" err="1" smtClean="0">
                <a:hlinkClick r:id="rId6" tooltip="Sistem pakar"/>
              </a:rPr>
              <a:t>sistem</a:t>
            </a:r>
            <a:r>
              <a:rPr lang="en-US" b="0" dirty="0" smtClean="0">
                <a:hlinkClick r:id="rId6" tooltip="Sistem pakar"/>
              </a:rPr>
              <a:t> </a:t>
            </a:r>
            <a:r>
              <a:rPr lang="en-US" b="0" dirty="0" err="1" smtClean="0">
                <a:hlinkClick r:id="rId6" tooltip="Sistem pakar"/>
              </a:rPr>
              <a:t>pakar</a:t>
            </a:r>
            <a:r>
              <a:rPr lang="en-US" b="0" dirty="0" smtClean="0"/>
              <a:t>, </a:t>
            </a:r>
            <a:r>
              <a:rPr lang="en-US" b="0" dirty="0" err="1" smtClean="0"/>
              <a:t>dan</a:t>
            </a:r>
            <a:r>
              <a:rPr lang="en-US" b="0" dirty="0" smtClean="0"/>
              <a:t> </a:t>
            </a:r>
            <a:r>
              <a:rPr lang="en-US" b="0" dirty="0" err="1" smtClean="0">
                <a:hlinkClick r:id="rId7" tooltip="Sistem informasi eksekutif"/>
              </a:rPr>
              <a:t>sistem</a:t>
            </a:r>
            <a:r>
              <a:rPr lang="en-US" b="0" dirty="0" smtClean="0">
                <a:hlinkClick r:id="rId7" tooltip="Sistem informasi eksekutif"/>
              </a:rPr>
              <a:t> </a:t>
            </a:r>
            <a:r>
              <a:rPr lang="en-US" b="0" dirty="0" err="1" smtClean="0">
                <a:hlinkClick r:id="rId7" tooltip="Sistem informasi eksekutif"/>
              </a:rPr>
              <a:t>informasi</a:t>
            </a:r>
            <a:r>
              <a:rPr lang="en-US" b="0" dirty="0" smtClean="0">
                <a:hlinkClick r:id="rId7" tooltip="Sistem informasi eksekutif"/>
              </a:rPr>
              <a:t> </a:t>
            </a:r>
            <a:r>
              <a:rPr lang="en-US" b="0" dirty="0" err="1" smtClean="0">
                <a:hlinkClick r:id="rId7" tooltip="Sistem informasi eksekutif"/>
              </a:rPr>
              <a:t>eksekutif</a:t>
            </a:r>
            <a:r>
              <a:rPr lang="en-US" b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366CB-B8BD-4253-8BFE-18A4B3E701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5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MPj039884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6477000" cy="48577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28600"/>
            <a:ext cx="4495800" cy="2590800"/>
          </a:xfrm>
        </p:spPr>
        <p:txBody>
          <a:bodyPr/>
          <a:lstStyle>
            <a:lvl1pPr algn="r">
              <a:defRPr sz="4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971800"/>
            <a:ext cx="4495800" cy="1752600"/>
          </a:xfrm>
        </p:spPr>
        <p:txBody>
          <a:bodyPr/>
          <a:lstStyle>
            <a:lvl1pPr marL="0" indent="0" algn="r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MPj03988430000[1]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66FF"/>
                </a:solidFill>
              </a:defRPr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66FF"/>
                </a:solidFill>
              </a:defRPr>
            </a:lvl1pPr>
          </a:lstStyle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66FF"/>
                </a:solidFill>
              </a:defRPr>
            </a:lvl1pPr>
          </a:lstStyle>
          <a:p>
            <a:fld id="{7D211B10-936D-4114-AD67-9BCA1D2D368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8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sz="2400" b="1">
          <a:solidFill>
            <a:srgbClr val="0066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000" b="1">
          <a:solidFill>
            <a:srgbClr val="0066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b="1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Akuntansi_manajemen" TargetMode="External"/><Relationship Id="rId3" Type="http://schemas.openxmlformats.org/officeDocument/2006/relationships/hyperlink" Target="https://id.wikipedia.org/wiki/Pengendalian_internal" TargetMode="External"/><Relationship Id="rId7" Type="http://schemas.openxmlformats.org/officeDocument/2006/relationships/hyperlink" Target="https://id.wikipedia.org/wiki/Prosedu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Teknologi" TargetMode="External"/><Relationship Id="rId5" Type="http://schemas.openxmlformats.org/officeDocument/2006/relationships/hyperlink" Target="https://id.wikipedia.org/wiki/Dokumen" TargetMode="External"/><Relationship Id="rId10" Type="http://schemas.openxmlformats.org/officeDocument/2006/relationships/hyperlink" Target="https://id.wikipedia.org/wiki/Strategi_bisnis" TargetMode="External"/><Relationship Id="rId4" Type="http://schemas.openxmlformats.org/officeDocument/2006/relationships/hyperlink" Target="https://id.wikipedia.org/wiki/Manusia" TargetMode="External"/><Relationship Id="rId9" Type="http://schemas.openxmlformats.org/officeDocument/2006/relationships/hyperlink" Target="https://id.wikipedia.org/w/index.php?title=Biaya_produk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</a:t>
            </a:r>
            <a:r>
              <a:rPr lang="id-ID" sz="3600" dirty="0" smtClean="0"/>
              <a:t>SISTEM INFORMASI MANAJEMEN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3500438"/>
            <a:ext cx="4495800" cy="1223962"/>
          </a:xfrm>
        </p:spPr>
        <p:txBody>
          <a:bodyPr/>
          <a:lstStyle/>
          <a:p>
            <a:r>
              <a:rPr lang="id-ID" dirty="0" smtClean="0"/>
              <a:t>Apriani Puti Purfini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Definisi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29131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0" dirty="0" err="1" smtClean="0"/>
              <a:t>sistem</a:t>
            </a:r>
            <a:r>
              <a:rPr lang="en-US" b="0" dirty="0" smtClean="0"/>
              <a:t> </a:t>
            </a:r>
            <a:r>
              <a:rPr lang="en-US" b="0" dirty="0" err="1"/>
              <a:t>perencanaan</a:t>
            </a:r>
            <a:r>
              <a:rPr lang="en-US" b="0" dirty="0"/>
              <a:t> </a:t>
            </a:r>
            <a:r>
              <a:rPr lang="en-US" b="0" dirty="0" err="1"/>
              <a:t>bagian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 </a:t>
            </a:r>
            <a:r>
              <a:rPr lang="en-US" b="0" dirty="0" err="1">
                <a:hlinkClick r:id="rId3" tooltip="Pengendalian internal"/>
              </a:rPr>
              <a:t>pengendalian</a:t>
            </a:r>
            <a:r>
              <a:rPr lang="en-US" b="0" dirty="0">
                <a:hlinkClick r:id="rId3" tooltip="Pengendalian internal"/>
              </a:rPr>
              <a:t> internal</a:t>
            </a:r>
            <a:r>
              <a:rPr lang="en-US" b="0" dirty="0"/>
              <a:t> 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bisnis</a:t>
            </a:r>
            <a:r>
              <a:rPr lang="en-US" b="0" dirty="0"/>
              <a:t> yang </a:t>
            </a:r>
            <a:r>
              <a:rPr lang="en-US" b="0" dirty="0" err="1"/>
              <a:t>meliputi</a:t>
            </a:r>
            <a:r>
              <a:rPr lang="en-US" b="0" dirty="0"/>
              <a:t> </a:t>
            </a:r>
            <a:r>
              <a:rPr lang="en-US" b="0" dirty="0" err="1"/>
              <a:t>pemanfaatan</a:t>
            </a:r>
            <a:r>
              <a:rPr lang="en-US" b="0" dirty="0"/>
              <a:t> </a:t>
            </a:r>
            <a:r>
              <a:rPr lang="en-US" b="0" dirty="0" err="1">
                <a:hlinkClick r:id="rId4" tooltip="Manusia"/>
              </a:rPr>
              <a:t>manusia</a:t>
            </a:r>
            <a:r>
              <a:rPr lang="en-US" b="0" dirty="0"/>
              <a:t>, </a:t>
            </a:r>
            <a:r>
              <a:rPr lang="en-US" b="0" dirty="0" err="1">
                <a:hlinkClick r:id="rId5" tooltip="Dokumen"/>
              </a:rPr>
              <a:t>dokumen</a:t>
            </a:r>
            <a:r>
              <a:rPr lang="en-US" b="0" dirty="0"/>
              <a:t>, </a:t>
            </a:r>
            <a:r>
              <a:rPr lang="en-US" b="0" dirty="0" err="1">
                <a:hlinkClick r:id="rId6" tooltip="Teknologi"/>
              </a:rPr>
              <a:t>teknologi</a:t>
            </a:r>
            <a:r>
              <a:rPr lang="en-US" b="0" dirty="0"/>
              <a:t>, </a:t>
            </a:r>
            <a:r>
              <a:rPr lang="en-US" b="0" dirty="0" err="1"/>
              <a:t>dan</a:t>
            </a:r>
            <a:r>
              <a:rPr lang="en-US" b="0" dirty="0"/>
              <a:t> </a:t>
            </a:r>
            <a:r>
              <a:rPr lang="en-US" b="0" dirty="0" err="1">
                <a:hlinkClick r:id="rId7" tooltip="Prosedur"/>
              </a:rPr>
              <a:t>prosedur</a:t>
            </a:r>
            <a:r>
              <a:rPr lang="en-US" b="0" dirty="0"/>
              <a:t> </a:t>
            </a:r>
            <a:r>
              <a:rPr lang="en-US" b="0" dirty="0" err="1"/>
              <a:t>oleh</a:t>
            </a:r>
            <a:r>
              <a:rPr lang="en-US" b="0" dirty="0"/>
              <a:t> </a:t>
            </a:r>
            <a:r>
              <a:rPr lang="en-US" b="0" dirty="0" err="1">
                <a:hlinkClick r:id="rId8" tooltip="Akuntansi manajemen"/>
              </a:rPr>
              <a:t>akuntansi</a:t>
            </a:r>
            <a:r>
              <a:rPr lang="en-US" b="0" dirty="0">
                <a:hlinkClick r:id="rId8" tooltip="Akuntansi manajemen"/>
              </a:rPr>
              <a:t> </a:t>
            </a:r>
            <a:r>
              <a:rPr lang="en-US" b="0" dirty="0" err="1">
                <a:hlinkClick r:id="rId8" tooltip="Akuntansi manajemen"/>
              </a:rPr>
              <a:t>manajemen</a:t>
            </a:r>
            <a:r>
              <a:rPr lang="en-US" b="0" dirty="0"/>
              <a:t> 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memecahkan</a:t>
            </a:r>
            <a:r>
              <a:rPr lang="en-US" b="0" dirty="0"/>
              <a:t> </a:t>
            </a:r>
            <a:r>
              <a:rPr lang="en-US" b="0" dirty="0" err="1"/>
              <a:t>masalah</a:t>
            </a:r>
            <a:r>
              <a:rPr lang="en-US" b="0" dirty="0"/>
              <a:t> </a:t>
            </a:r>
            <a:r>
              <a:rPr lang="en-US" b="0" dirty="0" err="1"/>
              <a:t>bisnis</a:t>
            </a:r>
            <a:r>
              <a:rPr lang="en-US" b="0" dirty="0"/>
              <a:t> </a:t>
            </a:r>
            <a:r>
              <a:rPr lang="en-US" b="0" dirty="0" err="1"/>
              <a:t>seperti</a:t>
            </a:r>
            <a:r>
              <a:rPr lang="en-US" b="0" dirty="0"/>
              <a:t> </a:t>
            </a:r>
            <a:r>
              <a:rPr lang="en-US" b="0" dirty="0" err="1">
                <a:hlinkClick r:id="rId9" tooltip="Biaya produk (halaman belum tersedia)"/>
              </a:rPr>
              <a:t>biaya</a:t>
            </a:r>
            <a:r>
              <a:rPr lang="en-US" b="0" dirty="0">
                <a:hlinkClick r:id="rId9" tooltip="Biaya produk (halaman belum tersedia)"/>
              </a:rPr>
              <a:t> </a:t>
            </a:r>
            <a:r>
              <a:rPr lang="en-US" b="0" dirty="0" err="1">
                <a:hlinkClick r:id="rId9" tooltip="Biaya produk (halaman belum tersedia)"/>
              </a:rPr>
              <a:t>produk</a:t>
            </a:r>
            <a:r>
              <a:rPr lang="en-US" b="0" dirty="0"/>
              <a:t>, </a:t>
            </a:r>
            <a:r>
              <a:rPr lang="en-US" b="0" dirty="0" err="1"/>
              <a:t>layanan</a:t>
            </a:r>
            <a:r>
              <a:rPr lang="en-US" b="0" dirty="0"/>
              <a:t>,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 </a:t>
            </a:r>
            <a:r>
              <a:rPr lang="en-US" b="0" dirty="0" err="1">
                <a:hlinkClick r:id="rId10" tooltip="Strategi bisnis"/>
              </a:rPr>
              <a:t>strategi</a:t>
            </a:r>
            <a:r>
              <a:rPr lang="en-US" b="0" dirty="0">
                <a:hlinkClick r:id="rId10" tooltip="Strategi bisnis"/>
              </a:rPr>
              <a:t> </a:t>
            </a:r>
            <a:r>
              <a:rPr lang="en-US" b="0" dirty="0" err="1">
                <a:hlinkClick r:id="rId10" tooltip="Strategi bisnis"/>
              </a:rPr>
              <a:t>bisnis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9632" y="6629400"/>
            <a:ext cx="6893768" cy="45719"/>
          </a:xfrm>
        </p:spPr>
        <p:txBody>
          <a:bodyPr/>
          <a:lstStyle/>
          <a:p>
            <a:r>
              <a:rPr lang="id-ID" smtClean="0"/>
              <a:t>Konsep Sistem Informasi         Prodi Komputerisasi Akuntansi UNIKOM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B10-936D-4114-AD67-9BCA1D2D3682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03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58766" y="573935"/>
            <a:ext cx="5010929" cy="1740229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own Arrow 5"/>
          <p:cNvSpPr/>
          <p:nvPr/>
        </p:nvSpPr>
        <p:spPr>
          <a:xfrm>
            <a:off x="4086444" y="4835167"/>
            <a:ext cx="971110" cy="62151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2241335" y="5332376"/>
            <a:ext cx="4661329" cy="1165332"/>
            <a:chOff x="1777020" y="5010929"/>
            <a:chExt cx="4661329" cy="1165332"/>
          </a:xfrm>
        </p:grpSpPr>
        <p:sp>
          <p:nvSpPr>
            <p:cNvPr id="18" name="Rectangle 17"/>
            <p:cNvSpPr/>
            <p:nvPr/>
          </p:nvSpPr>
          <p:spPr>
            <a:xfrm>
              <a:off x="1777020" y="5010929"/>
              <a:ext cx="4661329" cy="11653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1777020" y="5010929"/>
              <a:ext cx="4661329" cy="11653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SIM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Unsur Pengoperasian</a:t>
              </a:r>
              <a:endParaRPr lang="id-ID" sz="2500" b="1" kern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80569" y="2448567"/>
            <a:ext cx="1747998" cy="1747998"/>
            <a:chOff x="3416254" y="2127120"/>
            <a:chExt cx="1747998" cy="1747998"/>
          </a:xfrm>
        </p:grpSpPr>
        <p:sp>
          <p:nvSpPr>
            <p:cNvPr id="16" name="Oval 15"/>
            <p:cNvSpPr/>
            <p:nvPr/>
          </p:nvSpPr>
          <p:spPr>
            <a:xfrm>
              <a:off x="3416254" y="2127120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d-ID" dirty="0" smtClean="0"/>
            </a:p>
            <a:p>
              <a:pPr algn="ctr"/>
              <a:r>
                <a:rPr lang="id-ID" b="1" dirty="0" smtClean="0"/>
                <a:t>OUTPUT SISTEM</a:t>
              </a:r>
              <a:endParaRPr lang="id-ID" b="1" dirty="0"/>
            </a:p>
          </p:txBody>
        </p:sp>
        <p:sp>
          <p:nvSpPr>
            <p:cNvPr id="17" name="Oval 8"/>
            <p:cNvSpPr/>
            <p:nvPr/>
          </p:nvSpPr>
          <p:spPr>
            <a:xfrm>
              <a:off x="3672243" y="2383108"/>
              <a:ext cx="1236020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7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9779" y="1137179"/>
            <a:ext cx="1747998" cy="1747998"/>
            <a:chOff x="2165464" y="815732"/>
            <a:chExt cx="1747998" cy="1747998"/>
          </a:xfrm>
        </p:grpSpPr>
        <p:sp>
          <p:nvSpPr>
            <p:cNvPr id="14" name="Oval 13"/>
            <p:cNvSpPr/>
            <p:nvPr/>
          </p:nvSpPr>
          <p:spPr>
            <a:xfrm>
              <a:off x="2165464" y="815732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200000"/>
                <a:satOff val="-25001"/>
                <a:lumOff val="30001"/>
                <a:alphaOff val="0"/>
              </a:schemeClr>
            </a:fillRef>
            <a:effectRef idx="0">
              <a:schemeClr val="accent2">
                <a:hueOff val="-7200000"/>
                <a:satOff val="-25001"/>
                <a:lumOff val="3000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d-ID" dirty="0" smtClean="0"/>
            </a:p>
          </p:txBody>
        </p:sp>
        <p:sp>
          <p:nvSpPr>
            <p:cNvPr id="15" name="Oval 10"/>
            <p:cNvSpPr/>
            <p:nvPr/>
          </p:nvSpPr>
          <p:spPr>
            <a:xfrm>
              <a:off x="2421453" y="1071720"/>
              <a:ext cx="1236020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7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00628" y="714356"/>
            <a:ext cx="1747998" cy="1747998"/>
            <a:chOff x="3952307" y="393105"/>
            <a:chExt cx="1747998" cy="1747998"/>
          </a:xfrm>
          <a:solidFill>
            <a:srgbClr val="FFC000"/>
          </a:solidFill>
        </p:grpSpPr>
        <p:sp>
          <p:nvSpPr>
            <p:cNvPr id="12" name="Oval 11"/>
            <p:cNvSpPr/>
            <p:nvPr/>
          </p:nvSpPr>
          <p:spPr>
            <a:xfrm>
              <a:off x="3952307" y="393105"/>
              <a:ext cx="1747998" cy="174799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400000"/>
                <a:satOff val="-50003"/>
                <a:lumOff val="60001"/>
                <a:alphaOff val="0"/>
              </a:schemeClr>
            </a:fillRef>
            <a:effectRef idx="0">
              <a:schemeClr val="accent2">
                <a:hueOff val="-14400000"/>
                <a:satOff val="-50003"/>
                <a:lumOff val="6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4208296" y="649093"/>
              <a:ext cx="1236020" cy="12360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700" kern="1200" dirty="0"/>
            </a:p>
          </p:txBody>
        </p:sp>
      </p:grpSp>
      <p:sp>
        <p:nvSpPr>
          <p:cNvPr id="11" name=" 13"/>
          <p:cNvSpPr/>
          <p:nvPr/>
        </p:nvSpPr>
        <p:spPr>
          <a:xfrm>
            <a:off x="1857356" y="357166"/>
            <a:ext cx="5438217" cy="4350574"/>
          </a:xfrm>
          <a:prstGeom prst="funnel">
            <a:avLst/>
          </a:prstGeom>
          <a:solidFill>
            <a:srgbClr val="00B0F0">
              <a:alpha val="40000"/>
            </a:srgbClr>
          </a:solidFill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Box 19"/>
          <p:cNvSpPr txBox="1"/>
          <p:nvPr/>
        </p:nvSpPr>
        <p:spPr>
          <a:xfrm>
            <a:off x="5000628" y="1142984"/>
            <a:ext cx="1826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FUNGSI 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PENGOLAHAN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14612" y="171448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  <a:hlinkClick r:id="rId2" action="ppaction://hlinksldjump"/>
              </a:rPr>
              <a:t>KOMPONEN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FISIK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B10-936D-4114-AD67-9BCA1D2D368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16" y="0"/>
            <a:ext cx="2285984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</a:t>
            </a:r>
            <a:b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 FISIK</a:t>
            </a:r>
            <a:endParaRPr lang="id-ID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6" name="Picture 5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71678"/>
            <a:ext cx="2786050" cy="2321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4546" y="4429132"/>
            <a:ext cx="1928826" cy="3571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id-ID" dirty="0" smtClean="0">
                <a:effectLst/>
              </a:rPr>
              <a:t>HARDWARE</a:t>
            </a:r>
            <a:endParaRPr lang="id-ID" dirty="0">
              <a:effectLst/>
            </a:endParaRPr>
          </a:p>
        </p:txBody>
      </p:sp>
      <p:grpSp>
        <p:nvGrpSpPr>
          <p:cNvPr id="8" name="Group 2"/>
          <p:cNvGrpSpPr/>
          <p:nvPr/>
        </p:nvGrpSpPr>
        <p:grpSpPr>
          <a:xfrm>
            <a:off x="2143108" y="214290"/>
            <a:ext cx="1942086" cy="1467618"/>
            <a:chOff x="1996154" y="-226569"/>
            <a:chExt cx="2958075" cy="1467618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1996154" y="-226569"/>
              <a:ext cx="2935236" cy="1467618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104964" y="-155131"/>
              <a:ext cx="2849265" cy="13816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dirty="0">
                  <a:solidFill>
                    <a:schemeClr val="bg1"/>
                  </a:solidFill>
                </a:rPr>
                <a:t>Input Device</a:t>
              </a:r>
            </a:p>
          </p:txBody>
        </p:sp>
      </p:grpSp>
      <p:grpSp>
        <p:nvGrpSpPr>
          <p:cNvPr id="11" name="Group 3"/>
          <p:cNvGrpSpPr/>
          <p:nvPr/>
        </p:nvGrpSpPr>
        <p:grpSpPr>
          <a:xfrm>
            <a:off x="4857752" y="2071678"/>
            <a:ext cx="337241" cy="1532058"/>
            <a:chOff x="4849115" y="2127209"/>
            <a:chExt cx="513666" cy="1532058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12" name="Left-Right Arrow 11"/>
            <p:cNvSpPr/>
            <p:nvPr/>
          </p:nvSpPr>
          <p:spPr>
            <a:xfrm rot="3600000">
              <a:off x="4339919" y="2636405"/>
              <a:ext cx="1532058" cy="513666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Left-Right Arrow 6"/>
            <p:cNvSpPr/>
            <p:nvPr/>
          </p:nvSpPr>
          <p:spPr>
            <a:xfrm rot="3600000">
              <a:off x="4494019" y="2739138"/>
              <a:ext cx="1223858" cy="308200"/>
            </a:xfrm>
            <a:prstGeom prst="rect">
              <a:avLst/>
            </a:prstGeom>
            <a:grpFill/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4"/>
          <p:cNvGrpSpPr/>
          <p:nvPr/>
        </p:nvGrpSpPr>
        <p:grpSpPr>
          <a:xfrm>
            <a:off x="4572000" y="4572008"/>
            <a:ext cx="2016774" cy="1467618"/>
            <a:chOff x="4822064" y="4259675"/>
            <a:chExt cx="3071834" cy="1467618"/>
          </a:xfrm>
          <a:solidFill>
            <a:srgbClr val="FFC000"/>
          </a:solidFill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4850907" y="4259675"/>
              <a:ext cx="2935236" cy="1467618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2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8"/>
            <p:cNvSpPr/>
            <p:nvPr/>
          </p:nvSpPr>
          <p:spPr>
            <a:xfrm>
              <a:off x="4822064" y="4302660"/>
              <a:ext cx="3071834" cy="13816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dirty="0">
                  <a:solidFill>
                    <a:schemeClr val="bg1"/>
                  </a:solidFill>
                </a:rPr>
                <a:t>Processing Device</a:t>
              </a:r>
            </a:p>
          </p:txBody>
        </p:sp>
      </p:grpSp>
      <p:grpSp>
        <p:nvGrpSpPr>
          <p:cNvPr id="17" name="Group 5"/>
          <p:cNvGrpSpPr/>
          <p:nvPr/>
        </p:nvGrpSpPr>
        <p:grpSpPr>
          <a:xfrm>
            <a:off x="2923611" y="5177510"/>
            <a:ext cx="1005854" cy="513666"/>
            <a:chOff x="3127341" y="4736651"/>
            <a:chExt cx="1532058" cy="513666"/>
          </a:xfrm>
          <a:solidFill>
            <a:srgbClr val="FFC000"/>
          </a:solidFill>
          <a:scene3d>
            <a:camera prst="orthographicFront"/>
            <a:lightRig rig="flat" dir="t"/>
          </a:scene3d>
        </p:grpSpPr>
        <p:sp>
          <p:nvSpPr>
            <p:cNvPr id="18" name="Left-Right Arrow 17"/>
            <p:cNvSpPr/>
            <p:nvPr/>
          </p:nvSpPr>
          <p:spPr>
            <a:xfrm rot="10800000">
              <a:off x="3127341" y="4736651"/>
              <a:ext cx="1532058" cy="513666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2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Left-Right Arrow 10"/>
            <p:cNvSpPr/>
            <p:nvPr/>
          </p:nvSpPr>
          <p:spPr>
            <a:xfrm rot="21600000">
              <a:off x="3281441" y="4839384"/>
              <a:ext cx="1223858" cy="308200"/>
            </a:xfrm>
            <a:prstGeom prst="rect">
              <a:avLst/>
            </a:prstGeom>
            <a:grpFill/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6"/>
          <p:cNvGrpSpPr/>
          <p:nvPr/>
        </p:nvGrpSpPr>
        <p:grpSpPr>
          <a:xfrm>
            <a:off x="0" y="4700534"/>
            <a:ext cx="1927092" cy="1467618"/>
            <a:chOff x="597" y="4259675"/>
            <a:chExt cx="2935236" cy="1467618"/>
          </a:xfrm>
          <a:scene3d>
            <a:camera prst="orthographicFront"/>
            <a:lightRig rig="flat" dir="t"/>
          </a:scene3d>
        </p:grpSpPr>
        <p:sp>
          <p:nvSpPr>
            <p:cNvPr id="21" name="Rounded Rectangle 20"/>
            <p:cNvSpPr/>
            <p:nvPr/>
          </p:nvSpPr>
          <p:spPr>
            <a:xfrm>
              <a:off x="597" y="4259675"/>
              <a:ext cx="2935236" cy="146761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2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2400" dirty="0">
                  <a:solidFill>
                    <a:schemeClr val="bg1"/>
                  </a:solidFill>
                </a:rPr>
                <a:t>Output Device</a:t>
              </a:r>
            </a:p>
          </p:txBody>
        </p:sp>
        <p:sp>
          <p:nvSpPr>
            <p:cNvPr id="22" name="Rounded Rectangle 12"/>
            <p:cNvSpPr/>
            <p:nvPr/>
          </p:nvSpPr>
          <p:spPr>
            <a:xfrm>
              <a:off x="43582" y="4302660"/>
              <a:ext cx="2849266" cy="13816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7"/>
          <p:cNvGrpSpPr/>
          <p:nvPr/>
        </p:nvGrpSpPr>
        <p:grpSpPr>
          <a:xfrm>
            <a:off x="928662" y="2357430"/>
            <a:ext cx="337241" cy="1532058"/>
            <a:chOff x="2423959" y="2127209"/>
            <a:chExt cx="513666" cy="1532058"/>
          </a:xfrm>
          <a:scene3d>
            <a:camera prst="orthographicFront"/>
            <a:lightRig rig="flat" dir="t"/>
          </a:scene3d>
        </p:grpSpPr>
        <p:sp>
          <p:nvSpPr>
            <p:cNvPr id="24" name="Left-Right Arrow 23"/>
            <p:cNvSpPr/>
            <p:nvPr/>
          </p:nvSpPr>
          <p:spPr>
            <a:xfrm rot="18000000">
              <a:off x="1914763" y="2636405"/>
              <a:ext cx="1532058" cy="513666"/>
            </a:xfrm>
            <a:prstGeom prst="leftRightArrow">
              <a:avLst>
                <a:gd name="adj1" fmla="val 60000"/>
                <a:gd name="adj2" fmla="val 50000"/>
              </a:avLst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2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Left-Right Arrow 14"/>
            <p:cNvSpPr/>
            <p:nvPr/>
          </p:nvSpPr>
          <p:spPr>
            <a:xfrm rot="18000000">
              <a:off x="2068863" y="2739138"/>
              <a:ext cx="1223858" cy="3082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pic>
        <p:nvPicPr>
          <p:cNvPr id="26" name="Picture 25" descr="softw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2071678"/>
            <a:ext cx="3552825" cy="1285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143108" y="3500438"/>
            <a:ext cx="1928826" cy="3571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id-ID" dirty="0" smtClean="0">
                <a:effectLst/>
              </a:rPr>
              <a:t>SOFTWARE</a:t>
            </a:r>
            <a:endParaRPr lang="id-ID" dirty="0">
              <a:effectLst/>
            </a:endParaRPr>
          </a:p>
        </p:txBody>
      </p:sp>
      <p:grpSp>
        <p:nvGrpSpPr>
          <p:cNvPr id="28" name="Group 4"/>
          <p:cNvGrpSpPr/>
          <p:nvPr/>
        </p:nvGrpSpPr>
        <p:grpSpPr>
          <a:xfrm>
            <a:off x="4286248" y="4500570"/>
            <a:ext cx="2302526" cy="1467618"/>
            <a:chOff x="4822064" y="4259675"/>
            <a:chExt cx="3071834" cy="1467618"/>
          </a:xfrm>
          <a:solidFill>
            <a:srgbClr val="FFC000"/>
          </a:solidFill>
          <a:scene3d>
            <a:camera prst="orthographicFront"/>
            <a:lightRig rig="flat" dir="t"/>
          </a:scene3d>
        </p:grpSpPr>
        <p:sp>
          <p:nvSpPr>
            <p:cNvPr id="29" name="Rounded Rectangle 28"/>
            <p:cNvSpPr/>
            <p:nvPr/>
          </p:nvSpPr>
          <p:spPr>
            <a:xfrm>
              <a:off x="4850907" y="4259675"/>
              <a:ext cx="2935236" cy="1467618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2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8"/>
            <p:cNvSpPr/>
            <p:nvPr/>
          </p:nvSpPr>
          <p:spPr>
            <a:xfrm>
              <a:off x="4822064" y="4302660"/>
              <a:ext cx="3071834" cy="13816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dirty="0" smtClean="0">
                  <a:solidFill>
                    <a:schemeClr val="bg1"/>
                  </a:solidFill>
                </a:rPr>
                <a:t>SOFTWARE APLIKASI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5"/>
          <p:cNvGrpSpPr/>
          <p:nvPr/>
        </p:nvGrpSpPr>
        <p:grpSpPr>
          <a:xfrm>
            <a:off x="2923611" y="5106072"/>
            <a:ext cx="1005854" cy="513666"/>
            <a:chOff x="3127341" y="4736651"/>
            <a:chExt cx="1532058" cy="513666"/>
          </a:xfrm>
          <a:solidFill>
            <a:srgbClr val="FFC000"/>
          </a:solidFill>
          <a:scene3d>
            <a:camera prst="orthographicFront"/>
            <a:lightRig rig="flat" dir="t"/>
          </a:scene3d>
        </p:grpSpPr>
        <p:sp>
          <p:nvSpPr>
            <p:cNvPr id="32" name="Left-Right Arrow 31"/>
            <p:cNvSpPr/>
            <p:nvPr/>
          </p:nvSpPr>
          <p:spPr>
            <a:xfrm rot="10800000">
              <a:off x="3127341" y="4736651"/>
              <a:ext cx="1532058" cy="513666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2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Left-Right Arrow 10"/>
            <p:cNvSpPr/>
            <p:nvPr/>
          </p:nvSpPr>
          <p:spPr>
            <a:xfrm rot="21600000">
              <a:off x="3281441" y="4839384"/>
              <a:ext cx="1223858" cy="308200"/>
            </a:xfrm>
            <a:prstGeom prst="rect">
              <a:avLst/>
            </a:prstGeom>
            <a:grpFill/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6"/>
          <p:cNvGrpSpPr/>
          <p:nvPr/>
        </p:nvGrpSpPr>
        <p:grpSpPr>
          <a:xfrm>
            <a:off x="0" y="4629096"/>
            <a:ext cx="2143108" cy="1467618"/>
            <a:chOff x="597" y="4259675"/>
            <a:chExt cx="3264259" cy="1467618"/>
          </a:xfrm>
          <a:scene3d>
            <a:camera prst="orthographicFront"/>
            <a:lightRig rig="flat" dir="t"/>
          </a:scene3d>
        </p:grpSpPr>
        <p:sp>
          <p:nvSpPr>
            <p:cNvPr id="35" name="Rounded Rectangle 34"/>
            <p:cNvSpPr/>
            <p:nvPr/>
          </p:nvSpPr>
          <p:spPr>
            <a:xfrm>
              <a:off x="597" y="4259675"/>
              <a:ext cx="3264259" cy="146761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2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id-ID" sz="2400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id-ID" sz="2400" dirty="0" smtClean="0">
                  <a:solidFill>
                    <a:schemeClr val="bg1"/>
                  </a:solidFill>
                </a:rPr>
                <a:t>SOFTWARE PAKET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  <p:sp>
          <p:nvSpPr>
            <p:cNvPr id="36" name="Rounded Rectangle 12"/>
            <p:cNvSpPr/>
            <p:nvPr/>
          </p:nvSpPr>
          <p:spPr>
            <a:xfrm>
              <a:off x="43582" y="4302660"/>
              <a:ext cx="2849266" cy="13816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pic>
        <p:nvPicPr>
          <p:cNvPr id="37" name="Picture 36" descr="databa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1142984"/>
            <a:ext cx="3714776" cy="242889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214546" y="3643314"/>
            <a:ext cx="1928826" cy="3571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id-ID" dirty="0" smtClean="0">
                <a:effectLst/>
              </a:rPr>
              <a:t>DATABASE</a:t>
            </a:r>
            <a:endParaRPr lang="id-ID" dirty="0">
              <a:effectLst/>
            </a:endParaRPr>
          </a:p>
        </p:txBody>
      </p:sp>
      <p:pic>
        <p:nvPicPr>
          <p:cNvPr id="39" name="Picture 38" descr="prosedu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28604"/>
            <a:ext cx="6215106" cy="278608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133584" y="4062418"/>
            <a:ext cx="1928826" cy="3571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id-ID" dirty="0" smtClean="0">
                <a:effectLst/>
              </a:rPr>
              <a:t>PROSEDUR</a:t>
            </a:r>
            <a:endParaRPr lang="id-ID" dirty="0">
              <a:effectLst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00034" y="4071942"/>
            <a:ext cx="5429288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Prosedur Secara Formal </a:t>
            </a:r>
          </a:p>
          <a:p>
            <a:pPr algn="ctr"/>
            <a:r>
              <a:rPr lang="id-ID" sz="2800" dirty="0" smtClean="0"/>
              <a:t>Buku Manual,Brosur,Intruksi</a:t>
            </a:r>
            <a:endParaRPr lang="id-ID" sz="2800" dirty="0"/>
          </a:p>
        </p:txBody>
      </p:sp>
      <p:grpSp>
        <p:nvGrpSpPr>
          <p:cNvPr id="42" name="Group 4"/>
          <p:cNvGrpSpPr/>
          <p:nvPr/>
        </p:nvGrpSpPr>
        <p:grpSpPr>
          <a:xfrm>
            <a:off x="4000496" y="4071942"/>
            <a:ext cx="2928958" cy="1467618"/>
            <a:chOff x="1962869" y="4402551"/>
            <a:chExt cx="3907565" cy="1467618"/>
          </a:xfrm>
          <a:solidFill>
            <a:srgbClr val="FFC000"/>
          </a:solidFill>
          <a:scene3d>
            <a:camera prst="orthographicFront"/>
            <a:lightRig rig="flat" dir="t"/>
          </a:scene3d>
        </p:grpSpPr>
        <p:sp>
          <p:nvSpPr>
            <p:cNvPr id="43" name="Rounded Rectangle 42"/>
            <p:cNvSpPr/>
            <p:nvPr/>
          </p:nvSpPr>
          <p:spPr>
            <a:xfrm>
              <a:off x="1962869" y="4402551"/>
              <a:ext cx="3907565" cy="1467618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2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8"/>
            <p:cNvSpPr/>
            <p:nvPr/>
          </p:nvSpPr>
          <p:spPr>
            <a:xfrm>
              <a:off x="2058176" y="4402551"/>
              <a:ext cx="3716953" cy="13816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dirty="0" smtClean="0">
                  <a:solidFill>
                    <a:schemeClr val="bg1"/>
                  </a:solidFill>
                </a:rPr>
                <a:t>INTRUKSI PENGOLAHAN DATA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6"/>
          <p:cNvGrpSpPr/>
          <p:nvPr/>
        </p:nvGrpSpPr>
        <p:grpSpPr>
          <a:xfrm>
            <a:off x="0" y="4000504"/>
            <a:ext cx="2143108" cy="1767473"/>
            <a:chOff x="597" y="3916835"/>
            <a:chExt cx="3264259" cy="1767473"/>
          </a:xfrm>
          <a:scene3d>
            <a:camera prst="orthographicFront"/>
            <a:lightRig rig="flat" dir="t"/>
          </a:scene3d>
        </p:grpSpPr>
        <p:sp>
          <p:nvSpPr>
            <p:cNvPr id="46" name="Rounded Rectangle 45"/>
            <p:cNvSpPr/>
            <p:nvPr/>
          </p:nvSpPr>
          <p:spPr>
            <a:xfrm>
              <a:off x="597" y="3916835"/>
              <a:ext cx="3264259" cy="146761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2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id-ID" sz="2400" dirty="0" smtClean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id-ID" sz="2400" dirty="0" smtClean="0">
                  <a:solidFill>
                    <a:schemeClr val="bg1"/>
                  </a:solidFill>
                </a:rPr>
                <a:t>INTRUKSI PEMAKAI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Rounded Rectangle 12"/>
            <p:cNvSpPr/>
            <p:nvPr/>
          </p:nvSpPr>
          <p:spPr>
            <a:xfrm>
              <a:off x="43582" y="4302660"/>
              <a:ext cx="2849266" cy="13816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2400">
                <a:solidFill>
                  <a:schemeClr val="bg1"/>
                </a:solidFill>
              </a:endParaRPr>
            </a:p>
          </p:txBody>
        </p:sp>
      </p:grpSp>
      <p:sp>
        <p:nvSpPr>
          <p:cNvPr id="60" name="Rounded Rectangle 8"/>
          <p:cNvSpPr/>
          <p:nvPr/>
        </p:nvSpPr>
        <p:spPr>
          <a:xfrm>
            <a:off x="1285852" y="5476352"/>
            <a:ext cx="3143272" cy="1381648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47650" tIns="247650" rIns="247650" bIns="247650" spcCol="1270" anchor="ctr"/>
          <a:lstStyle/>
          <a:p>
            <a:pPr algn="ctr" defTabSz="2889250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400" dirty="0" smtClean="0">
                <a:solidFill>
                  <a:schemeClr val="bg1"/>
                </a:solidFill>
              </a:rPr>
              <a:t>INTRUKSI PENGOPERASIAN </a:t>
            </a:r>
            <a:endParaRPr lang="id-ID" sz="2400" dirty="0">
              <a:solidFill>
                <a:schemeClr val="bg1"/>
              </a:solidFill>
            </a:endParaRPr>
          </a:p>
        </p:txBody>
      </p:sp>
      <p:pic>
        <p:nvPicPr>
          <p:cNvPr id="61" name="Picture 60" descr="operasi kepegawaia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4643446"/>
            <a:ext cx="6500858" cy="2033590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500034" y="4214818"/>
            <a:ext cx="5500726" cy="3571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id-ID" dirty="0" smtClean="0">
                <a:effectLst/>
              </a:rPr>
              <a:t>OPERASI KEPEGAWAIAN</a:t>
            </a:r>
            <a:endParaRPr lang="id-ID" dirty="0">
              <a:effectLst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14348" y="642918"/>
            <a:ext cx="5429288" cy="27146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operator komputer, sistemanalis, programmer, pegawai pengolahan data, manajemen sistem informasi, administrasi data.</a:t>
            </a:r>
            <a:endParaRPr lang="id-ID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B10-936D-4114-AD67-9BCA1D2D368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7" grpId="2"/>
      <p:bldP spid="27" grpId="0"/>
      <p:bldP spid="38" grpId="0"/>
      <p:bldP spid="38" grpId="2"/>
      <p:bldP spid="40" grpId="0"/>
      <p:bldP spid="40" grpId="1"/>
      <p:bldP spid="41" grpId="0" animBg="1"/>
      <p:bldP spid="41" grpId="1" animBg="1"/>
      <p:bldP spid="60" grpId="0" animBg="1"/>
      <p:bldP spid="60" grpId="1" animBg="1"/>
      <p:bldP spid="63" grpId="0"/>
      <p:bldP spid="64" grpId="0" animBg="1"/>
      <p:bldP spid="64" grpId="1" animBg="1"/>
      <p:bldP spid="6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6" y="0"/>
            <a:ext cx="2285984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d-ID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FUNG</a:t>
            </a:r>
          </a:p>
          <a:p>
            <a:pPr algn="ctr"/>
            <a:r>
              <a:rPr lang="id-ID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SI </a:t>
            </a:r>
          </a:p>
          <a:p>
            <a:pPr algn="ctr"/>
            <a:endParaRPr lang="id-ID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id-ID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PENGOLAHAN</a:t>
            </a:r>
            <a:endParaRPr lang="id-ID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71736" y="642918"/>
            <a:ext cx="1893386" cy="1230700"/>
            <a:chOff x="2339454" y="192060"/>
            <a:chExt cx="1893386" cy="1230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Rounded Rectangle 21"/>
            <p:cNvSpPr/>
            <p:nvPr/>
          </p:nvSpPr>
          <p:spPr>
            <a:xfrm>
              <a:off x="2339454" y="192060"/>
              <a:ext cx="1893386" cy="123070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2399532" y="252138"/>
              <a:ext cx="1773230" cy="11105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Pengolahan Transaksi</a:t>
              </a:r>
              <a:endParaRPr lang="id-ID" sz="2000" kern="1200" dirty="0"/>
            </a:p>
          </p:txBody>
        </p:sp>
      </p:grpSp>
      <p:sp>
        <p:nvSpPr>
          <p:cNvPr id="5" name="Straight Connector 5"/>
          <p:cNvSpPr/>
          <p:nvPr/>
        </p:nvSpPr>
        <p:spPr>
          <a:xfrm>
            <a:off x="1059934" y="1258268"/>
            <a:ext cx="4916990" cy="49169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18191" y="195050"/>
                </a:moveTo>
                <a:arcTo wR="2458495" hR="2458495" stAng="17578611" swAng="1961168"/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4909905" y="2341696"/>
            <a:ext cx="1893386" cy="1230700"/>
            <a:chOff x="4677623" y="1890838"/>
            <a:chExt cx="1893386" cy="1230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4677623" y="1890838"/>
              <a:ext cx="1893386" cy="123070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14256"/>
                <a:satOff val="2799"/>
                <a:lumOff val="-13432"/>
                <a:alphaOff val="0"/>
              </a:schemeClr>
            </a:fillRef>
            <a:effectRef idx="2">
              <a:schemeClr val="accent5">
                <a:hueOff val="814256"/>
                <a:satOff val="2799"/>
                <a:lumOff val="-1343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7"/>
            <p:cNvSpPr/>
            <p:nvPr/>
          </p:nvSpPr>
          <p:spPr>
            <a:xfrm>
              <a:off x="4737701" y="1950916"/>
              <a:ext cx="1773230" cy="11105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Memelihara File Master</a:t>
              </a:r>
              <a:endParaRPr lang="id-ID" sz="2000" kern="1200" dirty="0"/>
            </a:p>
          </p:txBody>
        </p:sp>
      </p:grpSp>
      <p:sp>
        <p:nvSpPr>
          <p:cNvPr id="7" name="Straight Connector 8"/>
          <p:cNvSpPr/>
          <p:nvPr/>
        </p:nvSpPr>
        <p:spPr>
          <a:xfrm>
            <a:off x="1059934" y="1258268"/>
            <a:ext cx="4916990" cy="49169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913622" y="2329842"/>
                </a:moveTo>
                <a:arcTo wR="2458495" hR="2458495" stAng="21420020" swAng="2196019"/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4016804" y="5090378"/>
            <a:ext cx="1893386" cy="1230700"/>
            <a:chOff x="3784522" y="4639520"/>
            <a:chExt cx="1893386" cy="1230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Rounded Rectangle 17"/>
            <p:cNvSpPr/>
            <p:nvPr/>
          </p:nvSpPr>
          <p:spPr>
            <a:xfrm>
              <a:off x="3784522" y="4639520"/>
              <a:ext cx="1893386" cy="123070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2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10"/>
            <p:cNvSpPr/>
            <p:nvPr/>
          </p:nvSpPr>
          <p:spPr>
            <a:xfrm>
              <a:off x="3844600" y="4699598"/>
              <a:ext cx="1773230" cy="11105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Menghasilkan Laporan</a:t>
              </a:r>
              <a:endParaRPr lang="id-ID" sz="2000" kern="1200" dirty="0"/>
            </a:p>
          </p:txBody>
        </p:sp>
      </p:grpSp>
      <p:sp>
        <p:nvSpPr>
          <p:cNvPr id="9" name="Straight Connector 11"/>
          <p:cNvSpPr/>
          <p:nvPr/>
        </p:nvSpPr>
        <p:spPr>
          <a:xfrm>
            <a:off x="1059934" y="1258268"/>
            <a:ext cx="4916990" cy="49169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47105" y="4867947"/>
                </a:moveTo>
                <a:arcTo wR="2458495" hR="2458495" stAng="4712191" swAng="1375618"/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1126669" y="5090378"/>
            <a:ext cx="1893386" cy="1230700"/>
            <a:chOff x="894387" y="4639520"/>
            <a:chExt cx="1893386" cy="1230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Rounded Rectangle 15"/>
            <p:cNvSpPr/>
            <p:nvPr/>
          </p:nvSpPr>
          <p:spPr>
            <a:xfrm>
              <a:off x="894387" y="4639520"/>
              <a:ext cx="1893386" cy="123070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442768"/>
                <a:satOff val="8397"/>
                <a:lumOff val="-40295"/>
                <a:alphaOff val="0"/>
              </a:schemeClr>
            </a:fillRef>
            <a:effectRef idx="2">
              <a:schemeClr val="accent5">
                <a:hueOff val="2442768"/>
                <a:satOff val="8397"/>
                <a:lumOff val="-4029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13"/>
            <p:cNvSpPr/>
            <p:nvPr/>
          </p:nvSpPr>
          <p:spPr>
            <a:xfrm>
              <a:off x="954465" y="4699598"/>
              <a:ext cx="1773230" cy="11105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Pengolahan Pertanyaan</a:t>
              </a:r>
              <a:endParaRPr lang="id-ID" sz="2000" kern="1200" dirty="0"/>
            </a:p>
          </p:txBody>
        </p:sp>
      </p:grpSp>
      <p:sp>
        <p:nvSpPr>
          <p:cNvPr id="11" name="Straight Connector 14"/>
          <p:cNvSpPr/>
          <p:nvPr/>
        </p:nvSpPr>
        <p:spPr>
          <a:xfrm>
            <a:off x="1059934" y="1258268"/>
            <a:ext cx="4916990" cy="49169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0777" y="3819029"/>
                </a:moveTo>
                <a:arcTo wR="2458495" hR="2458495" stAng="8783961" swAng="2196019"/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233568" y="2341696"/>
            <a:ext cx="1893386" cy="1230700"/>
            <a:chOff x="1286" y="1890838"/>
            <a:chExt cx="1893386" cy="1230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286" y="1890838"/>
              <a:ext cx="1893386" cy="123070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2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6"/>
            <p:cNvSpPr/>
            <p:nvPr/>
          </p:nvSpPr>
          <p:spPr>
            <a:xfrm>
              <a:off x="61364" y="1950916"/>
              <a:ext cx="1773230" cy="11105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Pengolahan Interaktif</a:t>
              </a:r>
              <a:endParaRPr lang="id-ID" sz="2000" kern="1200" dirty="0"/>
            </a:p>
          </p:txBody>
        </p:sp>
      </p:grpSp>
      <p:sp>
        <p:nvSpPr>
          <p:cNvPr id="13" name="Straight Connector 17"/>
          <p:cNvSpPr/>
          <p:nvPr/>
        </p:nvSpPr>
        <p:spPr>
          <a:xfrm>
            <a:off x="1059934" y="1258268"/>
            <a:ext cx="4916990" cy="49169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28432" y="1071757"/>
                </a:moveTo>
                <a:arcTo wR="2458495" hR="2458495" stAng="12860221" swAng="1961168"/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72008"/>
            <a:ext cx="600079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ounded Rectangle 24"/>
          <p:cNvSpPr/>
          <p:nvPr/>
        </p:nvSpPr>
        <p:spPr>
          <a:xfrm>
            <a:off x="357158" y="1928802"/>
            <a:ext cx="6215106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Mengarahkan terjadinya transaksi</a:t>
            </a:r>
            <a:endParaRPr lang="id-ID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357158" y="2571744"/>
            <a:ext cx="621510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pencatatan</a:t>
            </a:r>
            <a:r>
              <a:rPr lang="id-ID" sz="2400" dirty="0"/>
              <a:t>, penegasan, </a:t>
            </a:r>
            <a:r>
              <a:rPr lang="id-ID" sz="2400" dirty="0" smtClean="0"/>
              <a:t>menerangkan pelaksanaannya</a:t>
            </a:r>
            <a:endParaRPr lang="id-ID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357158" y="3357562"/>
            <a:ext cx="6215106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Hubungan transaksi yg memerlukan record-record untuk latarbelakang informasi</a:t>
            </a:r>
            <a:r>
              <a:rPr lang="id-ID" sz="2400" dirty="0"/>
              <a:t>/ referensi.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14282" y="214290"/>
            <a:ext cx="6215106" cy="1785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Banyak kegiatan pengolahan yg membutuhkan penciptaan dan pemeliharaan file </a:t>
            </a:r>
            <a:r>
              <a:rPr lang="id-ID" sz="2400" dirty="0"/>
              <a:t>master, </a:t>
            </a:r>
            <a:r>
              <a:rPr lang="id-ID" sz="2400" dirty="0" smtClean="0"/>
              <a:t>yg menyimpan secara relatif permanen atau pengorganisasian data secara historis</a:t>
            </a:r>
            <a:endParaRPr lang="id-ID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685801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214554"/>
            <a:ext cx="52292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le 31"/>
          <p:cNvSpPr/>
          <p:nvPr/>
        </p:nvSpPr>
        <p:spPr>
          <a:xfrm>
            <a:off x="285720" y="785794"/>
            <a:ext cx="6215106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Berfungsi membuat record apa saja dalam database yg dapat diakses dgn mudah untuk personal yg diijinkan</a:t>
            </a:r>
            <a:endParaRPr lang="id-ID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14554"/>
            <a:ext cx="678657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Rounded Rectangle 32"/>
          <p:cNvSpPr/>
          <p:nvPr/>
        </p:nvSpPr>
        <p:spPr>
          <a:xfrm>
            <a:off x="214282" y="214290"/>
            <a:ext cx="6215106" cy="1785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Jenis pengoperasian interaktif berupa tanggapan pemakai atas pertanyaan-pertanyaan dan kaitannya dengan pengambilan keputusan</a:t>
            </a:r>
            <a:endParaRPr lang="id-ID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00570"/>
            <a:ext cx="678657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B10-936D-4114-AD67-9BCA1D2D368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000100" y="571480"/>
            <a:ext cx="7286676" cy="5786478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oup 3"/>
          <p:cNvGrpSpPr/>
          <p:nvPr/>
        </p:nvGrpSpPr>
        <p:grpSpPr>
          <a:xfrm>
            <a:off x="288231" y="2271704"/>
            <a:ext cx="1511918" cy="2314591"/>
            <a:chOff x="2511" y="1735943"/>
            <a:chExt cx="1511918" cy="23145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2511" y="1735943"/>
              <a:ext cx="1511918" cy="231459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5"/>
            <p:cNvSpPr/>
            <p:nvPr/>
          </p:nvSpPr>
          <p:spPr>
            <a:xfrm>
              <a:off x="76317" y="1809749"/>
              <a:ext cx="1364306" cy="21669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Dokumen transaksi/ screen</a:t>
              </a:r>
              <a:endParaRPr lang="id-ID" sz="20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52136" y="2271704"/>
            <a:ext cx="1511918" cy="2314591"/>
            <a:chOff x="1766416" y="1735943"/>
            <a:chExt cx="1511918" cy="23145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1766416" y="1735943"/>
              <a:ext cx="1511918" cy="231459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600000"/>
                <a:satOff val="-12501"/>
                <a:lumOff val="15000"/>
                <a:alphaOff val="0"/>
              </a:schemeClr>
            </a:fillRef>
            <a:effectRef idx="2">
              <a:schemeClr val="accent2">
                <a:hueOff val="-3600000"/>
                <a:satOff val="-12501"/>
                <a:lumOff val="150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7"/>
            <p:cNvSpPr/>
            <p:nvPr/>
          </p:nvSpPr>
          <p:spPr>
            <a:xfrm>
              <a:off x="1840222" y="1809749"/>
              <a:ext cx="1364306" cy="21669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Laporan yang drencnakn sbelumny</a:t>
              </a:r>
              <a:endParaRPr lang="id-ID" sz="20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6040" y="2271704"/>
            <a:ext cx="1511918" cy="2314591"/>
            <a:chOff x="3530320" y="1735943"/>
            <a:chExt cx="1511918" cy="23145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Rounded Rectangle 12"/>
            <p:cNvSpPr/>
            <p:nvPr/>
          </p:nvSpPr>
          <p:spPr>
            <a:xfrm>
              <a:off x="3530320" y="1735943"/>
              <a:ext cx="1511918" cy="231459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00000"/>
                <a:satOff val="-25001"/>
                <a:lumOff val="30001"/>
                <a:alphaOff val="0"/>
              </a:schemeClr>
            </a:fillRef>
            <a:effectRef idx="2">
              <a:schemeClr val="accent2">
                <a:hueOff val="-7200000"/>
                <a:satOff val="-25001"/>
                <a:lumOff val="3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9"/>
            <p:cNvSpPr/>
            <p:nvPr/>
          </p:nvSpPr>
          <p:spPr>
            <a:xfrm>
              <a:off x="3604126" y="1809749"/>
              <a:ext cx="1364306" cy="21669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Jawaban atas pertanya yang drencnakn sbelumny</a:t>
              </a:r>
              <a:endParaRPr lang="id-ID" sz="20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79945" y="2271704"/>
            <a:ext cx="1511918" cy="2314591"/>
            <a:chOff x="5294225" y="1735943"/>
            <a:chExt cx="1511918" cy="23145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5294225" y="1735943"/>
              <a:ext cx="1511918" cy="231459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800000"/>
                <a:satOff val="-37502"/>
                <a:lumOff val="45001"/>
                <a:alphaOff val="0"/>
              </a:schemeClr>
            </a:fillRef>
            <a:effectRef idx="2">
              <a:schemeClr val="accent2">
                <a:hueOff val="-10800000"/>
                <a:satOff val="-37502"/>
                <a:lumOff val="45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11"/>
            <p:cNvSpPr/>
            <p:nvPr/>
          </p:nvSpPr>
          <p:spPr>
            <a:xfrm>
              <a:off x="5368031" y="1809749"/>
              <a:ext cx="1364306" cy="21669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Laporan dan jawaban atas pertanyan yang sifatnya sementara</a:t>
              </a:r>
              <a:endParaRPr lang="id-ID" sz="20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43850" y="2271704"/>
            <a:ext cx="1511918" cy="2314591"/>
            <a:chOff x="7058130" y="1735943"/>
            <a:chExt cx="1511918" cy="23145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ounded Rectangle 8"/>
            <p:cNvSpPr/>
            <p:nvPr/>
          </p:nvSpPr>
          <p:spPr>
            <a:xfrm>
              <a:off x="7058130" y="1735943"/>
              <a:ext cx="1511918" cy="231459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400000"/>
                <a:satOff val="-50003"/>
                <a:lumOff val="60001"/>
                <a:alphaOff val="0"/>
              </a:schemeClr>
            </a:fillRef>
            <a:effectRef idx="2">
              <a:schemeClr val="accent2">
                <a:hueOff val="-14400000"/>
                <a:satOff val="-50003"/>
                <a:lumOff val="6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13"/>
            <p:cNvSpPr/>
            <p:nvPr/>
          </p:nvSpPr>
          <p:spPr>
            <a:xfrm>
              <a:off x="7131936" y="1809749"/>
              <a:ext cx="1364306" cy="21669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id-ID" sz="2000" dirty="0" smtClean="0">
                  <a:solidFill>
                    <a:schemeClr val="tx1"/>
                  </a:solidFill>
                </a:rPr>
                <a:t>Hasil dialog antara manusia</a:t>
              </a:r>
            </a:p>
            <a:p>
              <a:pPr algn="ctr"/>
              <a:r>
                <a:rPr lang="id-ID" sz="2000" dirty="0" smtClean="0">
                  <a:solidFill>
                    <a:schemeClr val="tx1"/>
                  </a:solidFill>
                </a:rPr>
                <a:t>Dan mesin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71538" y="2571744"/>
            <a:ext cx="67345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sz="4000" dirty="0" smtClean="0"/>
          </a:p>
          <a:p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OUTPUT UnTuK PEMAKAI</a:t>
            </a:r>
            <a:endParaRPr lang="id-ID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0034" y="5143512"/>
            <a:ext cx="7715304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Contoh dokumen transaksi:</a:t>
            </a:r>
          </a:p>
          <a:p>
            <a:pPr algn="ctr"/>
            <a:r>
              <a:rPr lang="id-ID" sz="2400" dirty="0" smtClean="0"/>
              <a:t>Faktur pembayaran , Berkas pembayaran gaji , Rekening pelanggan , Pesananpembelian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B10-936D-4114-AD67-9BCA1D2D368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86644" y="0"/>
            <a:ext cx="1857356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d-ID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FUNG</a:t>
            </a:r>
          </a:p>
          <a:p>
            <a:pPr algn="ctr"/>
            <a:r>
              <a:rPr lang="id-ID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SI </a:t>
            </a:r>
          </a:p>
          <a:p>
            <a:pPr algn="ctr"/>
            <a:endParaRPr lang="id-ID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id-ID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OR</a:t>
            </a:r>
          </a:p>
          <a:p>
            <a:pPr algn="ctr"/>
            <a:r>
              <a:rPr lang="id-ID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GANISASI</a:t>
            </a:r>
            <a:endParaRPr lang="id-ID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Straight Connector 3"/>
          <p:cNvSpPr/>
          <p:nvPr/>
        </p:nvSpPr>
        <p:spPr>
          <a:xfrm>
            <a:off x="5286380" y="3571876"/>
            <a:ext cx="858414" cy="4085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8399"/>
                </a:lnTo>
                <a:lnTo>
                  <a:pt x="858414" y="278399"/>
                </a:lnTo>
                <a:lnTo>
                  <a:pt x="858414" y="408527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4427966" y="3571876"/>
            <a:ext cx="858414" cy="4085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8414" y="0"/>
                </a:moveTo>
                <a:lnTo>
                  <a:pt x="858414" y="278399"/>
                </a:lnTo>
                <a:lnTo>
                  <a:pt x="0" y="278399"/>
                </a:lnTo>
                <a:lnTo>
                  <a:pt x="0" y="408527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5"/>
          <p:cNvSpPr/>
          <p:nvPr/>
        </p:nvSpPr>
        <p:spPr>
          <a:xfrm>
            <a:off x="3569552" y="2271379"/>
            <a:ext cx="1716828" cy="4085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8399"/>
                </a:lnTo>
                <a:lnTo>
                  <a:pt x="1716828" y="278399"/>
                </a:lnTo>
                <a:lnTo>
                  <a:pt x="1716828" y="408527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1852724" y="3571876"/>
            <a:ext cx="858414" cy="4085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8399"/>
                </a:lnTo>
                <a:lnTo>
                  <a:pt x="858414" y="278399"/>
                </a:lnTo>
                <a:lnTo>
                  <a:pt x="858414" y="408527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7"/>
          <p:cNvSpPr/>
          <p:nvPr/>
        </p:nvSpPr>
        <p:spPr>
          <a:xfrm>
            <a:off x="994310" y="3571876"/>
            <a:ext cx="858414" cy="4085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8414" y="0"/>
                </a:moveTo>
                <a:lnTo>
                  <a:pt x="858414" y="278399"/>
                </a:lnTo>
                <a:lnTo>
                  <a:pt x="0" y="278399"/>
                </a:lnTo>
                <a:lnTo>
                  <a:pt x="0" y="408527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8"/>
          <p:cNvSpPr/>
          <p:nvPr/>
        </p:nvSpPr>
        <p:spPr>
          <a:xfrm>
            <a:off x="1852724" y="2271379"/>
            <a:ext cx="1716828" cy="4085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16828" y="0"/>
                </a:moveTo>
                <a:lnTo>
                  <a:pt x="1716828" y="278399"/>
                </a:lnTo>
                <a:lnTo>
                  <a:pt x="0" y="278399"/>
                </a:lnTo>
                <a:lnTo>
                  <a:pt x="0" y="408527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2867213" y="1379408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10"/>
          <p:cNvGrpSpPr/>
          <p:nvPr/>
        </p:nvGrpSpPr>
        <p:grpSpPr>
          <a:xfrm>
            <a:off x="3023288" y="1527680"/>
            <a:ext cx="1404677" cy="891970"/>
            <a:chOff x="2733284" y="1470925"/>
            <a:chExt cx="1404677" cy="891970"/>
          </a:xfrm>
        </p:grpSpPr>
        <p:sp>
          <p:nvSpPr>
            <p:cNvPr id="36" name="Rounded Rectangle 35"/>
            <p:cNvSpPr/>
            <p:nvPr/>
          </p:nvSpPr>
          <p:spPr>
            <a:xfrm>
              <a:off x="2733284" y="1470925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11"/>
            <p:cNvSpPr/>
            <p:nvPr/>
          </p:nvSpPr>
          <p:spPr>
            <a:xfrm>
              <a:off x="2759409" y="1497050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err="1" smtClean="0"/>
                <a:t>Punc</a:t>
              </a:r>
              <a:r>
                <a:rPr lang="en-US" sz="1700" kern="1200" dirty="0" smtClean="0"/>
                <a:t>a</a:t>
              </a:r>
              <a:r>
                <a:rPr lang="id-ID" sz="1700" kern="1200" dirty="0" smtClean="0"/>
                <a:t>k Pimpinan</a:t>
              </a:r>
              <a:endParaRPr lang="id-ID" sz="1700" kern="1200" dirty="0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150385" y="2679906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Group 12"/>
          <p:cNvGrpSpPr/>
          <p:nvPr/>
        </p:nvGrpSpPr>
        <p:grpSpPr>
          <a:xfrm>
            <a:off x="1306460" y="2828177"/>
            <a:ext cx="1404677" cy="891970"/>
            <a:chOff x="1016456" y="2771422"/>
            <a:chExt cx="1404677" cy="891970"/>
          </a:xfrm>
        </p:grpSpPr>
        <p:sp>
          <p:nvSpPr>
            <p:cNvPr id="34" name="Rounded Rectangle 33"/>
            <p:cNvSpPr/>
            <p:nvPr/>
          </p:nvSpPr>
          <p:spPr>
            <a:xfrm>
              <a:off x="1016456" y="2771422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ounded Rectangle 14"/>
            <p:cNvSpPr/>
            <p:nvPr/>
          </p:nvSpPr>
          <p:spPr>
            <a:xfrm>
              <a:off x="1042581" y="2797547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smtClean="0"/>
                <a:t>Pengolahan Informasi</a:t>
              </a:r>
              <a:endParaRPr lang="id-ID" sz="1700" kern="12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91971" y="3980403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Group 14"/>
          <p:cNvGrpSpPr/>
          <p:nvPr/>
        </p:nvGrpSpPr>
        <p:grpSpPr>
          <a:xfrm>
            <a:off x="448046" y="4128674"/>
            <a:ext cx="1404677" cy="891970"/>
            <a:chOff x="158042" y="4071919"/>
            <a:chExt cx="1404677" cy="891970"/>
          </a:xfrm>
        </p:grpSpPr>
        <p:sp>
          <p:nvSpPr>
            <p:cNvPr id="32" name="Rounded Rectangle 31"/>
            <p:cNvSpPr/>
            <p:nvPr/>
          </p:nvSpPr>
          <p:spPr>
            <a:xfrm>
              <a:off x="158042" y="4071919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17"/>
            <p:cNvSpPr/>
            <p:nvPr/>
          </p:nvSpPr>
          <p:spPr>
            <a:xfrm>
              <a:off x="184167" y="4098044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smtClean="0"/>
                <a:t>Personalia</a:t>
              </a:r>
              <a:endParaRPr lang="id-ID" sz="1700" kern="1200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008799" y="3980403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2164874" y="4128674"/>
            <a:ext cx="1404677" cy="891970"/>
            <a:chOff x="1874870" y="4071919"/>
            <a:chExt cx="1404677" cy="891970"/>
          </a:xfrm>
        </p:grpSpPr>
        <p:sp>
          <p:nvSpPr>
            <p:cNvPr id="30" name="Rounded Rectangle 29"/>
            <p:cNvSpPr/>
            <p:nvPr/>
          </p:nvSpPr>
          <p:spPr>
            <a:xfrm>
              <a:off x="1874870" y="4071919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20"/>
            <p:cNvSpPr/>
            <p:nvPr/>
          </p:nvSpPr>
          <p:spPr>
            <a:xfrm>
              <a:off x="1900995" y="4098044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smtClean="0"/>
                <a:t>Logistik</a:t>
              </a:r>
              <a:endParaRPr lang="id-ID" sz="1700" kern="1200" dirty="0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4584041" y="2679906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Group 18"/>
          <p:cNvGrpSpPr/>
          <p:nvPr/>
        </p:nvGrpSpPr>
        <p:grpSpPr>
          <a:xfrm>
            <a:off x="4740117" y="2828177"/>
            <a:ext cx="1404677" cy="891970"/>
            <a:chOff x="4450113" y="2771422"/>
            <a:chExt cx="1404677" cy="891970"/>
          </a:xfrm>
        </p:grpSpPr>
        <p:sp>
          <p:nvSpPr>
            <p:cNvPr id="28" name="Rounded Rectangle 27"/>
            <p:cNvSpPr/>
            <p:nvPr/>
          </p:nvSpPr>
          <p:spPr>
            <a:xfrm>
              <a:off x="4450113" y="2771422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ounded Rectangle 23"/>
            <p:cNvSpPr/>
            <p:nvPr/>
          </p:nvSpPr>
          <p:spPr>
            <a:xfrm>
              <a:off x="4476238" y="2797547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smtClean="0"/>
                <a:t>Keuangan dan Akuntansi</a:t>
              </a:r>
              <a:endParaRPr lang="id-ID" sz="1700" kern="1200" dirty="0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3725627" y="3980403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Group 20"/>
          <p:cNvGrpSpPr/>
          <p:nvPr/>
        </p:nvGrpSpPr>
        <p:grpSpPr>
          <a:xfrm>
            <a:off x="3881702" y="4128674"/>
            <a:ext cx="1404677" cy="891970"/>
            <a:chOff x="3591698" y="4071919"/>
            <a:chExt cx="1404677" cy="891970"/>
          </a:xfrm>
        </p:grpSpPr>
        <p:sp>
          <p:nvSpPr>
            <p:cNvPr id="26" name="Rounded Rectangle 25"/>
            <p:cNvSpPr/>
            <p:nvPr/>
          </p:nvSpPr>
          <p:spPr>
            <a:xfrm>
              <a:off x="3591698" y="4071919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26"/>
            <p:cNvSpPr/>
            <p:nvPr/>
          </p:nvSpPr>
          <p:spPr>
            <a:xfrm>
              <a:off x="3617823" y="4098044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smtClean="0"/>
                <a:t>Produksi</a:t>
              </a:r>
              <a:endParaRPr lang="id-ID" sz="1700" kern="12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442455" y="3980403"/>
            <a:ext cx="1404677" cy="89197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Group 22"/>
          <p:cNvGrpSpPr/>
          <p:nvPr/>
        </p:nvGrpSpPr>
        <p:grpSpPr>
          <a:xfrm>
            <a:off x="5598531" y="4128674"/>
            <a:ext cx="1404677" cy="891970"/>
            <a:chOff x="5308527" y="4071919"/>
            <a:chExt cx="1404677" cy="891970"/>
          </a:xfrm>
        </p:grpSpPr>
        <p:sp>
          <p:nvSpPr>
            <p:cNvPr id="24" name="Rounded Rectangle 23"/>
            <p:cNvSpPr/>
            <p:nvPr/>
          </p:nvSpPr>
          <p:spPr>
            <a:xfrm>
              <a:off x="5308527" y="4071919"/>
              <a:ext cx="1404677" cy="89197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29"/>
            <p:cNvSpPr/>
            <p:nvPr/>
          </p:nvSpPr>
          <p:spPr>
            <a:xfrm>
              <a:off x="5334652" y="4098044"/>
              <a:ext cx="1352427" cy="839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700" kern="1200" dirty="0" smtClean="0"/>
                <a:t>Pemasaran</a:t>
              </a:r>
              <a:endParaRPr lang="id-ID" sz="1700" kern="1200" dirty="0"/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0" y="5286388"/>
            <a:ext cx="7215206" cy="1357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Manajemen puncak meliputi fungsi direktur yg bertindak dalam kedudukan sebagai pimpinan puncak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0" y="5214950"/>
            <a:ext cx="7215206" cy="1357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Pemrosesan informasi meliputi permintaan untuk pengolahan, permintaan untuk perbaikan program, usulan proyek &amp; pengendalian hitungan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18024" y="679013"/>
            <a:ext cx="7215206" cy="1714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Keuangan meliputi pemberian kredit, proses penagihan, manajemen dana, pengaturan pembelanjaan(bertanggungjawab bagi pemastian sumber dana dgn biaya  serendah mungkin)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14282" y="3929066"/>
            <a:ext cx="7215206" cy="12858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Akutansi meliputi pengklasifikasian transaksi keuangan, penyiapan anggaran &amp; pengklasifikasian serta penganalisaan data biaya 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0" y="5214950"/>
            <a:ext cx="7215206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Meliputi penerimaan, pelatihan, pencatatan, Pembayaran,dll..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0" y="5214950"/>
            <a:ext cx="7215206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Meliputi penerimaan, pelatihan, pencatatan, Pembayaran,dll..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0" y="5214950"/>
            <a:ext cx="7215206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Meliputi kegiatan seperti pembelian, penerimaan, sediaan, dan distribusi barang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0" y="5143512"/>
            <a:ext cx="7215206" cy="15001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Meliputi teknik produksi, perencanaan fasilitas produksi, penjadwalan &amp; pengoperasian fasilitas produksi, penempatan &amp; pelatihan karyawan produksi, inspeksi dan pengendalian mutu.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0" y="5143512"/>
            <a:ext cx="7215206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Meliputi semua kegiatan yang berkaitan dengan promosi dan penjualan produk dan jasa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Prodi Komputerisasi Akuntansi UNIKOM</a:t>
            </a:r>
            <a:endParaRPr lang="id-ID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B10-936D-4114-AD67-9BCA1D2D368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BusinessVII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BusinessVIII</Template>
  <TotalTime>171</TotalTime>
  <Words>410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BusinessVIII</vt:lpstr>
      <vt:lpstr>STRUKTUR SISTEM INFORMASI MANAJEMEN</vt:lpstr>
      <vt:lpstr>Definisi Sistem Informasi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SISTEM INFORMASI MANAJEMEN</dc:title>
  <dc:creator>User</dc:creator>
  <cp:lastModifiedBy>user</cp:lastModifiedBy>
  <cp:revision>26</cp:revision>
  <dcterms:created xsi:type="dcterms:W3CDTF">2012-12-12T04:09:55Z</dcterms:created>
  <dcterms:modified xsi:type="dcterms:W3CDTF">2017-10-10T02:51:49Z</dcterms:modified>
</cp:coreProperties>
</file>