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72" r:id="rId6"/>
    <p:sldId id="275" r:id="rId7"/>
    <p:sldId id="274" r:id="rId8"/>
    <p:sldId id="273" r:id="rId9"/>
    <p:sldId id="271" r:id="rId10"/>
    <p:sldId id="269" r:id="rId11"/>
    <p:sldId id="270" r:id="rId12"/>
    <p:sldId id="267" r:id="rId13"/>
    <p:sldId id="268" r:id="rId14"/>
    <p:sldId id="263" r:id="rId15"/>
    <p:sldId id="266" r:id="rId16"/>
    <p:sldId id="262" r:id="rId17"/>
    <p:sldId id="264" r:id="rId18"/>
    <p:sldId id="261" r:id="rId19"/>
    <p:sldId id="265" r:id="rId20"/>
    <p:sldId id="259"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30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p:scale>
          <a:sx n="90" d="100"/>
          <a:sy n="90" d="100"/>
        </p:scale>
        <p:origin x="33" y="10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10/10/2017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err="1" smtClean="0"/>
              <a:t>Biaya</a:t>
            </a:r>
            <a:r>
              <a:rPr lang="en-ID" dirty="0" smtClean="0"/>
              <a:t> testing </a:t>
            </a:r>
            <a:r>
              <a:rPr lang="en-ID" dirty="0" err="1" smtClean="0"/>
              <a:t>dan</a:t>
            </a:r>
            <a:r>
              <a:rPr lang="en-ID" dirty="0" smtClean="0"/>
              <a:t> white box testing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3839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Siklus</a:t>
            </a:r>
            <a:r>
              <a:rPr lang="en-ID" dirty="0" smtClean="0"/>
              <a:t> </a:t>
            </a:r>
            <a:r>
              <a:rPr lang="en-ID" dirty="0" err="1" smtClean="0"/>
              <a:t>hidup</a:t>
            </a:r>
            <a:r>
              <a:rPr lang="en-ID" dirty="0" smtClean="0"/>
              <a:t> testing</a:t>
            </a:r>
            <a:endParaRPr lang="en-US" dirty="0"/>
          </a:p>
        </p:txBody>
      </p:sp>
      <p:pic>
        <p:nvPicPr>
          <p:cNvPr id="4" name="Content Placeholder 3"/>
          <p:cNvPicPr>
            <a:picLocks noGrp="1" noChangeAspect="1"/>
          </p:cNvPicPr>
          <p:nvPr>
            <p:ph sz="quarter" idx="13"/>
          </p:nvPr>
        </p:nvPicPr>
        <p:blipFill>
          <a:blip r:embed="rId2"/>
          <a:stretch>
            <a:fillRect/>
          </a:stretch>
        </p:blipFill>
        <p:spPr>
          <a:xfrm>
            <a:off x="4319809" y="2664796"/>
            <a:ext cx="3552381" cy="2828571"/>
          </a:xfrm>
          <a:prstGeom prst="rect">
            <a:avLst/>
          </a:prstGeom>
        </p:spPr>
      </p:pic>
    </p:spTree>
    <p:extLst>
      <p:ext uri="{BB962C8B-B14F-4D97-AF65-F5344CB8AC3E}">
        <p14:creationId xmlns:p14="http://schemas.microsoft.com/office/powerpoint/2010/main" val="375835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Aktifitas</a:t>
            </a:r>
            <a:r>
              <a:rPr lang="en-ID" dirty="0" smtClean="0"/>
              <a:t> testing </a:t>
            </a:r>
            <a:r>
              <a:rPr lang="en-ID" dirty="0" err="1" smtClean="0"/>
              <a:t>secara</a:t>
            </a:r>
            <a:r>
              <a:rPr lang="en-ID" dirty="0" smtClean="0"/>
              <a:t> </a:t>
            </a:r>
            <a:r>
              <a:rPr lang="en-ID" dirty="0" err="1" smtClean="0"/>
              <a:t>umum</a:t>
            </a:r>
            <a:endParaRPr lang="en-US" dirty="0"/>
          </a:p>
        </p:txBody>
      </p:sp>
      <p:sp>
        <p:nvSpPr>
          <p:cNvPr id="3" name="Content Placeholder 2"/>
          <p:cNvSpPr>
            <a:spLocks noGrp="1"/>
          </p:cNvSpPr>
          <p:nvPr>
            <p:ph sz="quarter" idx="13"/>
          </p:nvPr>
        </p:nvSpPr>
        <p:spPr/>
        <p:txBody>
          <a:bodyPr>
            <a:normAutofit fontScale="77500" lnSpcReduction="20000"/>
          </a:bodyPr>
          <a:lstStyle/>
          <a:p>
            <a:r>
              <a:rPr lang="id-ID" dirty="0" smtClean="0"/>
              <a:t>Perencanaan</a:t>
            </a:r>
            <a:endParaRPr lang="en-US" dirty="0"/>
          </a:p>
          <a:p>
            <a:pPr lvl="1"/>
            <a:r>
              <a:rPr lang="id-ID" dirty="0" smtClean="0"/>
              <a:t>Rencana </a:t>
            </a:r>
            <a:r>
              <a:rPr lang="id-ID" dirty="0"/>
              <a:t>pendekatan umum</a:t>
            </a:r>
            <a:endParaRPr lang="en-US" dirty="0"/>
          </a:p>
          <a:p>
            <a:pPr lvl="1"/>
            <a:r>
              <a:rPr lang="id-ID" dirty="0" smtClean="0"/>
              <a:t>Menentukan </a:t>
            </a:r>
            <a:r>
              <a:rPr lang="id-ID" dirty="0"/>
              <a:t>obyektivitas testing</a:t>
            </a:r>
            <a:endParaRPr lang="en-US" dirty="0"/>
          </a:p>
          <a:p>
            <a:pPr lvl="1"/>
            <a:r>
              <a:rPr lang="id-ID" dirty="0" smtClean="0"/>
              <a:t>Memperjelas </a:t>
            </a:r>
            <a:r>
              <a:rPr lang="id-ID" dirty="0"/>
              <a:t>rencana umum</a:t>
            </a:r>
            <a:endParaRPr lang="en-US" dirty="0"/>
          </a:p>
          <a:p>
            <a:r>
              <a:rPr lang="id-ID" dirty="0" smtClean="0"/>
              <a:t>Akusisi</a:t>
            </a:r>
            <a:endParaRPr lang="en-US" dirty="0"/>
          </a:p>
          <a:p>
            <a:pPr lvl="1"/>
            <a:r>
              <a:rPr lang="id-ID" dirty="0" smtClean="0"/>
              <a:t>Disain </a:t>
            </a:r>
            <a:r>
              <a:rPr lang="id-ID" dirty="0"/>
              <a:t>tes</a:t>
            </a:r>
            <a:endParaRPr lang="en-US" dirty="0"/>
          </a:p>
          <a:p>
            <a:pPr lvl="1"/>
            <a:r>
              <a:rPr lang="id-ID" dirty="0" smtClean="0"/>
              <a:t>Menerapkan </a:t>
            </a:r>
            <a:r>
              <a:rPr lang="id-ID" dirty="0"/>
              <a:t>tes</a:t>
            </a:r>
            <a:endParaRPr lang="en-US" dirty="0"/>
          </a:p>
          <a:p>
            <a:r>
              <a:rPr lang="id-ID" dirty="0"/>
              <a:t>Pengukuran</a:t>
            </a:r>
            <a:endParaRPr lang="en-US" dirty="0"/>
          </a:p>
          <a:p>
            <a:pPr lvl="1"/>
            <a:r>
              <a:rPr lang="id-ID" dirty="0" smtClean="0"/>
              <a:t>Eksekusi </a:t>
            </a:r>
            <a:r>
              <a:rPr lang="id-ID" dirty="0"/>
              <a:t>tes</a:t>
            </a:r>
            <a:endParaRPr lang="en-US" dirty="0"/>
          </a:p>
          <a:p>
            <a:pPr lvl="1"/>
            <a:r>
              <a:rPr lang="id-ID" dirty="0" smtClean="0"/>
              <a:t>Cek </a:t>
            </a:r>
            <a:r>
              <a:rPr lang="id-ID" dirty="0"/>
              <a:t>terminasi</a:t>
            </a:r>
            <a:endParaRPr lang="en-US" dirty="0"/>
          </a:p>
          <a:p>
            <a:pPr lvl="1"/>
            <a:r>
              <a:rPr lang="id-ID" dirty="0" smtClean="0"/>
              <a:t>Evaluasi </a:t>
            </a:r>
            <a:r>
              <a:rPr lang="id-ID" dirty="0"/>
              <a:t>hasil</a:t>
            </a:r>
            <a:endParaRPr lang="en-US" dirty="0"/>
          </a:p>
          <a:p>
            <a:endParaRPr lang="en-US" dirty="0"/>
          </a:p>
        </p:txBody>
      </p:sp>
    </p:spTree>
    <p:extLst>
      <p:ext uri="{BB962C8B-B14F-4D97-AF65-F5344CB8AC3E}">
        <p14:creationId xmlns:p14="http://schemas.microsoft.com/office/powerpoint/2010/main" val="255574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Tingkatan</a:t>
            </a:r>
            <a:r>
              <a:rPr lang="en-ID" dirty="0" smtClean="0"/>
              <a:t> testing</a:t>
            </a:r>
            <a:endParaRPr lang="en-US" dirty="0"/>
          </a:p>
        </p:txBody>
      </p:sp>
      <p:sp>
        <p:nvSpPr>
          <p:cNvPr id="3" name="Content Placeholder 2"/>
          <p:cNvSpPr>
            <a:spLocks noGrp="1"/>
          </p:cNvSpPr>
          <p:nvPr>
            <p:ph sz="quarter" idx="13"/>
          </p:nvPr>
        </p:nvSpPr>
        <p:spPr/>
        <p:txBody>
          <a:bodyPr>
            <a:normAutofit fontScale="92500" lnSpcReduction="20000"/>
          </a:bodyPr>
          <a:lstStyle/>
          <a:p>
            <a:r>
              <a:rPr lang="id-ID" i="1" dirty="0"/>
              <a:t>Unit testing</a:t>
            </a:r>
            <a:endParaRPr lang="en-US" dirty="0"/>
          </a:p>
          <a:p>
            <a:pPr marL="0" indent="0" defTabSz="266700">
              <a:buNone/>
            </a:pPr>
            <a:r>
              <a:rPr lang="en-ID" dirty="0"/>
              <a:t>	</a:t>
            </a:r>
            <a:r>
              <a:rPr lang="id-ID" dirty="0" smtClean="0"/>
              <a:t>Testing </a:t>
            </a:r>
            <a:r>
              <a:rPr lang="id-ID" dirty="0"/>
              <a:t>penulisan kode-kode program dalam satuan unit terkecil secara individual.</a:t>
            </a:r>
            <a:endParaRPr lang="en-US" dirty="0"/>
          </a:p>
          <a:p>
            <a:r>
              <a:rPr lang="id-ID" i="1" dirty="0" smtClean="0"/>
              <a:t>System </a:t>
            </a:r>
            <a:r>
              <a:rPr lang="id-ID" i="1" dirty="0"/>
              <a:t>Testing</a:t>
            </a:r>
            <a:endParaRPr lang="en-US" dirty="0"/>
          </a:p>
          <a:p>
            <a:pPr marL="266700" indent="-266700" defTabSz="266700">
              <a:buNone/>
            </a:pPr>
            <a:r>
              <a:rPr lang="en-ID" dirty="0"/>
              <a:t>	</a:t>
            </a:r>
            <a:r>
              <a:rPr lang="id-ID" dirty="0" smtClean="0"/>
              <a:t>Proses </a:t>
            </a:r>
            <a:r>
              <a:rPr lang="id-ID" dirty="0"/>
              <a:t>testing pada sistem terintegrasi untuk melakukan verifikasi bahwa sistem telah sesuai spesifikasi.</a:t>
            </a:r>
            <a:endParaRPr lang="en-US" dirty="0"/>
          </a:p>
          <a:p>
            <a:r>
              <a:rPr lang="id-ID" i="1" dirty="0" smtClean="0"/>
              <a:t>Acceptance </a:t>
            </a:r>
            <a:r>
              <a:rPr lang="id-ID" i="1" dirty="0"/>
              <a:t>Testing</a:t>
            </a:r>
            <a:endParaRPr lang="en-US" dirty="0"/>
          </a:p>
          <a:p>
            <a:pPr marL="266700" indent="-266700" defTabSz="266700">
              <a:buNone/>
            </a:pPr>
            <a:r>
              <a:rPr lang="en-ID" dirty="0"/>
              <a:t>	</a:t>
            </a:r>
            <a:r>
              <a:rPr lang="id-ID" dirty="0" smtClean="0"/>
              <a:t>Testing </a:t>
            </a:r>
            <a:r>
              <a:rPr lang="id-ID" dirty="0"/>
              <a:t>formal yang dilakukan untuk menentukan apakah sistem telah memenuhi kriteria penerimaan dan memberdayakan pelanggan untuk menentukan apakah sistem dapat diterima atau tidak.</a:t>
            </a:r>
            <a:endParaRPr lang="en-US" dirty="0"/>
          </a:p>
          <a:p>
            <a:endParaRPr lang="en-US" dirty="0"/>
          </a:p>
        </p:txBody>
      </p:sp>
    </p:spTree>
    <p:extLst>
      <p:ext uri="{BB962C8B-B14F-4D97-AF65-F5344CB8AC3E}">
        <p14:creationId xmlns:p14="http://schemas.microsoft.com/office/powerpoint/2010/main" val="95221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56001"/>
            <a:ext cx="10364451" cy="1596177"/>
          </a:xfrm>
        </p:spPr>
        <p:txBody>
          <a:bodyPr/>
          <a:lstStyle/>
          <a:p>
            <a:r>
              <a:rPr lang="en-ID" dirty="0" smtClean="0"/>
              <a:t>PRAKTEK UNIT TESTING SECARA UMUM</a:t>
            </a:r>
            <a:endParaRPr lang="en-US" dirty="0"/>
          </a:p>
        </p:txBody>
      </p:sp>
      <p:sp>
        <p:nvSpPr>
          <p:cNvPr id="3" name="Content Placeholder 2"/>
          <p:cNvSpPr>
            <a:spLocks noGrp="1"/>
          </p:cNvSpPr>
          <p:nvPr>
            <p:ph sz="quarter" idx="13"/>
          </p:nvPr>
        </p:nvSpPr>
        <p:spPr>
          <a:xfrm>
            <a:off x="913774" y="1679944"/>
            <a:ext cx="10363826" cy="4657061"/>
          </a:xfrm>
        </p:spPr>
        <p:txBody>
          <a:bodyPr>
            <a:normAutofit fontScale="85000" lnSpcReduction="20000"/>
          </a:bodyPr>
          <a:lstStyle/>
          <a:p>
            <a:r>
              <a:rPr lang="id-ID" dirty="0"/>
              <a:t>Tujuan</a:t>
            </a:r>
            <a:endParaRPr lang="en-US" dirty="0"/>
          </a:p>
          <a:p>
            <a:pPr lvl="1"/>
            <a:r>
              <a:rPr lang="id-ID" dirty="0" smtClean="0"/>
              <a:t>Konfirmasi </a:t>
            </a:r>
            <a:r>
              <a:rPr lang="id-ID" dirty="0"/>
              <a:t>bahwa modul telah dikode dengan benar.</a:t>
            </a:r>
            <a:endParaRPr lang="en-US" dirty="0"/>
          </a:p>
          <a:p>
            <a:r>
              <a:rPr lang="id-ID" dirty="0" smtClean="0"/>
              <a:t>Pelaku</a:t>
            </a:r>
            <a:endParaRPr lang="en-US" dirty="0"/>
          </a:p>
          <a:p>
            <a:pPr lvl="1"/>
            <a:r>
              <a:rPr lang="id-ID" dirty="0" smtClean="0"/>
              <a:t>Biasanya </a:t>
            </a:r>
            <a:r>
              <a:rPr lang="id-ID" dirty="0"/>
              <a:t>programer.</a:t>
            </a:r>
            <a:endParaRPr lang="en-US" dirty="0"/>
          </a:p>
          <a:p>
            <a:r>
              <a:rPr lang="id-ID" dirty="0" smtClean="0"/>
              <a:t>Apa </a:t>
            </a:r>
            <a:r>
              <a:rPr lang="id-ID" dirty="0"/>
              <a:t>yang dites</a:t>
            </a:r>
            <a:endParaRPr lang="en-US" dirty="0"/>
          </a:p>
          <a:p>
            <a:pPr lvl="1"/>
            <a:r>
              <a:rPr lang="id-ID" dirty="0" smtClean="0"/>
              <a:t>Fungsi </a:t>
            </a:r>
            <a:r>
              <a:rPr lang="id-ID" dirty="0"/>
              <a:t>(</a:t>
            </a:r>
            <a:r>
              <a:rPr lang="id-ID" i="1" dirty="0"/>
              <a:t>Black Box</a:t>
            </a:r>
            <a:r>
              <a:rPr lang="id-ID" dirty="0"/>
              <a:t>).</a:t>
            </a:r>
            <a:endParaRPr lang="en-US" dirty="0"/>
          </a:p>
          <a:p>
            <a:pPr lvl="1"/>
            <a:r>
              <a:rPr lang="id-ID" dirty="0" smtClean="0"/>
              <a:t>Kode </a:t>
            </a:r>
            <a:r>
              <a:rPr lang="id-ID" dirty="0"/>
              <a:t>(White Box).</a:t>
            </a:r>
            <a:endParaRPr lang="en-US" dirty="0"/>
          </a:p>
          <a:p>
            <a:pPr lvl="1"/>
            <a:r>
              <a:rPr lang="id-ID" dirty="0" smtClean="0"/>
              <a:t>Kondisi </a:t>
            </a:r>
            <a:r>
              <a:rPr lang="id-ID" dirty="0"/>
              <a:t>ekstrim dan batasan-batasan.</a:t>
            </a:r>
            <a:endParaRPr lang="en-US" dirty="0"/>
          </a:p>
          <a:p>
            <a:r>
              <a:rPr lang="id-ID" dirty="0" smtClean="0"/>
              <a:t>Kapan </a:t>
            </a:r>
            <a:r>
              <a:rPr lang="id-ID" dirty="0"/>
              <a:t>selesai</a:t>
            </a:r>
            <a:endParaRPr lang="en-US" dirty="0"/>
          </a:p>
          <a:p>
            <a:pPr lvl="1"/>
            <a:r>
              <a:rPr lang="id-ID" dirty="0" smtClean="0"/>
              <a:t>Biasanya </a:t>
            </a:r>
            <a:r>
              <a:rPr lang="id-ID" dirty="0"/>
              <a:t>saat programer telah merasa puas dan tidak diketahui lagi kesalahan.</a:t>
            </a:r>
            <a:endParaRPr lang="en-US" dirty="0"/>
          </a:p>
          <a:p>
            <a:r>
              <a:rPr lang="id-ID" dirty="0" smtClean="0"/>
              <a:t>Alat </a:t>
            </a:r>
            <a:r>
              <a:rPr lang="id-ID" dirty="0"/>
              <a:t>bantu</a:t>
            </a:r>
            <a:endParaRPr lang="en-US" dirty="0"/>
          </a:p>
          <a:p>
            <a:pPr lvl="1"/>
            <a:r>
              <a:rPr lang="id-ID" dirty="0" smtClean="0"/>
              <a:t>Tidak </a:t>
            </a:r>
            <a:r>
              <a:rPr lang="id-ID" dirty="0"/>
              <a:t>biasa digunakan.</a:t>
            </a:r>
            <a:endParaRPr lang="en-US" dirty="0"/>
          </a:p>
          <a:p>
            <a:r>
              <a:rPr lang="id-ID" dirty="0" smtClean="0"/>
              <a:t>Data</a:t>
            </a:r>
            <a:endParaRPr lang="en-US" dirty="0"/>
          </a:p>
          <a:p>
            <a:pPr lvl="1"/>
            <a:r>
              <a:rPr lang="id-ID" dirty="0" smtClean="0"/>
              <a:t>Biasanya </a:t>
            </a:r>
            <a:r>
              <a:rPr lang="id-ID" dirty="0"/>
              <a:t>tidak didata.</a:t>
            </a:r>
            <a:endParaRPr lang="en-US" dirty="0"/>
          </a:p>
          <a:p>
            <a:endParaRPr lang="en-US" dirty="0"/>
          </a:p>
        </p:txBody>
      </p:sp>
    </p:spTree>
    <p:extLst>
      <p:ext uri="{BB962C8B-B14F-4D97-AF65-F5344CB8AC3E}">
        <p14:creationId xmlns:p14="http://schemas.microsoft.com/office/powerpoint/2010/main" val="4169965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82582"/>
            <a:ext cx="10364451" cy="1596177"/>
          </a:xfrm>
        </p:spPr>
        <p:txBody>
          <a:bodyPr/>
          <a:lstStyle/>
          <a:p>
            <a:r>
              <a:rPr lang="en-ID" dirty="0"/>
              <a:t>PRAKTEK </a:t>
            </a:r>
            <a:r>
              <a:rPr lang="en-ID" dirty="0" smtClean="0"/>
              <a:t>SYSTEM </a:t>
            </a:r>
            <a:r>
              <a:rPr lang="en-ID" dirty="0"/>
              <a:t>TESTING SECARA UMUM</a:t>
            </a:r>
            <a:endParaRPr lang="en-US" dirty="0"/>
          </a:p>
        </p:txBody>
      </p:sp>
      <p:sp>
        <p:nvSpPr>
          <p:cNvPr id="3" name="Content Placeholder 2"/>
          <p:cNvSpPr>
            <a:spLocks noGrp="1"/>
          </p:cNvSpPr>
          <p:nvPr>
            <p:ph sz="quarter" idx="13"/>
          </p:nvPr>
        </p:nvSpPr>
        <p:spPr>
          <a:xfrm>
            <a:off x="913774" y="1334386"/>
            <a:ext cx="10363826" cy="4456813"/>
          </a:xfrm>
        </p:spPr>
        <p:txBody>
          <a:bodyPr>
            <a:normAutofit fontScale="77500" lnSpcReduction="20000"/>
          </a:bodyPr>
          <a:lstStyle/>
          <a:p>
            <a:r>
              <a:rPr lang="id-ID" dirty="0"/>
              <a:t>Tujuan</a:t>
            </a:r>
            <a:endParaRPr lang="en-US" dirty="0"/>
          </a:p>
          <a:p>
            <a:pPr lvl="1"/>
            <a:r>
              <a:rPr lang="id-ID" dirty="0" smtClean="0"/>
              <a:t>Merakit </a:t>
            </a:r>
            <a:r>
              <a:rPr lang="id-ID" dirty="0"/>
              <a:t>modul menjadi suatu sistem yang bekerja. Dan menentukan kesiapan untuk melakukan </a:t>
            </a:r>
            <a:r>
              <a:rPr lang="id-ID" i="1" dirty="0"/>
              <a:t>Acceptance Test</a:t>
            </a:r>
            <a:r>
              <a:rPr lang="id-ID" dirty="0" smtClean="0"/>
              <a:t>.</a:t>
            </a:r>
            <a:endParaRPr lang="en-ID" dirty="0" smtClean="0"/>
          </a:p>
          <a:p>
            <a:r>
              <a:rPr lang="id-ID" dirty="0"/>
              <a:t>Pelaku</a:t>
            </a:r>
            <a:endParaRPr lang="en-US" sz="2800" dirty="0"/>
          </a:p>
          <a:p>
            <a:pPr lvl="1"/>
            <a:r>
              <a:rPr lang="id-ID" dirty="0" smtClean="0"/>
              <a:t>Pemimpin tim atau grup tes.</a:t>
            </a:r>
            <a:endParaRPr lang="en-US" sz="2600" dirty="0" smtClean="0"/>
          </a:p>
          <a:p>
            <a:r>
              <a:rPr lang="id-ID" dirty="0" smtClean="0"/>
              <a:t>Apa yang dites</a:t>
            </a:r>
            <a:endParaRPr lang="en-US" sz="2800" dirty="0" smtClean="0"/>
          </a:p>
          <a:p>
            <a:pPr lvl="1"/>
            <a:r>
              <a:rPr lang="id-ID" dirty="0" smtClean="0"/>
              <a:t>Kebutuhan dan fungsi sistem.</a:t>
            </a:r>
            <a:endParaRPr lang="en-US" sz="2600" dirty="0" smtClean="0"/>
          </a:p>
          <a:p>
            <a:pPr lvl="1"/>
            <a:r>
              <a:rPr lang="id-ID" sz="1400" dirty="0" smtClean="0"/>
              <a:t>Antarmuka sistem.</a:t>
            </a:r>
            <a:endParaRPr lang="en-US" dirty="0" smtClean="0"/>
          </a:p>
          <a:p>
            <a:r>
              <a:rPr lang="id-ID" dirty="0" smtClean="0"/>
              <a:t>Kapan selesai</a:t>
            </a:r>
            <a:endParaRPr lang="en-US" sz="2800" dirty="0" smtClean="0"/>
          </a:p>
          <a:p>
            <a:pPr lvl="1"/>
            <a:r>
              <a:rPr lang="id-ID" dirty="0" smtClean="0"/>
              <a:t>Biasanya bila mayoritas kebutuhan telah sesuai dan tidak ada kesalahan mayor yang ditemukan.</a:t>
            </a:r>
            <a:endParaRPr lang="en-US" sz="2600" dirty="0" smtClean="0"/>
          </a:p>
          <a:p>
            <a:r>
              <a:rPr lang="id-ID" dirty="0" smtClean="0"/>
              <a:t>Sistem pustaka dan pustaka </a:t>
            </a:r>
            <a:r>
              <a:rPr lang="id-ID" i="1" dirty="0" smtClean="0"/>
              <a:t>test case.</a:t>
            </a:r>
            <a:endParaRPr lang="en-US" sz="2800" dirty="0" smtClean="0"/>
          </a:p>
          <a:p>
            <a:pPr lvl="1"/>
            <a:r>
              <a:rPr lang="id-ID" dirty="0" smtClean="0"/>
              <a:t>Generator, komparator dan simulator data testing.</a:t>
            </a:r>
            <a:endParaRPr lang="en-US" sz="2600" dirty="0" smtClean="0"/>
          </a:p>
          <a:p>
            <a:r>
              <a:rPr lang="id-ID" dirty="0" smtClean="0"/>
              <a:t>Data</a:t>
            </a:r>
            <a:endParaRPr lang="en-US" sz="2800" dirty="0" smtClean="0"/>
          </a:p>
          <a:p>
            <a:pPr lvl="1"/>
            <a:r>
              <a:rPr lang="id-ID" dirty="0" smtClean="0"/>
              <a:t>Data kesalahan yang ditemukan.</a:t>
            </a:r>
            <a:endParaRPr lang="en-US" sz="2600" dirty="0" smtClean="0"/>
          </a:p>
          <a:p>
            <a:pPr lvl="1"/>
            <a:r>
              <a:rPr lang="id-ID" dirty="0" smtClean="0"/>
              <a:t>Test case.</a:t>
            </a:r>
            <a:endParaRPr lang="en-US" sz="2600" dirty="0" smtClean="0"/>
          </a:p>
          <a:p>
            <a:pPr lvl="1"/>
            <a:endParaRPr lang="en-US" dirty="0" smtClean="0"/>
          </a:p>
          <a:p>
            <a:endParaRPr lang="en-US" dirty="0"/>
          </a:p>
        </p:txBody>
      </p:sp>
    </p:spTree>
    <p:extLst>
      <p:ext uri="{BB962C8B-B14F-4D97-AF65-F5344CB8AC3E}">
        <p14:creationId xmlns:p14="http://schemas.microsoft.com/office/powerpoint/2010/main" val="3626212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1596177"/>
          </a:xfrm>
        </p:spPr>
        <p:txBody>
          <a:bodyPr/>
          <a:lstStyle/>
          <a:p>
            <a:r>
              <a:rPr lang="en-ID" dirty="0"/>
              <a:t>PRAKTEK </a:t>
            </a:r>
            <a:r>
              <a:rPr lang="en-ID" dirty="0" smtClean="0"/>
              <a:t>ACCEPTANCE </a:t>
            </a:r>
            <a:r>
              <a:rPr lang="en-ID" dirty="0"/>
              <a:t>TESTING SECARA UMUM</a:t>
            </a:r>
            <a:endParaRPr lang="en-US" dirty="0"/>
          </a:p>
        </p:txBody>
      </p:sp>
      <p:sp>
        <p:nvSpPr>
          <p:cNvPr id="3" name="Content Placeholder 2"/>
          <p:cNvSpPr>
            <a:spLocks noGrp="1"/>
          </p:cNvSpPr>
          <p:nvPr>
            <p:ph sz="quarter" idx="13"/>
          </p:nvPr>
        </p:nvSpPr>
        <p:spPr>
          <a:xfrm>
            <a:off x="913774" y="1307806"/>
            <a:ext cx="10363826" cy="4483394"/>
          </a:xfrm>
        </p:spPr>
        <p:txBody>
          <a:bodyPr>
            <a:normAutofit fontScale="77500" lnSpcReduction="20000"/>
          </a:bodyPr>
          <a:lstStyle/>
          <a:p>
            <a:r>
              <a:rPr lang="id-ID" dirty="0"/>
              <a:t>Tujuan</a:t>
            </a:r>
            <a:endParaRPr lang="en-US" dirty="0"/>
          </a:p>
          <a:p>
            <a:pPr lvl="1"/>
            <a:r>
              <a:rPr lang="id-ID" dirty="0" smtClean="0"/>
              <a:t>Mengevaluasi </a:t>
            </a:r>
            <a:r>
              <a:rPr lang="id-ID" dirty="0"/>
              <a:t>kesiapan untuk digunakan.</a:t>
            </a:r>
            <a:endParaRPr lang="en-US" dirty="0"/>
          </a:p>
          <a:p>
            <a:r>
              <a:rPr lang="id-ID" dirty="0" smtClean="0"/>
              <a:t>Pelaku</a:t>
            </a:r>
            <a:endParaRPr lang="en-US" dirty="0"/>
          </a:p>
          <a:p>
            <a:pPr lvl="1"/>
            <a:r>
              <a:rPr lang="id-ID" dirty="0" smtClean="0"/>
              <a:t>Pengguna </a:t>
            </a:r>
            <a:r>
              <a:rPr lang="id-ID" dirty="0"/>
              <a:t>akhir atau agen.</a:t>
            </a:r>
            <a:endParaRPr lang="en-US" dirty="0"/>
          </a:p>
          <a:p>
            <a:r>
              <a:rPr lang="id-ID" dirty="0" smtClean="0"/>
              <a:t>Apa </a:t>
            </a:r>
            <a:r>
              <a:rPr lang="id-ID" dirty="0"/>
              <a:t>yang dites</a:t>
            </a:r>
            <a:endParaRPr lang="en-US" dirty="0"/>
          </a:p>
          <a:p>
            <a:pPr lvl="1"/>
            <a:r>
              <a:rPr lang="id-ID" dirty="0" smtClean="0"/>
              <a:t>Fungsi </a:t>
            </a:r>
            <a:r>
              <a:rPr lang="id-ID" dirty="0"/>
              <a:t>mayor.</a:t>
            </a:r>
            <a:endParaRPr lang="en-US" dirty="0"/>
          </a:p>
          <a:p>
            <a:r>
              <a:rPr lang="id-ID" dirty="0" smtClean="0"/>
              <a:t>Dokumentasi</a:t>
            </a:r>
            <a:r>
              <a:rPr lang="id-ID" dirty="0"/>
              <a:t>.</a:t>
            </a:r>
            <a:endParaRPr lang="en-US" dirty="0"/>
          </a:p>
          <a:p>
            <a:pPr lvl="1"/>
            <a:r>
              <a:rPr lang="id-ID" dirty="0" smtClean="0"/>
              <a:t>Prosedur</a:t>
            </a:r>
            <a:r>
              <a:rPr lang="id-ID" dirty="0"/>
              <a:t>.</a:t>
            </a:r>
            <a:endParaRPr lang="en-US" dirty="0"/>
          </a:p>
          <a:p>
            <a:r>
              <a:rPr lang="id-ID" dirty="0" smtClean="0"/>
              <a:t>Kapan </a:t>
            </a:r>
            <a:r>
              <a:rPr lang="id-ID" dirty="0"/>
              <a:t>selesai</a:t>
            </a:r>
            <a:endParaRPr lang="en-US" dirty="0"/>
          </a:p>
          <a:p>
            <a:pPr lvl="1"/>
            <a:r>
              <a:rPr lang="id-ID" dirty="0" smtClean="0"/>
              <a:t>Biasanya </a:t>
            </a:r>
            <a:r>
              <a:rPr lang="id-ID" dirty="0"/>
              <a:t>bila pengguna telah merasa puas atau tes berjalan dengan lancar / sukses.</a:t>
            </a:r>
            <a:endParaRPr lang="en-US" dirty="0"/>
          </a:p>
          <a:p>
            <a:r>
              <a:rPr lang="id-ID" dirty="0" smtClean="0"/>
              <a:t>Alat </a:t>
            </a:r>
            <a:r>
              <a:rPr lang="id-ID" dirty="0"/>
              <a:t>bantu</a:t>
            </a:r>
            <a:endParaRPr lang="en-US" dirty="0"/>
          </a:p>
          <a:p>
            <a:pPr lvl="1"/>
            <a:r>
              <a:rPr lang="id-ID" dirty="0" smtClean="0"/>
              <a:t>Komparator</a:t>
            </a:r>
            <a:r>
              <a:rPr lang="id-ID" dirty="0"/>
              <a:t>.</a:t>
            </a:r>
            <a:endParaRPr lang="en-US" dirty="0"/>
          </a:p>
          <a:p>
            <a:pPr lvl="1"/>
            <a:r>
              <a:rPr lang="id-ID" dirty="0" smtClean="0"/>
              <a:t>Data</a:t>
            </a:r>
            <a:endParaRPr lang="en-US" dirty="0"/>
          </a:p>
          <a:p>
            <a:pPr lvl="1"/>
            <a:r>
              <a:rPr lang="id-ID" dirty="0" smtClean="0"/>
              <a:t>Formalitas </a:t>
            </a:r>
            <a:r>
              <a:rPr lang="id-ID" dirty="0"/>
              <a:t>dokumen.</a:t>
            </a:r>
            <a:endParaRPr lang="en-US" dirty="0"/>
          </a:p>
          <a:p>
            <a:endParaRPr lang="en-US" dirty="0"/>
          </a:p>
        </p:txBody>
      </p:sp>
    </p:spTree>
    <p:extLst>
      <p:ext uri="{BB962C8B-B14F-4D97-AF65-F5344CB8AC3E}">
        <p14:creationId xmlns:p14="http://schemas.microsoft.com/office/powerpoint/2010/main" val="383677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DISAIN TEST CASE</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id-ID" dirty="0"/>
              <a:t>Tiap produk hasil rekayasa dapat di tes dalam dua cara:</a:t>
            </a:r>
            <a:endParaRPr lang="en-US" dirty="0"/>
          </a:p>
          <a:p>
            <a:r>
              <a:rPr lang="id-ID" dirty="0" smtClean="0"/>
              <a:t>Dengan </a:t>
            </a:r>
            <a:r>
              <a:rPr lang="id-ID" dirty="0"/>
              <a:t>berdasarkan pada fungsi yang dispesifikasikan dari produk, tes dapat dilakukan dengan mendemonstrasikan tiap fungsi telah beroperasi secara penuh sesuai dengan yang diharapkan, dan sementara itu, pada saat yang bersamaan, dilakukan pencarian </a:t>
            </a:r>
            <a:r>
              <a:rPr lang="id-ID" i="1" dirty="0"/>
              <a:t>error </a:t>
            </a:r>
            <a:r>
              <a:rPr lang="id-ID" dirty="0"/>
              <a:t>pada tiap fungsi.</a:t>
            </a:r>
            <a:endParaRPr lang="en-US" dirty="0"/>
          </a:p>
          <a:p>
            <a:r>
              <a:rPr lang="id-ID" dirty="0" smtClean="0"/>
              <a:t>Dengan </a:t>
            </a:r>
            <a:r>
              <a:rPr lang="id-ID" dirty="0"/>
              <a:t>mengetahui operasi internal dari produk, tes dapat dilakukan untuk </a:t>
            </a:r>
            <a:r>
              <a:rPr lang="id-ID" dirty="0" smtClean="0"/>
              <a:t>memastikan</a:t>
            </a:r>
            <a:r>
              <a:rPr lang="en-US" dirty="0"/>
              <a:t> </a:t>
            </a:r>
            <a:r>
              <a:rPr lang="id-ID" dirty="0" smtClean="0"/>
              <a:t>semua </a:t>
            </a:r>
            <a:r>
              <a:rPr lang="id-ID" dirty="0"/>
              <a:t>komponen berjalan sebagaimana mestinya, operasi internal berlaku berdasarkan pada spesifikasi dan semua komponen internal telah cukup diperiksa.</a:t>
            </a:r>
            <a:endParaRPr lang="en-US" dirty="0"/>
          </a:p>
          <a:p>
            <a:endParaRPr lang="en-US" dirty="0"/>
          </a:p>
        </p:txBody>
      </p:sp>
    </p:spTree>
    <p:extLst>
      <p:ext uri="{BB962C8B-B14F-4D97-AF65-F5344CB8AC3E}">
        <p14:creationId xmlns:p14="http://schemas.microsoft.com/office/powerpoint/2010/main" val="2298890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DEFINISI TEST CASE</a:t>
            </a:r>
            <a:endParaRPr lang="en-US" dirty="0"/>
          </a:p>
        </p:txBody>
      </p:sp>
      <p:sp>
        <p:nvSpPr>
          <p:cNvPr id="3" name="Content Placeholder 2"/>
          <p:cNvSpPr>
            <a:spLocks noGrp="1"/>
          </p:cNvSpPr>
          <p:nvPr>
            <p:ph sz="quarter" idx="13"/>
          </p:nvPr>
        </p:nvSpPr>
        <p:spPr/>
        <p:txBody>
          <a:bodyPr>
            <a:normAutofit/>
          </a:bodyPr>
          <a:lstStyle/>
          <a:p>
            <a:pPr marL="0" indent="0" algn="just">
              <a:buNone/>
            </a:pPr>
            <a:r>
              <a:rPr lang="en-ID" i="1" dirty="0"/>
              <a:t>t</a:t>
            </a:r>
            <a:r>
              <a:rPr lang="id-ID" i="1" dirty="0" smtClean="0"/>
              <a:t>est  </a:t>
            </a:r>
            <a:r>
              <a:rPr lang="id-ID" i="1" dirty="0"/>
              <a:t>case  </a:t>
            </a:r>
            <a:r>
              <a:rPr lang="id-ID" dirty="0"/>
              <a:t>merupakan  suatu  tes  yang  dilakukan  berdasarkan  pada  suatu  inisialisasi, </a:t>
            </a:r>
            <a:r>
              <a:rPr lang="id-ID" dirty="0" smtClean="0"/>
              <a:t>masukan</a:t>
            </a:r>
            <a:r>
              <a:rPr lang="id-ID" dirty="0"/>
              <a:t>, kondisi ataupun hasil yang telah ditentukan </a:t>
            </a:r>
            <a:r>
              <a:rPr lang="id-ID" dirty="0" smtClean="0"/>
              <a:t>sebelumnya</a:t>
            </a:r>
            <a:endParaRPr lang="en-ID" dirty="0" smtClean="0"/>
          </a:p>
          <a:p>
            <a:pPr marL="0" indent="0">
              <a:buNone/>
            </a:pPr>
            <a:r>
              <a:rPr lang="id-ID" dirty="0"/>
              <a:t>Adapun kegunaan dari </a:t>
            </a:r>
            <a:r>
              <a:rPr lang="id-ID" i="1" dirty="0"/>
              <a:t>test case </a:t>
            </a:r>
            <a:r>
              <a:rPr lang="id-ID" dirty="0"/>
              <a:t>ini, adalah sebagai berikut:</a:t>
            </a:r>
            <a:endParaRPr lang="en-US" dirty="0"/>
          </a:p>
          <a:p>
            <a:r>
              <a:rPr lang="id-ID" dirty="0" smtClean="0"/>
              <a:t>Untuk </a:t>
            </a:r>
            <a:r>
              <a:rPr lang="id-ID" dirty="0"/>
              <a:t>melakukan testing kesesuaian suatu komponen terhadap spesifikasi – </a:t>
            </a:r>
            <a:r>
              <a:rPr lang="id-ID" i="1" dirty="0"/>
              <a:t>Black </a:t>
            </a:r>
            <a:r>
              <a:rPr lang="id-ID" i="1" dirty="0" smtClean="0"/>
              <a:t>Box</a:t>
            </a:r>
            <a:r>
              <a:rPr lang="en-US" dirty="0"/>
              <a:t> </a:t>
            </a:r>
            <a:r>
              <a:rPr lang="id-ID" i="1" dirty="0" smtClean="0"/>
              <a:t>Testing</a:t>
            </a:r>
            <a:r>
              <a:rPr lang="id-ID" dirty="0"/>
              <a:t>.</a:t>
            </a:r>
            <a:endParaRPr lang="en-US" dirty="0"/>
          </a:p>
          <a:p>
            <a:r>
              <a:rPr lang="id-ID" dirty="0" smtClean="0"/>
              <a:t>Untuk  </a:t>
            </a:r>
            <a:r>
              <a:rPr lang="id-ID" dirty="0"/>
              <a:t>melakukan  testing  kesesuaian  suatu  komponen  terhadap  disain  –  </a:t>
            </a:r>
            <a:r>
              <a:rPr lang="id-ID" i="1" dirty="0"/>
              <a:t>White  </a:t>
            </a:r>
            <a:r>
              <a:rPr lang="id-ID" i="1" dirty="0" smtClean="0"/>
              <a:t>Box</a:t>
            </a:r>
            <a:r>
              <a:rPr lang="en-US" dirty="0"/>
              <a:t> </a:t>
            </a:r>
            <a:r>
              <a:rPr lang="id-ID" i="1" dirty="0" smtClean="0"/>
              <a:t>Testing</a:t>
            </a:r>
            <a:r>
              <a:rPr lang="id-ID" i="1" dirty="0"/>
              <a:t>.</a:t>
            </a:r>
            <a:endParaRPr lang="en-US" dirty="0"/>
          </a:p>
          <a:p>
            <a:pPr algn="just"/>
            <a:endParaRPr lang="en-US" dirty="0"/>
          </a:p>
        </p:txBody>
      </p:sp>
    </p:spTree>
    <p:extLst>
      <p:ext uri="{BB962C8B-B14F-4D97-AF65-F5344CB8AC3E}">
        <p14:creationId xmlns:p14="http://schemas.microsoft.com/office/powerpoint/2010/main" val="1951481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WHITE BOX TESTING</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id-ID" dirty="0"/>
              <a:t>Kadang disebut juga </a:t>
            </a:r>
            <a:r>
              <a:rPr lang="id-ID" i="1" dirty="0"/>
              <a:t>glass box testing </a:t>
            </a:r>
            <a:r>
              <a:rPr lang="id-ID" dirty="0"/>
              <a:t>atau </a:t>
            </a:r>
            <a:r>
              <a:rPr lang="id-ID" i="1" dirty="0"/>
              <a:t>clear box testing</a:t>
            </a:r>
            <a:r>
              <a:rPr lang="id-ID" dirty="0"/>
              <a:t>, adalah suatu metode disain </a:t>
            </a:r>
            <a:r>
              <a:rPr lang="id-ID" i="1" dirty="0"/>
              <a:t>test case </a:t>
            </a:r>
            <a:r>
              <a:rPr lang="id-ID" dirty="0"/>
              <a:t>yang menggunakan struktur kendali dari disain prosedural.</a:t>
            </a:r>
            <a:endParaRPr lang="en-US" dirty="0"/>
          </a:p>
          <a:p>
            <a:pPr marL="0" indent="0">
              <a:buNone/>
            </a:pPr>
            <a:r>
              <a:rPr lang="id-ID" dirty="0"/>
              <a:t>Metode disain </a:t>
            </a:r>
            <a:r>
              <a:rPr lang="id-ID" i="1" dirty="0"/>
              <a:t>test case </a:t>
            </a:r>
            <a:r>
              <a:rPr lang="id-ID" dirty="0"/>
              <a:t>ini dapat menjamin:</a:t>
            </a:r>
            <a:endParaRPr lang="en-US" dirty="0"/>
          </a:p>
          <a:p>
            <a:r>
              <a:rPr lang="id-ID" dirty="0" smtClean="0"/>
              <a:t>Semua </a:t>
            </a:r>
            <a:r>
              <a:rPr lang="id-ID" dirty="0"/>
              <a:t>jalur (</a:t>
            </a:r>
            <a:r>
              <a:rPr lang="id-ID" i="1" dirty="0"/>
              <a:t>path</a:t>
            </a:r>
            <a:r>
              <a:rPr lang="id-ID" dirty="0"/>
              <a:t>) yang independen / terpisah dapat dites setidaknya sekali tes.</a:t>
            </a:r>
            <a:endParaRPr lang="en-US" dirty="0"/>
          </a:p>
          <a:p>
            <a:r>
              <a:rPr lang="id-ID" dirty="0" smtClean="0"/>
              <a:t>Semua </a:t>
            </a:r>
            <a:r>
              <a:rPr lang="id-ID" dirty="0"/>
              <a:t>logika keputusan dapat dites dengan jalur yang salah dan atau jalur yang benar.</a:t>
            </a:r>
            <a:endParaRPr lang="en-US" dirty="0"/>
          </a:p>
          <a:p>
            <a:r>
              <a:rPr lang="id-ID" dirty="0" smtClean="0"/>
              <a:t>Semua </a:t>
            </a:r>
            <a:r>
              <a:rPr lang="id-ID" i="1" dirty="0"/>
              <a:t>loop </a:t>
            </a:r>
            <a:r>
              <a:rPr lang="id-ID" dirty="0"/>
              <a:t>dapat dites terhadap batasannya dan ikatan operasionalnya.</a:t>
            </a:r>
            <a:endParaRPr lang="en-US" dirty="0"/>
          </a:p>
          <a:p>
            <a:r>
              <a:rPr lang="id-ID" dirty="0" smtClean="0"/>
              <a:t>Semua </a:t>
            </a:r>
            <a:r>
              <a:rPr lang="id-ID" dirty="0"/>
              <a:t>struktur internal data dapat dites untuk memastikan validitasnya.</a:t>
            </a:r>
            <a:endParaRPr lang="en-US" dirty="0"/>
          </a:p>
          <a:p>
            <a:endParaRPr lang="en-US" dirty="0"/>
          </a:p>
        </p:txBody>
      </p:sp>
    </p:spTree>
    <p:extLst>
      <p:ext uri="{BB962C8B-B14F-4D97-AF65-F5344CB8AC3E}">
        <p14:creationId xmlns:p14="http://schemas.microsoft.com/office/powerpoint/2010/main" val="4150357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WHITE BOX TESTING</a:t>
            </a:r>
            <a:endParaRPr lang="en-US" dirty="0"/>
          </a:p>
        </p:txBody>
      </p:sp>
      <p:sp>
        <p:nvSpPr>
          <p:cNvPr id="3" name="Content Placeholder 2"/>
          <p:cNvSpPr>
            <a:spLocks noGrp="1"/>
          </p:cNvSpPr>
          <p:nvPr>
            <p:ph sz="quarter" idx="13"/>
          </p:nvPr>
        </p:nvSpPr>
        <p:spPr/>
        <p:txBody>
          <a:bodyPr>
            <a:normAutofit fontScale="92500"/>
          </a:bodyPr>
          <a:lstStyle/>
          <a:p>
            <a:pPr marL="0" indent="0">
              <a:buNone/>
            </a:pPr>
            <a:r>
              <a:rPr lang="id-ID" dirty="0"/>
              <a:t>Mengapa melakukan </a:t>
            </a:r>
            <a:r>
              <a:rPr lang="id-ID" i="1" dirty="0"/>
              <a:t>white box testing </a:t>
            </a:r>
            <a:r>
              <a:rPr lang="id-ID" dirty="0"/>
              <a:t>bilamana </a:t>
            </a:r>
            <a:r>
              <a:rPr lang="id-ID" i="1" dirty="0"/>
              <a:t>black box testing </a:t>
            </a:r>
            <a:r>
              <a:rPr lang="id-ID" dirty="0"/>
              <a:t>berfungsi untuk testing pemenuhan terhadap kebutuhan / spesifikasi?</a:t>
            </a:r>
            <a:endParaRPr lang="en-US" dirty="0"/>
          </a:p>
          <a:p>
            <a:pPr algn="just"/>
            <a:r>
              <a:rPr lang="id-ID" dirty="0" smtClean="0"/>
              <a:t>Kesalahan </a:t>
            </a:r>
            <a:r>
              <a:rPr lang="id-ID" dirty="0"/>
              <a:t>logika dan asumsi yang tidak benar kebanyakan dilakukan ketika </a:t>
            </a:r>
            <a:r>
              <a:rPr lang="id-ID" i="1" dirty="0"/>
              <a:t>coding </a:t>
            </a:r>
            <a:r>
              <a:rPr lang="id-ID" dirty="0" smtClean="0"/>
              <a:t>untuk</a:t>
            </a:r>
            <a:r>
              <a:rPr lang="en-US" dirty="0"/>
              <a:t> </a:t>
            </a:r>
            <a:r>
              <a:rPr lang="id-ID" dirty="0" smtClean="0"/>
              <a:t>“kasus </a:t>
            </a:r>
            <a:r>
              <a:rPr lang="id-ID" dirty="0"/>
              <a:t>tertentu”. Dibutuhkan kepastian bahwa eksekusi jalur ini telah dites.</a:t>
            </a:r>
            <a:endParaRPr lang="en-US" dirty="0"/>
          </a:p>
          <a:p>
            <a:r>
              <a:rPr lang="id-ID" dirty="0" smtClean="0"/>
              <a:t>Asumsi </a:t>
            </a:r>
            <a:r>
              <a:rPr lang="id-ID" dirty="0"/>
              <a:t>bahwa adanya kemungkinan terhadap eksekusi jalur yang tidak benar. </a:t>
            </a:r>
            <a:r>
              <a:rPr lang="id-ID" dirty="0" smtClean="0"/>
              <a:t>Dengan</a:t>
            </a:r>
            <a:r>
              <a:rPr lang="en-US" dirty="0"/>
              <a:t> </a:t>
            </a:r>
            <a:r>
              <a:rPr lang="id-ID" i="1" dirty="0" smtClean="0"/>
              <a:t>white </a:t>
            </a:r>
            <a:r>
              <a:rPr lang="id-ID" i="1" dirty="0"/>
              <a:t>box testing </a:t>
            </a:r>
            <a:r>
              <a:rPr lang="id-ID" dirty="0"/>
              <a:t>dapat ditemukan kesalahan ini</a:t>
            </a:r>
            <a:endParaRPr lang="en-US" dirty="0"/>
          </a:p>
          <a:p>
            <a:r>
              <a:rPr lang="id-ID" dirty="0" smtClean="0"/>
              <a:t>Kesalahan </a:t>
            </a:r>
            <a:r>
              <a:rPr lang="id-ID" dirty="0"/>
              <a:t>penulisan yang acak. Seperti berada pada jalur logika yang membingungkan pada jalur normal.</a:t>
            </a:r>
            <a:endParaRPr lang="en-US" dirty="0"/>
          </a:p>
          <a:p>
            <a:endParaRPr lang="en-US" dirty="0"/>
          </a:p>
        </p:txBody>
      </p:sp>
    </p:spTree>
    <p:extLst>
      <p:ext uri="{BB962C8B-B14F-4D97-AF65-F5344CB8AC3E}">
        <p14:creationId xmlns:p14="http://schemas.microsoft.com/office/powerpoint/2010/main" val="403987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847" y="85117"/>
            <a:ext cx="10364451" cy="1596177"/>
          </a:xfrm>
        </p:spPr>
        <p:txBody>
          <a:bodyPr/>
          <a:lstStyle/>
          <a:p>
            <a:r>
              <a:rPr lang="en-ID" dirty="0" err="1" smtClean="0">
                <a:latin typeface="Times New Roman" panose="02020603050405020304" pitchFamily="18" charset="0"/>
                <a:cs typeface="Times New Roman" panose="02020603050405020304" pitchFamily="18" charset="0"/>
              </a:rPr>
              <a:t>Biaya</a:t>
            </a:r>
            <a:r>
              <a:rPr lang="en-ID" dirty="0" smtClean="0">
                <a:latin typeface="Times New Roman" panose="02020603050405020304" pitchFamily="18" charset="0"/>
                <a:cs typeface="Times New Roman" panose="02020603050405020304" pitchFamily="18" charset="0"/>
              </a:rPr>
              <a:t> – </a:t>
            </a:r>
            <a:r>
              <a:rPr lang="en-ID" dirty="0" err="1" smtClean="0">
                <a:latin typeface="Times New Roman" panose="02020603050405020304" pitchFamily="18" charset="0"/>
                <a:cs typeface="Times New Roman" panose="02020603050405020304" pitchFamily="18" charset="0"/>
              </a:rPr>
              <a:t>biaya</a:t>
            </a:r>
            <a:r>
              <a:rPr lang="en-ID" dirty="0" smtClean="0">
                <a:latin typeface="Times New Roman" panose="02020603050405020304" pitchFamily="18" charset="0"/>
                <a:cs typeface="Times New Roman" panose="02020603050405020304" pitchFamily="18" charset="0"/>
              </a:rPr>
              <a:t> testing </a:t>
            </a:r>
            <a:r>
              <a:rPr lang="en-ID" dirty="0" err="1" smtClean="0">
                <a:latin typeface="Times New Roman" panose="02020603050405020304" pitchFamily="18" charset="0"/>
                <a:cs typeface="Times New Roman" panose="02020603050405020304" pitchFamily="18" charset="0"/>
              </a:rPr>
              <a:t>dan</a:t>
            </a:r>
            <a:r>
              <a:rPr lang="en-ID" dirty="0" smtClean="0">
                <a:latin typeface="Times New Roman" panose="02020603050405020304" pitchFamily="18" charset="0"/>
                <a:cs typeface="Times New Roman" panose="02020603050405020304" pitchFamily="18" charset="0"/>
              </a:rPr>
              <a:t> defect</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sz="quarter" idx="13"/>
          </p:nvPr>
        </p:nvPicPr>
        <p:blipFill>
          <a:blip r:embed="rId2"/>
          <a:stretch>
            <a:fillRect/>
          </a:stretch>
        </p:blipFill>
        <p:spPr>
          <a:xfrm>
            <a:off x="1834244" y="1774879"/>
            <a:ext cx="8892372" cy="3924939"/>
          </a:xfrm>
          <a:prstGeom prst="rect">
            <a:avLst/>
          </a:prstGeom>
        </p:spPr>
      </p:pic>
    </p:spTree>
    <p:extLst>
      <p:ext uri="{BB962C8B-B14F-4D97-AF65-F5344CB8AC3E}">
        <p14:creationId xmlns:p14="http://schemas.microsoft.com/office/powerpoint/2010/main" val="3750599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CAKUPAN PERNYATAAN, CABANG DAN JALUR</a:t>
            </a:r>
            <a:endParaRPr lang="en-US" dirty="0"/>
          </a:p>
        </p:txBody>
      </p:sp>
      <p:sp>
        <p:nvSpPr>
          <p:cNvPr id="3" name="Content Placeholder 2"/>
          <p:cNvSpPr>
            <a:spLocks noGrp="1"/>
          </p:cNvSpPr>
          <p:nvPr>
            <p:ph sz="quarter" idx="13"/>
          </p:nvPr>
        </p:nvSpPr>
        <p:spPr/>
        <p:txBody>
          <a:bodyPr/>
          <a:lstStyle/>
          <a:p>
            <a:pPr marL="0" indent="0" algn="just">
              <a:buNone/>
            </a:pPr>
            <a:r>
              <a:rPr lang="id-ID" dirty="0"/>
              <a:t>Cakupan pernyataan, cabang dan jalur adalah suatu teknik </a:t>
            </a:r>
            <a:r>
              <a:rPr lang="id-ID" i="1" dirty="0"/>
              <a:t>white box testing </a:t>
            </a:r>
            <a:r>
              <a:rPr lang="id-ID" dirty="0"/>
              <a:t>yang menggunakan alur logika dari program untuk membuat </a:t>
            </a:r>
            <a:r>
              <a:rPr lang="id-ID" i="1" dirty="0"/>
              <a:t>test cases</a:t>
            </a:r>
            <a:r>
              <a:rPr lang="id-ID" dirty="0"/>
              <a:t>. Yang dimaksud dengan alur logika adalah cara dimana suatu bagian dari program tertentu dieksekusi saat menjalankan program.</a:t>
            </a:r>
            <a:endParaRPr lang="en-US" dirty="0"/>
          </a:p>
          <a:p>
            <a:pPr marL="0" indent="0">
              <a:buNone/>
            </a:pPr>
            <a:endParaRPr lang="en-US" dirty="0"/>
          </a:p>
        </p:txBody>
      </p:sp>
    </p:spTree>
    <p:extLst>
      <p:ext uri="{BB962C8B-B14F-4D97-AF65-F5344CB8AC3E}">
        <p14:creationId xmlns:p14="http://schemas.microsoft.com/office/powerpoint/2010/main" val="2652359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FLOWGRAPH</a:t>
            </a:r>
            <a:endParaRPr lang="en-US" dirty="0"/>
          </a:p>
        </p:txBody>
      </p:sp>
      <p:pic>
        <p:nvPicPr>
          <p:cNvPr id="4" name="Content Placeholder 3"/>
          <p:cNvPicPr>
            <a:picLocks noGrp="1" noChangeAspect="1"/>
          </p:cNvPicPr>
          <p:nvPr>
            <p:ph sz="quarter" idx="13"/>
          </p:nvPr>
        </p:nvPicPr>
        <p:blipFill>
          <a:blip r:embed="rId2"/>
          <a:stretch>
            <a:fillRect/>
          </a:stretch>
        </p:blipFill>
        <p:spPr>
          <a:xfrm>
            <a:off x="2169042" y="2214694"/>
            <a:ext cx="7230139" cy="3806456"/>
          </a:xfrm>
          <a:prstGeom prst="rect">
            <a:avLst/>
          </a:prstGeom>
        </p:spPr>
      </p:pic>
    </p:spTree>
    <p:extLst>
      <p:ext uri="{BB962C8B-B14F-4D97-AF65-F5344CB8AC3E}">
        <p14:creationId xmlns:p14="http://schemas.microsoft.com/office/powerpoint/2010/main" val="776274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FLOWGRAPH</a:t>
            </a:r>
            <a:endParaRPr lang="en-US" dirty="0"/>
          </a:p>
        </p:txBody>
      </p:sp>
      <p:sp>
        <p:nvSpPr>
          <p:cNvPr id="3" name="Content Placeholder 2"/>
          <p:cNvSpPr>
            <a:spLocks noGrp="1"/>
          </p:cNvSpPr>
          <p:nvPr>
            <p:ph sz="quarter" idx="13"/>
          </p:nvPr>
        </p:nvSpPr>
        <p:spPr/>
        <p:txBody>
          <a:bodyPr>
            <a:normAutofit fontScale="85000" lnSpcReduction="20000"/>
          </a:bodyPr>
          <a:lstStyle/>
          <a:p>
            <a:pPr marL="0" indent="0" algn="just">
              <a:buNone/>
            </a:pPr>
            <a:r>
              <a:rPr lang="id-ID" dirty="0"/>
              <a:t>Suatu </a:t>
            </a:r>
            <a:r>
              <a:rPr lang="id-ID" i="1" dirty="0"/>
              <a:t>flow graph </a:t>
            </a:r>
            <a:r>
              <a:rPr lang="id-ID" dirty="0"/>
              <a:t>terbentuk dari:</a:t>
            </a:r>
            <a:endParaRPr lang="en-US" dirty="0"/>
          </a:p>
          <a:p>
            <a:pPr algn="just"/>
            <a:r>
              <a:rPr lang="id-ID" b="1" i="1" dirty="0" smtClean="0"/>
              <a:t>Nodes </a:t>
            </a:r>
            <a:r>
              <a:rPr lang="id-ID" dirty="0"/>
              <a:t>(titik), mewakili pernyataan (atau sub program) yang akan ditinjau saat eksekusi program.</a:t>
            </a:r>
            <a:endParaRPr lang="en-US" dirty="0"/>
          </a:p>
          <a:p>
            <a:pPr algn="just"/>
            <a:r>
              <a:rPr lang="id-ID" b="1" i="1" dirty="0" smtClean="0"/>
              <a:t>Edges </a:t>
            </a:r>
            <a:r>
              <a:rPr lang="id-ID" dirty="0"/>
              <a:t>(anak panah), mewakili jalur alur logika program untuk menghubungkan </a:t>
            </a:r>
            <a:r>
              <a:rPr lang="id-ID" dirty="0" smtClean="0"/>
              <a:t>satu</a:t>
            </a:r>
            <a:r>
              <a:rPr lang="en-US" dirty="0"/>
              <a:t> </a:t>
            </a:r>
            <a:r>
              <a:rPr lang="id-ID" dirty="0" smtClean="0"/>
              <a:t>pernyataan </a:t>
            </a:r>
            <a:r>
              <a:rPr lang="id-ID" dirty="0"/>
              <a:t>(atau sub program) dengan yang lainnya.</a:t>
            </a:r>
            <a:endParaRPr lang="en-US" dirty="0"/>
          </a:p>
          <a:p>
            <a:pPr algn="just"/>
            <a:r>
              <a:rPr lang="id-ID" b="1" i="1" dirty="0" smtClean="0"/>
              <a:t>Branch  </a:t>
            </a:r>
            <a:r>
              <a:rPr lang="id-ID" b="1" i="1" dirty="0"/>
              <a:t>nodes  </a:t>
            </a:r>
            <a:r>
              <a:rPr lang="id-ID" dirty="0"/>
              <a:t>(titik  cabang),  titik-titik  yang  mempunyai  lebih  dari  satu  anak  panah keluaran.</a:t>
            </a:r>
            <a:endParaRPr lang="en-US" dirty="0"/>
          </a:p>
          <a:p>
            <a:pPr algn="just"/>
            <a:r>
              <a:rPr lang="id-ID" b="1" i="1" dirty="0" smtClean="0"/>
              <a:t>Branch </a:t>
            </a:r>
            <a:r>
              <a:rPr lang="id-ID" b="1" i="1" dirty="0"/>
              <a:t>edges </a:t>
            </a:r>
            <a:r>
              <a:rPr lang="id-ID" dirty="0"/>
              <a:t>(anak panah cabang), anak panah yang keluar dari suatu cabang</a:t>
            </a:r>
            <a:endParaRPr lang="en-US" dirty="0"/>
          </a:p>
          <a:p>
            <a:pPr algn="just"/>
            <a:r>
              <a:rPr lang="id-ID" b="1" i="1" dirty="0" smtClean="0"/>
              <a:t>Paths </a:t>
            </a:r>
            <a:r>
              <a:rPr lang="id-ID" dirty="0"/>
              <a:t>(jalur), jalur yang mungkin untuk bergerak dari satu titik ke lainnya sejalan dengan keberadaan arah anak panah.</a:t>
            </a:r>
            <a:endParaRPr lang="en-US" dirty="0"/>
          </a:p>
          <a:p>
            <a:pPr algn="just"/>
            <a:endParaRPr lang="en-US" dirty="0"/>
          </a:p>
        </p:txBody>
      </p:sp>
    </p:spTree>
    <p:extLst>
      <p:ext uri="{BB962C8B-B14F-4D97-AF65-F5344CB8AC3E}">
        <p14:creationId xmlns:p14="http://schemas.microsoft.com/office/powerpoint/2010/main" val="1124649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CAKUPAN PERNYATAAN</a:t>
            </a:r>
            <a:endParaRPr lang="en-US" dirty="0"/>
          </a:p>
        </p:txBody>
      </p:sp>
      <p:sp>
        <p:nvSpPr>
          <p:cNvPr id="3" name="Content Placeholder 2"/>
          <p:cNvSpPr>
            <a:spLocks noGrp="1"/>
          </p:cNvSpPr>
          <p:nvPr>
            <p:ph sz="quarter" idx="13"/>
          </p:nvPr>
        </p:nvSpPr>
        <p:spPr/>
        <p:txBody>
          <a:bodyPr/>
          <a:lstStyle/>
          <a:p>
            <a:pPr algn="just"/>
            <a:r>
              <a:rPr lang="id-ID" dirty="0"/>
              <a:t>Cakupan pernyataan ditentukan dengan menilai proporsi dari pernyataan-pernyataan yang ditinjau oleh sekumpulan </a:t>
            </a:r>
            <a:r>
              <a:rPr lang="id-ID" i="1" dirty="0"/>
              <a:t>test cases </a:t>
            </a:r>
            <a:r>
              <a:rPr lang="id-ID" dirty="0"/>
              <a:t>yang ditentukan. Cakupan pernyataan 100 %  adalah bila tiap pernyataan pada program ditinjau setidaknya minimal sekali tes.</a:t>
            </a:r>
            <a:endParaRPr lang="en-US" dirty="0"/>
          </a:p>
          <a:p>
            <a:pPr algn="just"/>
            <a:r>
              <a:rPr lang="id-ID" dirty="0"/>
              <a:t>Cakupan pernyataan berkaitan dengan tinjauan terhadap titik (</a:t>
            </a:r>
            <a:r>
              <a:rPr lang="id-ID" i="1" dirty="0"/>
              <a:t>node</a:t>
            </a:r>
            <a:r>
              <a:rPr lang="id-ID" dirty="0"/>
              <a:t>) pada </a:t>
            </a:r>
            <a:r>
              <a:rPr lang="id-ID" i="1" dirty="0"/>
              <a:t>flow graph</a:t>
            </a:r>
            <a:r>
              <a:rPr lang="id-ID" dirty="0"/>
              <a:t>. Cakupan 100 % terjadi bilamana semua titik dikunjungi oleh jalur-jalur yang dilalui oleh </a:t>
            </a:r>
            <a:r>
              <a:rPr lang="id-ID" i="1" dirty="0"/>
              <a:t>test cases</a:t>
            </a:r>
            <a:r>
              <a:rPr lang="id-ID" dirty="0"/>
              <a:t>.</a:t>
            </a:r>
            <a:endParaRPr lang="en-US" dirty="0"/>
          </a:p>
          <a:p>
            <a:pPr marL="0" indent="0">
              <a:buNone/>
            </a:pPr>
            <a:endParaRPr lang="en-US" dirty="0"/>
          </a:p>
        </p:txBody>
      </p:sp>
    </p:spTree>
    <p:extLst>
      <p:ext uri="{BB962C8B-B14F-4D97-AF65-F5344CB8AC3E}">
        <p14:creationId xmlns:p14="http://schemas.microsoft.com/office/powerpoint/2010/main" val="960557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CONTOH CAKUPAN PERNYATAAN</a:t>
            </a:r>
            <a:endParaRPr lang="en-US" dirty="0"/>
          </a:p>
        </p:txBody>
      </p:sp>
      <p:pic>
        <p:nvPicPr>
          <p:cNvPr id="4" name="Content Placeholder 3"/>
          <p:cNvPicPr>
            <a:picLocks noGrp="1" noChangeAspect="1"/>
          </p:cNvPicPr>
          <p:nvPr>
            <p:ph sz="quarter" idx="13"/>
          </p:nvPr>
        </p:nvPicPr>
        <p:blipFill>
          <a:blip r:embed="rId2"/>
          <a:stretch>
            <a:fillRect/>
          </a:stretch>
        </p:blipFill>
        <p:spPr>
          <a:xfrm>
            <a:off x="2889738" y="2214694"/>
            <a:ext cx="6412523" cy="3453942"/>
          </a:xfrm>
          <a:prstGeom prst="rect">
            <a:avLst/>
          </a:prstGeom>
        </p:spPr>
      </p:pic>
    </p:spTree>
    <p:extLst>
      <p:ext uri="{BB962C8B-B14F-4D97-AF65-F5344CB8AC3E}">
        <p14:creationId xmlns:p14="http://schemas.microsoft.com/office/powerpoint/2010/main" val="3093443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CAKUPAN CABANG</a:t>
            </a:r>
            <a:endParaRPr lang="en-US" dirty="0"/>
          </a:p>
        </p:txBody>
      </p:sp>
      <p:sp>
        <p:nvSpPr>
          <p:cNvPr id="3" name="Content Placeholder 2"/>
          <p:cNvSpPr>
            <a:spLocks noGrp="1"/>
          </p:cNvSpPr>
          <p:nvPr>
            <p:ph sz="quarter" idx="13"/>
          </p:nvPr>
        </p:nvSpPr>
        <p:spPr/>
        <p:txBody>
          <a:bodyPr/>
          <a:lstStyle/>
          <a:p>
            <a:r>
              <a:rPr lang="id-ID" dirty="0"/>
              <a:t>Cakupan cabang ditentukan dengan menilai proporsi dari cabang keputusan yang diuji oleh sekumpulan </a:t>
            </a:r>
            <a:r>
              <a:rPr lang="id-ID" i="1" dirty="0"/>
              <a:t>test cases </a:t>
            </a:r>
            <a:r>
              <a:rPr lang="id-ID" dirty="0"/>
              <a:t>yang telah ditentukan. Cakupan cabang 100 % adalah bilamana tiap cabang keputusan pada program ditinjau setidaknya minimal sekali tes.</a:t>
            </a:r>
            <a:endParaRPr lang="en-US" dirty="0"/>
          </a:p>
          <a:p>
            <a:r>
              <a:rPr lang="id-ID" dirty="0"/>
              <a:t>Cakupan cabang berkaitan dengan peninjauan anak panah cabang (</a:t>
            </a:r>
            <a:r>
              <a:rPr lang="id-ID" i="1" dirty="0"/>
              <a:t>branch </a:t>
            </a:r>
            <a:r>
              <a:rPr lang="id-ID" dirty="0"/>
              <a:t>edges) dari </a:t>
            </a:r>
            <a:r>
              <a:rPr lang="id-ID" i="1" dirty="0"/>
              <a:t>flow graph</a:t>
            </a:r>
            <a:r>
              <a:rPr lang="id-ID" dirty="0"/>
              <a:t>. Cakupan 100 % adalah bilamana semua anak panah cabang ditinjau oleh </a:t>
            </a:r>
            <a:r>
              <a:rPr lang="id-ID" dirty="0" smtClean="0"/>
              <a:t>jalur-jalur</a:t>
            </a:r>
            <a:r>
              <a:rPr lang="en-ID" dirty="0" smtClean="0"/>
              <a:t> YANG DILALUI OLEH TEST CASE</a:t>
            </a:r>
            <a:endParaRPr lang="en-US" dirty="0"/>
          </a:p>
        </p:txBody>
      </p:sp>
    </p:spTree>
    <p:extLst>
      <p:ext uri="{BB962C8B-B14F-4D97-AF65-F5344CB8AC3E}">
        <p14:creationId xmlns:p14="http://schemas.microsoft.com/office/powerpoint/2010/main" val="2451784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CONTOH CAKUPAN CABANG</a:t>
            </a:r>
            <a:endParaRPr lang="en-US" dirty="0"/>
          </a:p>
        </p:txBody>
      </p:sp>
      <p:pic>
        <p:nvPicPr>
          <p:cNvPr id="4" name="Content Placeholder 3"/>
          <p:cNvPicPr>
            <a:picLocks noGrp="1" noChangeAspect="1"/>
          </p:cNvPicPr>
          <p:nvPr>
            <p:ph sz="quarter" idx="13"/>
          </p:nvPr>
        </p:nvPicPr>
        <p:blipFill>
          <a:blip r:embed="rId2"/>
          <a:stretch>
            <a:fillRect/>
          </a:stretch>
        </p:blipFill>
        <p:spPr>
          <a:xfrm>
            <a:off x="3024963" y="2349795"/>
            <a:ext cx="5768163" cy="3476847"/>
          </a:xfrm>
          <a:prstGeom prst="rect">
            <a:avLst/>
          </a:prstGeom>
        </p:spPr>
      </p:pic>
    </p:spTree>
    <p:extLst>
      <p:ext uri="{BB962C8B-B14F-4D97-AF65-F5344CB8AC3E}">
        <p14:creationId xmlns:p14="http://schemas.microsoft.com/office/powerpoint/2010/main" val="3793582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CAKUPAN JALUR</a:t>
            </a:r>
            <a:endParaRPr lang="en-US" dirty="0"/>
          </a:p>
        </p:txBody>
      </p:sp>
      <p:sp>
        <p:nvSpPr>
          <p:cNvPr id="3" name="Content Placeholder 2"/>
          <p:cNvSpPr>
            <a:spLocks noGrp="1"/>
          </p:cNvSpPr>
          <p:nvPr>
            <p:ph sz="quarter" idx="13"/>
          </p:nvPr>
        </p:nvSpPr>
        <p:spPr/>
        <p:txBody>
          <a:bodyPr/>
          <a:lstStyle/>
          <a:p>
            <a:r>
              <a:rPr lang="id-ID" dirty="0"/>
              <a:t>Cakupan jalur ditentukan dengan menilai proporsi eksekusi jalur program yang diuji oleh sekumpulan </a:t>
            </a:r>
            <a:r>
              <a:rPr lang="id-ID" i="1" dirty="0"/>
              <a:t>test cases </a:t>
            </a:r>
            <a:r>
              <a:rPr lang="id-ID" dirty="0"/>
              <a:t>yang telah ditentukan. Cakupan jalur 100 % adalah bilamana tiap jalur pada program dikunjungi setidaknya minimal sekali tes.</a:t>
            </a:r>
            <a:endParaRPr lang="en-US" dirty="0"/>
          </a:p>
          <a:p>
            <a:r>
              <a:rPr lang="id-ID" dirty="0"/>
              <a:t>Cakupan jalur berkaitan dengan peninjauan jalur sepanjang </a:t>
            </a:r>
            <a:r>
              <a:rPr lang="id-ID" i="1" dirty="0"/>
              <a:t>flow graph</a:t>
            </a:r>
            <a:r>
              <a:rPr lang="id-ID" dirty="0"/>
              <a:t>. Cakupan 100 </a:t>
            </a:r>
            <a:r>
              <a:rPr lang="id-ID" dirty="0" smtClean="0"/>
              <a:t>%</a:t>
            </a:r>
            <a:r>
              <a:rPr lang="en-ID" dirty="0" smtClean="0"/>
              <a:t> ADLADH BILAMANA SEMUA JALUR DILALUI OLEH TEST CASE</a:t>
            </a:r>
            <a:endParaRPr lang="en-US" dirty="0"/>
          </a:p>
          <a:p>
            <a:endParaRPr lang="en-US" dirty="0"/>
          </a:p>
        </p:txBody>
      </p:sp>
    </p:spTree>
    <p:extLst>
      <p:ext uri="{BB962C8B-B14F-4D97-AF65-F5344CB8AC3E}">
        <p14:creationId xmlns:p14="http://schemas.microsoft.com/office/powerpoint/2010/main" val="2725903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CONTOH CAKUPAN JALUR</a:t>
            </a:r>
            <a:endParaRPr lang="en-US" dirty="0"/>
          </a:p>
        </p:txBody>
      </p:sp>
      <p:pic>
        <p:nvPicPr>
          <p:cNvPr id="4" name="Content Placeholder 3"/>
          <p:cNvPicPr>
            <a:picLocks noGrp="1" noChangeAspect="1"/>
          </p:cNvPicPr>
          <p:nvPr>
            <p:ph sz="quarter" idx="13"/>
          </p:nvPr>
        </p:nvPicPr>
        <p:blipFill>
          <a:blip r:embed="rId2"/>
          <a:stretch>
            <a:fillRect/>
          </a:stretch>
        </p:blipFill>
        <p:spPr>
          <a:xfrm>
            <a:off x="2493335" y="2387009"/>
            <a:ext cx="5677785" cy="3514061"/>
          </a:xfrm>
          <a:prstGeom prst="rect">
            <a:avLst/>
          </a:prstGeom>
        </p:spPr>
      </p:pic>
    </p:spTree>
    <p:extLst>
      <p:ext uri="{BB962C8B-B14F-4D97-AF65-F5344CB8AC3E}">
        <p14:creationId xmlns:p14="http://schemas.microsoft.com/office/powerpoint/2010/main" val="1678618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DISAIN CAKUPAN TES</a:t>
            </a:r>
            <a:endParaRPr lang="en-US" dirty="0"/>
          </a:p>
        </p:txBody>
      </p:sp>
      <p:sp>
        <p:nvSpPr>
          <p:cNvPr id="3" name="Content Placeholder 2"/>
          <p:cNvSpPr>
            <a:spLocks noGrp="1"/>
          </p:cNvSpPr>
          <p:nvPr>
            <p:ph sz="quarter" idx="13"/>
          </p:nvPr>
        </p:nvSpPr>
        <p:spPr/>
        <p:txBody>
          <a:bodyPr>
            <a:normAutofit/>
          </a:bodyPr>
          <a:lstStyle/>
          <a:p>
            <a:pPr marL="0" indent="0">
              <a:buNone/>
            </a:pPr>
            <a:r>
              <a:rPr lang="en-ID" dirty="0" smtClean="0"/>
              <a:t>TAHAPANNYA TERDIRI DARI</a:t>
            </a:r>
          </a:p>
          <a:p>
            <a:pPr marL="0" indent="0">
              <a:buNone/>
            </a:pPr>
            <a:r>
              <a:rPr lang="id-ID" dirty="0" smtClean="0"/>
              <a:t>1</a:t>
            </a:r>
            <a:r>
              <a:rPr lang="id-ID" dirty="0"/>
              <a:t>.   Menganalisa </a:t>
            </a:r>
            <a:r>
              <a:rPr lang="id-ID" i="1" dirty="0"/>
              <a:t>source code </a:t>
            </a:r>
            <a:r>
              <a:rPr lang="id-ID" dirty="0"/>
              <a:t>untuk membuat </a:t>
            </a:r>
            <a:r>
              <a:rPr lang="id-ID" i="1" dirty="0"/>
              <a:t>flow graph</a:t>
            </a:r>
            <a:r>
              <a:rPr lang="id-ID" dirty="0"/>
              <a:t>.</a:t>
            </a:r>
            <a:endParaRPr lang="en-US" dirty="0"/>
          </a:p>
          <a:p>
            <a:pPr marL="363538" indent="-363538">
              <a:buNone/>
            </a:pPr>
            <a:r>
              <a:rPr lang="id-ID" dirty="0" smtClean="0"/>
              <a:t>2</a:t>
            </a:r>
            <a:r>
              <a:rPr lang="id-ID" dirty="0"/>
              <a:t>.   Mengidentifikasi jalur tes untuk mencapai pemenuhan tes berdasarkan pada </a:t>
            </a:r>
            <a:r>
              <a:rPr lang="id-ID" i="1" dirty="0"/>
              <a:t>flow graph</a:t>
            </a:r>
            <a:r>
              <a:rPr lang="id-ID" dirty="0"/>
              <a:t>.</a:t>
            </a:r>
            <a:endParaRPr lang="en-US" dirty="0"/>
          </a:p>
          <a:p>
            <a:pPr marL="0" indent="0">
              <a:buNone/>
            </a:pPr>
            <a:r>
              <a:rPr lang="id-ID" dirty="0" smtClean="0"/>
              <a:t>3</a:t>
            </a:r>
            <a:r>
              <a:rPr lang="id-ID" dirty="0"/>
              <a:t>.   Mengevaluasi kondisi tes yang akan dicapai dalam tiap tes.</a:t>
            </a:r>
            <a:endParaRPr lang="en-US" dirty="0"/>
          </a:p>
          <a:p>
            <a:pPr marL="0" indent="0">
              <a:buNone/>
            </a:pPr>
            <a:r>
              <a:rPr lang="id-ID" dirty="0" smtClean="0"/>
              <a:t>4</a:t>
            </a:r>
            <a:r>
              <a:rPr lang="id-ID" dirty="0"/>
              <a:t>.   Memberikan nilai masukan dan keluaran berdasarkan pada kondisi.</a:t>
            </a:r>
            <a:endParaRPr lang="en-US" dirty="0"/>
          </a:p>
          <a:p>
            <a:endParaRPr lang="en-US" dirty="0"/>
          </a:p>
        </p:txBody>
      </p:sp>
    </p:spTree>
    <p:extLst>
      <p:ext uri="{BB962C8B-B14F-4D97-AF65-F5344CB8AC3E}">
        <p14:creationId xmlns:p14="http://schemas.microsoft.com/office/powerpoint/2010/main" val="253529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 </a:t>
            </a:r>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testing </a:t>
            </a:r>
            <a:r>
              <a:rPr lang="en-ID" dirty="0" err="1">
                <a:latin typeface="Times New Roman" panose="02020603050405020304" pitchFamily="18" charset="0"/>
                <a:cs typeface="Times New Roman" panose="02020603050405020304" pitchFamily="18" charset="0"/>
              </a:rPr>
              <a:t>dan</a:t>
            </a:r>
            <a:r>
              <a:rPr lang="en-ID" dirty="0">
                <a:latin typeface="Times New Roman" panose="02020603050405020304" pitchFamily="18" charset="0"/>
                <a:cs typeface="Times New Roman" panose="02020603050405020304" pitchFamily="18" charset="0"/>
              </a:rPr>
              <a:t> defect</a:t>
            </a:r>
            <a:endParaRPr lang="en-US" dirty="0"/>
          </a:p>
        </p:txBody>
      </p:sp>
      <p:sp>
        <p:nvSpPr>
          <p:cNvPr id="3" name="Content Placeholder 2"/>
          <p:cNvSpPr>
            <a:spLocks noGrp="1"/>
          </p:cNvSpPr>
          <p:nvPr>
            <p:ph sz="quarter" idx="13"/>
          </p:nvPr>
        </p:nvSpPr>
        <p:spPr/>
        <p:txBody>
          <a:bodyPr>
            <a:normAutofit fontScale="77500" lnSpcReduction="20000"/>
          </a:bodyPr>
          <a:lstStyle/>
          <a:p>
            <a:r>
              <a:rPr lang="id-ID" dirty="0" smtClean="0"/>
              <a:t>Kesiapan </a:t>
            </a:r>
            <a:r>
              <a:rPr lang="id-ID" dirty="0"/>
              <a:t>dukungan teknisi.</a:t>
            </a:r>
            <a:endParaRPr lang="en-US" dirty="0"/>
          </a:p>
          <a:p>
            <a:r>
              <a:rPr lang="id-ID" dirty="0" smtClean="0"/>
              <a:t>Persiapan </a:t>
            </a:r>
            <a:r>
              <a:rPr lang="id-ID" dirty="0"/>
              <a:t>buku panduan FAQ.</a:t>
            </a:r>
            <a:endParaRPr lang="en-US" dirty="0"/>
          </a:p>
          <a:p>
            <a:r>
              <a:rPr lang="id-ID" dirty="0" smtClean="0"/>
              <a:t>Investigasi </a:t>
            </a:r>
            <a:r>
              <a:rPr lang="id-ID" dirty="0"/>
              <a:t>komplain pelanggan.</a:t>
            </a:r>
            <a:endParaRPr lang="en-US" dirty="0"/>
          </a:p>
          <a:p>
            <a:r>
              <a:rPr lang="id-ID" dirty="0" smtClean="0"/>
              <a:t>Ganti </a:t>
            </a:r>
            <a:r>
              <a:rPr lang="id-ID" dirty="0"/>
              <a:t>rugi dan mengambil kembali produk.</a:t>
            </a:r>
            <a:endParaRPr lang="en-US" dirty="0"/>
          </a:p>
          <a:p>
            <a:r>
              <a:rPr lang="id-ID" i="1" dirty="0" smtClean="0"/>
              <a:t>Coding </a:t>
            </a:r>
            <a:r>
              <a:rPr lang="id-ID" dirty="0"/>
              <a:t>atau testing dari pembenahan </a:t>
            </a:r>
            <a:r>
              <a:rPr lang="id-ID" i="1" dirty="0"/>
              <a:t>bugs</a:t>
            </a:r>
            <a:r>
              <a:rPr lang="id-ID" dirty="0"/>
              <a:t>.</a:t>
            </a:r>
            <a:endParaRPr lang="en-US" dirty="0"/>
          </a:p>
          <a:p>
            <a:r>
              <a:rPr lang="id-ID" dirty="0" smtClean="0"/>
              <a:t>Pengiriman </a:t>
            </a:r>
            <a:r>
              <a:rPr lang="id-ID" dirty="0"/>
              <a:t>dari produk yang telah diperbaiki.</a:t>
            </a:r>
            <a:endParaRPr lang="en-US" dirty="0"/>
          </a:p>
          <a:p>
            <a:r>
              <a:rPr lang="id-ID" dirty="0" smtClean="0"/>
              <a:t>Penambahan </a:t>
            </a:r>
            <a:r>
              <a:rPr lang="id-ID" dirty="0"/>
              <a:t>biaya terhadap dukungan berbagai versi dari produk yang telah di release.</a:t>
            </a:r>
            <a:endParaRPr lang="en-US" dirty="0"/>
          </a:p>
          <a:p>
            <a:r>
              <a:rPr lang="id-ID" dirty="0" smtClean="0"/>
              <a:t>Tugas </a:t>
            </a:r>
            <a:r>
              <a:rPr lang="id-ID" i="1" dirty="0"/>
              <a:t>Public Relation </a:t>
            </a:r>
            <a:r>
              <a:rPr lang="id-ID" dirty="0"/>
              <a:t>untuk menjelaskan review dari </a:t>
            </a:r>
            <a:r>
              <a:rPr lang="id-ID" i="1" dirty="0"/>
              <a:t>defects</a:t>
            </a:r>
            <a:r>
              <a:rPr lang="id-ID" dirty="0"/>
              <a:t>.</a:t>
            </a:r>
            <a:endParaRPr lang="en-US" dirty="0"/>
          </a:p>
          <a:p>
            <a:r>
              <a:rPr lang="id-ID" dirty="0" smtClean="0"/>
              <a:t>Hilangnya </a:t>
            </a:r>
            <a:r>
              <a:rPr lang="id-ID" dirty="0"/>
              <a:t>pangsa jual.</a:t>
            </a:r>
            <a:endParaRPr lang="en-US" dirty="0"/>
          </a:p>
          <a:p>
            <a:endParaRPr lang="en-US" dirty="0"/>
          </a:p>
        </p:txBody>
      </p:sp>
    </p:spTree>
    <p:extLst>
      <p:ext uri="{BB962C8B-B14F-4D97-AF65-F5344CB8AC3E}">
        <p14:creationId xmlns:p14="http://schemas.microsoft.com/office/powerpoint/2010/main" val="2247182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BASIS PATH TESTING</a:t>
            </a:r>
            <a:endParaRPr lang="en-US" dirty="0"/>
          </a:p>
        </p:txBody>
      </p:sp>
      <p:sp>
        <p:nvSpPr>
          <p:cNvPr id="3" name="Content Placeholder 2"/>
          <p:cNvSpPr>
            <a:spLocks noGrp="1"/>
          </p:cNvSpPr>
          <p:nvPr>
            <p:ph sz="quarter" idx="13"/>
          </p:nvPr>
        </p:nvSpPr>
        <p:spPr/>
        <p:txBody>
          <a:bodyPr>
            <a:normAutofit fontScale="92500" lnSpcReduction="20000"/>
          </a:bodyPr>
          <a:lstStyle/>
          <a:p>
            <a:pPr algn="just"/>
            <a:r>
              <a:rPr lang="id-ID" dirty="0"/>
              <a:t>Merupakan teknik </a:t>
            </a:r>
            <a:r>
              <a:rPr lang="id-ID" i="1" dirty="0"/>
              <a:t>white box testing </a:t>
            </a:r>
            <a:r>
              <a:rPr lang="id-ID" dirty="0"/>
              <a:t>yang dikenalkan oleh Tom </a:t>
            </a:r>
            <a:r>
              <a:rPr lang="id-ID" dirty="0" smtClean="0"/>
              <a:t>McCabe.</a:t>
            </a:r>
            <a:endParaRPr lang="en-US" dirty="0"/>
          </a:p>
          <a:p>
            <a:pPr algn="just"/>
            <a:r>
              <a:rPr lang="id-ID" dirty="0"/>
              <a:t> </a:t>
            </a:r>
            <a:r>
              <a:rPr lang="id-ID" dirty="0" smtClean="0"/>
              <a:t>Metode </a:t>
            </a:r>
            <a:r>
              <a:rPr lang="id-ID" dirty="0"/>
              <a:t>ini memungkinkan pendisain </a:t>
            </a:r>
            <a:r>
              <a:rPr lang="id-ID" i="1" dirty="0"/>
              <a:t>test cases </a:t>
            </a:r>
            <a:r>
              <a:rPr lang="id-ID" dirty="0"/>
              <a:t>untuk melakukan pengukuran terhadap kompleksitas logika dari disain prosedural dan menggunakannya sebagai panduan dalam menentukan kelompok basis dari jalur eksekusi, dimana hal ini akan menjamin eksekusi tiap pernyataan dalam program sekurangnya sekali selama testing berlangsung</a:t>
            </a:r>
            <a:endParaRPr lang="en-US" dirty="0"/>
          </a:p>
          <a:p>
            <a:pPr algn="just"/>
            <a:r>
              <a:rPr lang="id-ID" dirty="0"/>
              <a:t>Metode identifikasi yang berdasarkan pada jalur, struktur atau koneksi yang ada dari suatu sistem ini biasa disebut juga sebagai </a:t>
            </a:r>
            <a:r>
              <a:rPr lang="id-ID" i="1" dirty="0"/>
              <a:t>branch testing</a:t>
            </a:r>
            <a:r>
              <a:rPr lang="id-ID" dirty="0"/>
              <a:t>, karena cabang-cabang dari kode atau fungsi logika diidentifikasi dan dites, atau disebut juga sebagai </a:t>
            </a:r>
            <a:r>
              <a:rPr lang="id-ID" i="1" dirty="0"/>
              <a:t>control-flow testing</a:t>
            </a:r>
            <a:endParaRPr lang="en-US" dirty="0"/>
          </a:p>
          <a:p>
            <a:endParaRPr lang="en-US" dirty="0"/>
          </a:p>
        </p:txBody>
      </p:sp>
    </p:spTree>
    <p:extLst>
      <p:ext uri="{BB962C8B-B14F-4D97-AF65-F5344CB8AC3E}">
        <p14:creationId xmlns:p14="http://schemas.microsoft.com/office/powerpoint/2010/main" val="4157392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BASIS PATH TESTING</a:t>
            </a:r>
            <a:endParaRPr lang="en-US" dirty="0"/>
          </a:p>
        </p:txBody>
      </p:sp>
      <p:sp>
        <p:nvSpPr>
          <p:cNvPr id="3" name="Content Placeholder 2"/>
          <p:cNvSpPr>
            <a:spLocks noGrp="1"/>
          </p:cNvSpPr>
          <p:nvPr>
            <p:ph sz="quarter" idx="13"/>
          </p:nvPr>
        </p:nvSpPr>
        <p:spPr/>
        <p:txBody>
          <a:bodyPr/>
          <a:lstStyle/>
          <a:p>
            <a:pPr marL="0" indent="0">
              <a:buNone/>
            </a:pPr>
            <a:r>
              <a:rPr lang="en-ID" dirty="0" smtClean="0"/>
              <a:t>ADA DUA BENTUK YAITU :</a:t>
            </a:r>
          </a:p>
          <a:p>
            <a:r>
              <a:rPr lang="id-ID" b="1" i="1" dirty="0"/>
              <a:t>Zero Path</a:t>
            </a:r>
            <a:r>
              <a:rPr lang="id-ID" dirty="0"/>
              <a:t>: Jalur penghubung yang tidak penting atau jalur pintas yang ada pada suatu sistem.</a:t>
            </a:r>
            <a:endParaRPr lang="en-US" dirty="0"/>
          </a:p>
          <a:p>
            <a:r>
              <a:rPr lang="id-ID" b="1" i="1" dirty="0" smtClean="0"/>
              <a:t>One </a:t>
            </a:r>
            <a:r>
              <a:rPr lang="id-ID" b="1" i="1" dirty="0"/>
              <a:t>Path</a:t>
            </a:r>
            <a:r>
              <a:rPr lang="id-ID" dirty="0"/>
              <a:t>: Jalur penghubung yang penting atau berupa proses pada suatu sistem.</a:t>
            </a:r>
            <a:endParaRPr lang="en-US" dirty="0"/>
          </a:p>
          <a:p>
            <a:pPr marL="0" indent="0">
              <a:buNone/>
            </a:pPr>
            <a:endParaRPr lang="en-US" dirty="0"/>
          </a:p>
        </p:txBody>
      </p:sp>
    </p:spTree>
    <p:extLst>
      <p:ext uri="{BB962C8B-B14F-4D97-AF65-F5344CB8AC3E}">
        <p14:creationId xmlns:p14="http://schemas.microsoft.com/office/powerpoint/2010/main" val="2023454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BASIS PATH TESTING</a:t>
            </a:r>
            <a:endParaRPr lang="en-US" dirty="0"/>
          </a:p>
        </p:txBody>
      </p:sp>
      <p:sp>
        <p:nvSpPr>
          <p:cNvPr id="3" name="Content Placeholder 2"/>
          <p:cNvSpPr>
            <a:spLocks noGrp="1"/>
          </p:cNvSpPr>
          <p:nvPr>
            <p:ph sz="quarter" idx="13"/>
          </p:nvPr>
        </p:nvSpPr>
        <p:spPr/>
        <p:txBody>
          <a:bodyPr/>
          <a:lstStyle/>
          <a:p>
            <a:pPr marL="0" indent="0">
              <a:buNone/>
            </a:pPr>
            <a:r>
              <a:rPr lang="id-ID" dirty="0"/>
              <a:t>Konsep utama </a:t>
            </a:r>
            <a:r>
              <a:rPr lang="id-ID" i="1" dirty="0"/>
              <a:t>basis path</a:t>
            </a:r>
            <a:r>
              <a:rPr lang="id-ID" dirty="0"/>
              <a:t>:</a:t>
            </a:r>
            <a:endParaRPr lang="en-US" dirty="0"/>
          </a:p>
          <a:p>
            <a:r>
              <a:rPr lang="id-ID" dirty="0" smtClean="0"/>
              <a:t>Tiap </a:t>
            </a:r>
            <a:r>
              <a:rPr lang="id-ID" i="1" dirty="0"/>
              <a:t>basis path </a:t>
            </a:r>
            <a:r>
              <a:rPr lang="id-ID" dirty="0"/>
              <a:t>harus diidentifikasi, tidak boleh ada yang terabaikan (setidaknya dites 1 kali</a:t>
            </a:r>
            <a:r>
              <a:rPr lang="id-ID" dirty="0" smtClean="0"/>
              <a:t>).</a:t>
            </a:r>
            <a:endParaRPr lang="en-ID" dirty="0" smtClean="0"/>
          </a:p>
          <a:p>
            <a:r>
              <a:rPr lang="en-ID" dirty="0" smtClean="0"/>
              <a:t>KOMBINASI DAN PERMUTASI DARI SUATU BASIS PATH TIDAK PERLU DI TES</a:t>
            </a:r>
            <a:endParaRPr lang="en-US" dirty="0"/>
          </a:p>
        </p:txBody>
      </p:sp>
    </p:spTree>
    <p:extLst>
      <p:ext uri="{BB962C8B-B14F-4D97-AF65-F5344CB8AC3E}">
        <p14:creationId xmlns:p14="http://schemas.microsoft.com/office/powerpoint/2010/main" val="2837439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NOTASI FLOW GRAPH</a:t>
            </a:r>
            <a:endParaRPr lang="en-US" dirty="0"/>
          </a:p>
        </p:txBody>
      </p:sp>
      <p:pic>
        <p:nvPicPr>
          <p:cNvPr id="4" name="Content Placeholder 3"/>
          <p:cNvPicPr>
            <a:picLocks noGrp="1" noChangeAspect="1"/>
          </p:cNvPicPr>
          <p:nvPr>
            <p:ph sz="quarter" idx="13"/>
          </p:nvPr>
        </p:nvPicPr>
        <p:blipFill>
          <a:blip r:embed="rId2"/>
          <a:stretch>
            <a:fillRect/>
          </a:stretch>
        </p:blipFill>
        <p:spPr>
          <a:xfrm>
            <a:off x="4496000" y="3098129"/>
            <a:ext cx="3200000" cy="1961905"/>
          </a:xfrm>
          <a:prstGeom prst="rect">
            <a:avLst/>
          </a:prstGeom>
        </p:spPr>
      </p:pic>
    </p:spTree>
    <p:extLst>
      <p:ext uri="{BB962C8B-B14F-4D97-AF65-F5344CB8AC3E}">
        <p14:creationId xmlns:p14="http://schemas.microsoft.com/office/powerpoint/2010/main" val="607056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CYCLOMATIC COMPLEXCITY</a:t>
            </a:r>
            <a:endParaRPr lang="en-US" dirty="0"/>
          </a:p>
        </p:txBody>
      </p:sp>
      <p:sp>
        <p:nvSpPr>
          <p:cNvPr id="3" name="Content Placeholder 2"/>
          <p:cNvSpPr>
            <a:spLocks noGrp="1"/>
          </p:cNvSpPr>
          <p:nvPr>
            <p:ph sz="quarter" idx="13"/>
          </p:nvPr>
        </p:nvSpPr>
        <p:spPr/>
        <p:txBody>
          <a:bodyPr>
            <a:normAutofit fontScale="92500" lnSpcReduction="10000"/>
          </a:bodyPr>
          <a:lstStyle/>
          <a:p>
            <a:pPr algn="just"/>
            <a:r>
              <a:rPr lang="id-ID" dirty="0"/>
              <a:t>Adalah  pengukuran  </a:t>
            </a:r>
            <a:r>
              <a:rPr lang="id-ID" i="1" dirty="0"/>
              <a:t>software  </a:t>
            </a:r>
            <a:r>
              <a:rPr lang="id-ID" dirty="0"/>
              <a:t>yang  memberikan  pengukuran  kuantitatif  dari  kompleksitas logika program.</a:t>
            </a:r>
            <a:endParaRPr lang="en-US" dirty="0"/>
          </a:p>
          <a:p>
            <a:pPr algn="just"/>
            <a:r>
              <a:rPr lang="id-ID" dirty="0" smtClean="0"/>
              <a:t>Pada </a:t>
            </a:r>
            <a:r>
              <a:rPr lang="id-ID" dirty="0"/>
              <a:t>konteks metode </a:t>
            </a:r>
            <a:r>
              <a:rPr lang="id-ID" i="1" dirty="0"/>
              <a:t>basis path testing </a:t>
            </a:r>
            <a:r>
              <a:rPr lang="id-ID" dirty="0"/>
              <a:t>, nilai yang </a:t>
            </a:r>
            <a:r>
              <a:rPr lang="id-ID" dirty="0" smtClean="0"/>
              <a:t>dihitung</a:t>
            </a:r>
            <a:r>
              <a:rPr lang="en-US" dirty="0"/>
              <a:t> </a:t>
            </a:r>
            <a:r>
              <a:rPr lang="id-ID" dirty="0" smtClean="0"/>
              <a:t>bagi </a:t>
            </a:r>
            <a:r>
              <a:rPr lang="id-ID" i="1" dirty="0"/>
              <a:t>cyclomatic complexity</a:t>
            </a:r>
            <a:endParaRPr lang="en-US" dirty="0"/>
          </a:p>
          <a:p>
            <a:pPr algn="just"/>
            <a:r>
              <a:rPr lang="id-ID" dirty="0" smtClean="0"/>
              <a:t>menentukan  </a:t>
            </a:r>
            <a:r>
              <a:rPr lang="id-ID" dirty="0"/>
              <a:t>jumlah jalur-jalur yang independen dalam kumpulan basis suatu program dan memberikan jumlah tes minimal yang harus dilakukan untuk memastikan bahwa semua pernyataan telah dieksekusi sekurangnya satu kali.</a:t>
            </a:r>
            <a:endParaRPr lang="en-US" dirty="0"/>
          </a:p>
          <a:p>
            <a:pPr algn="just"/>
            <a:r>
              <a:rPr lang="id-ID" dirty="0"/>
              <a:t>Jalur independen adalah tiap jalur pada program yang memperlihatkan 1 kelompok baru dari pernyataan proses atau kondisi baru.</a:t>
            </a:r>
            <a:endParaRPr lang="en-US" dirty="0"/>
          </a:p>
          <a:p>
            <a:endParaRPr lang="en-US" dirty="0"/>
          </a:p>
        </p:txBody>
      </p:sp>
    </p:spTree>
    <p:extLst>
      <p:ext uri="{BB962C8B-B14F-4D97-AF65-F5344CB8AC3E}">
        <p14:creationId xmlns:p14="http://schemas.microsoft.com/office/powerpoint/2010/main" val="3451162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GRAPH MATRIX</a:t>
            </a:r>
            <a:endParaRPr lang="en-US" dirty="0"/>
          </a:p>
        </p:txBody>
      </p:sp>
      <p:sp>
        <p:nvSpPr>
          <p:cNvPr id="3" name="Content Placeholder 2"/>
          <p:cNvSpPr>
            <a:spLocks noGrp="1"/>
          </p:cNvSpPr>
          <p:nvPr>
            <p:ph sz="quarter" idx="13"/>
          </p:nvPr>
        </p:nvSpPr>
        <p:spPr>
          <a:xfrm>
            <a:off x="913774" y="2367092"/>
            <a:ext cx="10363826" cy="3248262"/>
          </a:xfrm>
        </p:spPr>
        <p:txBody>
          <a:bodyPr/>
          <a:lstStyle/>
          <a:p>
            <a:pPr algn="just"/>
            <a:r>
              <a:rPr lang="id-ID" dirty="0"/>
              <a:t>Adalah matrik berbentuk segi empat sama sisi, dimana jumlah baris dan kolom sama dengan jumlah </a:t>
            </a:r>
            <a:r>
              <a:rPr lang="id-ID" i="1" dirty="0"/>
              <a:t>node, </a:t>
            </a:r>
            <a:r>
              <a:rPr lang="id-ID" dirty="0"/>
              <a:t>dan identifikasi baris dan kolom sama dengan identifikasi </a:t>
            </a:r>
            <a:r>
              <a:rPr lang="id-ID" i="1" dirty="0"/>
              <a:t>node</a:t>
            </a:r>
            <a:r>
              <a:rPr lang="id-ID" dirty="0"/>
              <a:t>, serta isi data adalah keberadaan penghubung antar </a:t>
            </a:r>
            <a:r>
              <a:rPr lang="id-ID" i="1" dirty="0"/>
              <a:t>node </a:t>
            </a:r>
            <a:r>
              <a:rPr lang="id-ID" dirty="0"/>
              <a:t>(</a:t>
            </a:r>
            <a:r>
              <a:rPr lang="id-ID" i="1" dirty="0"/>
              <a:t>edges</a:t>
            </a:r>
            <a:r>
              <a:rPr lang="id-ID" dirty="0"/>
              <a:t>).</a:t>
            </a:r>
            <a:endParaRPr lang="en-US" dirty="0"/>
          </a:p>
          <a:p>
            <a:endParaRPr lang="en-US" dirty="0"/>
          </a:p>
        </p:txBody>
      </p:sp>
    </p:spTree>
    <p:extLst>
      <p:ext uri="{BB962C8B-B14F-4D97-AF65-F5344CB8AC3E}">
        <p14:creationId xmlns:p14="http://schemas.microsoft.com/office/powerpoint/2010/main" val="4246747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GRAPH MATRIX</a:t>
            </a:r>
            <a:endParaRPr lang="en-US" dirty="0"/>
          </a:p>
        </p:txBody>
      </p:sp>
      <p:sp>
        <p:nvSpPr>
          <p:cNvPr id="3" name="Content Placeholder 2"/>
          <p:cNvSpPr>
            <a:spLocks noGrp="1"/>
          </p:cNvSpPr>
          <p:nvPr>
            <p:ph sz="quarter" idx="13"/>
          </p:nvPr>
        </p:nvSpPr>
        <p:spPr/>
        <p:txBody>
          <a:bodyPr/>
          <a:lstStyle/>
          <a:p>
            <a:r>
              <a:rPr lang="id-ID" dirty="0"/>
              <a:t>Beberapa properti yang dapat ditambahkan sebagai pembobotan pada koneksi antar </a:t>
            </a:r>
            <a:r>
              <a:rPr lang="id-ID" i="1" dirty="0"/>
              <a:t>node </a:t>
            </a:r>
            <a:r>
              <a:rPr lang="id-ID" dirty="0"/>
              <a:t>di dalam </a:t>
            </a:r>
            <a:r>
              <a:rPr lang="id-ID" i="1" dirty="0"/>
              <a:t>graph matrix, </a:t>
            </a:r>
            <a:r>
              <a:rPr lang="id-ID" dirty="0"/>
              <a:t>sebagai berikut:</a:t>
            </a:r>
            <a:endParaRPr lang="en-US" dirty="0"/>
          </a:p>
          <a:p>
            <a:r>
              <a:rPr lang="id-ID" dirty="0" smtClean="0"/>
              <a:t>Kemungkinan </a:t>
            </a:r>
            <a:r>
              <a:rPr lang="id-ID" dirty="0"/>
              <a:t>jalur (</a:t>
            </a:r>
            <a:r>
              <a:rPr lang="id-ID" i="1" dirty="0"/>
              <a:t>Edge</a:t>
            </a:r>
            <a:r>
              <a:rPr lang="id-ID" dirty="0"/>
              <a:t>) akan dilalui / dieksekusi</a:t>
            </a:r>
            <a:r>
              <a:rPr lang="id-ID" dirty="0" smtClean="0"/>
              <a:t>.</a:t>
            </a:r>
            <a:endParaRPr lang="en-ID" dirty="0" smtClean="0"/>
          </a:p>
          <a:p>
            <a:r>
              <a:rPr lang="en-ID" dirty="0" smtClean="0"/>
              <a:t>WAKTU PROSES YANG DIHARAPKAN PADA JALUR SELAMA PROSES TRANSFER DILAKUKAN</a:t>
            </a:r>
          </a:p>
          <a:p>
            <a:r>
              <a:rPr lang="en-ID" dirty="0" smtClean="0"/>
              <a:t>MEMORI YANG DIBUTUHKAN SELAM APROSES TRANSFER DILAKUKAN PADA JALUR</a:t>
            </a:r>
          </a:p>
          <a:p>
            <a:r>
              <a:rPr lang="en-ID" dirty="0" smtClean="0"/>
              <a:t>SUMBER DAYA (RESOURCES) YANG DIBUTUHKAN SELAMA PROSES TRANSFER DILAKUKAN PADA JALUR</a:t>
            </a:r>
            <a:endParaRPr lang="en-US" dirty="0"/>
          </a:p>
          <a:p>
            <a:endParaRPr lang="en-US" dirty="0"/>
          </a:p>
        </p:txBody>
      </p:sp>
    </p:spTree>
    <p:extLst>
      <p:ext uri="{BB962C8B-B14F-4D97-AF65-F5344CB8AC3E}">
        <p14:creationId xmlns:p14="http://schemas.microsoft.com/office/powerpoint/2010/main" val="3323639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KONVERSI FLOWGRAPH KE GRAPH MATRIX</a:t>
            </a:r>
            <a:endParaRPr lang="en-US" dirty="0"/>
          </a:p>
        </p:txBody>
      </p:sp>
      <p:pic>
        <p:nvPicPr>
          <p:cNvPr id="4" name="Content Placeholder 3"/>
          <p:cNvPicPr>
            <a:picLocks noGrp="1" noChangeAspect="1"/>
          </p:cNvPicPr>
          <p:nvPr>
            <p:ph sz="quarter" idx="13"/>
          </p:nvPr>
        </p:nvPicPr>
        <p:blipFill>
          <a:blip r:embed="rId2"/>
          <a:stretch>
            <a:fillRect/>
          </a:stretch>
        </p:blipFill>
        <p:spPr>
          <a:xfrm>
            <a:off x="2743200" y="2025503"/>
            <a:ext cx="5273749" cy="3530009"/>
          </a:xfrm>
          <a:prstGeom prst="rect">
            <a:avLst/>
          </a:prstGeom>
        </p:spPr>
      </p:pic>
    </p:spTree>
    <p:extLst>
      <p:ext uri="{BB962C8B-B14F-4D97-AF65-F5344CB8AC3E}">
        <p14:creationId xmlns:p14="http://schemas.microsoft.com/office/powerpoint/2010/main" val="4103379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93325"/>
          </a:xfrm>
        </p:spPr>
        <p:txBody>
          <a:bodyPr/>
          <a:lstStyle/>
          <a:p>
            <a:r>
              <a:rPr lang="en-ID" dirty="0" err="1" smtClean="0"/>
              <a:t>tugas</a:t>
            </a:r>
            <a:endParaRPr lang="en-US" dirty="0"/>
          </a:p>
        </p:txBody>
      </p:sp>
      <p:sp>
        <p:nvSpPr>
          <p:cNvPr id="3" name="Content Placeholder 2"/>
          <p:cNvSpPr>
            <a:spLocks noGrp="1"/>
          </p:cNvSpPr>
          <p:nvPr>
            <p:ph sz="quarter" idx="13"/>
          </p:nvPr>
        </p:nvSpPr>
        <p:spPr>
          <a:xfrm>
            <a:off x="913774" y="2094614"/>
            <a:ext cx="10363826" cy="3696585"/>
          </a:xfrm>
        </p:spPr>
        <p:txBody>
          <a:bodyPr/>
          <a:lstStyle/>
          <a:p>
            <a:pPr marL="0" indent="0">
              <a:buNone/>
            </a:pPr>
            <a:r>
              <a:rPr lang="en-ID" dirty="0" smtClean="0"/>
              <a:t>1. CARILAH DAN DESKRIPSIKAN, </a:t>
            </a:r>
            <a:r>
              <a:rPr lang="en-ID" dirty="0" err="1" smtClean="0"/>
              <a:t>berikut</a:t>
            </a:r>
            <a:r>
              <a:rPr lang="en-ID" dirty="0" smtClean="0"/>
              <a:t> test case STRATEGI TESTING BERIKUT :</a:t>
            </a:r>
          </a:p>
          <a:p>
            <a:pPr marL="800100" lvl="1" indent="-342900">
              <a:buAutoNum type="alphaUcPeriod"/>
            </a:pPr>
            <a:r>
              <a:rPr lang="en-ID" dirty="0" smtClean="0"/>
              <a:t>BRANCH TESTING</a:t>
            </a:r>
          </a:p>
          <a:p>
            <a:pPr marL="800100" lvl="1" indent="-342900">
              <a:buAutoNum type="alphaUcPeriod"/>
            </a:pPr>
            <a:r>
              <a:rPr lang="en-ID" dirty="0" smtClean="0"/>
              <a:t>DOMAIN TESTING</a:t>
            </a:r>
          </a:p>
          <a:p>
            <a:pPr marL="800100" lvl="1" indent="-342900">
              <a:buAutoNum type="alphaUcPeriod"/>
            </a:pPr>
            <a:r>
              <a:rPr lang="en-ID" dirty="0" smtClean="0"/>
              <a:t>BRANCH AND RELATIONAL OPERATOR (BRO) TESTING</a:t>
            </a:r>
          </a:p>
          <a:p>
            <a:pPr marL="800100" lvl="1" indent="-342900">
              <a:buAutoNum type="alphaUcPeriod"/>
            </a:pPr>
            <a:r>
              <a:rPr lang="en-ID" dirty="0" smtClean="0"/>
              <a:t>DATA FLOW TESTING</a:t>
            </a:r>
          </a:p>
          <a:p>
            <a:pPr marL="800100" lvl="1" indent="-342900">
              <a:buAutoNum type="alphaUcPeriod"/>
            </a:pPr>
            <a:r>
              <a:rPr lang="en-ID" dirty="0" smtClean="0"/>
              <a:t>LOOP TESTING</a:t>
            </a:r>
          </a:p>
          <a:p>
            <a:pPr marL="800100" lvl="1" indent="-342900">
              <a:buAutoNum type="alphaUcPeriod"/>
            </a:pPr>
            <a:r>
              <a:rPr lang="en-ID" dirty="0" smtClean="0"/>
              <a:t>HALSTEAD’S METRICS</a:t>
            </a:r>
            <a:endParaRPr lang="en-US" dirty="0"/>
          </a:p>
          <a:p>
            <a:pPr marL="0" lvl="1" indent="0">
              <a:buNone/>
            </a:pPr>
            <a:r>
              <a:rPr lang="en-ID" dirty="0" smtClean="0"/>
              <a:t>Di </a:t>
            </a:r>
            <a:r>
              <a:rPr lang="en-ID" dirty="0" err="1" smtClean="0"/>
              <a:t>kerjakan</a:t>
            </a:r>
            <a:r>
              <a:rPr lang="en-ID" dirty="0" smtClean="0"/>
              <a:t> </a:t>
            </a:r>
            <a:r>
              <a:rPr lang="en-ID" dirty="0" err="1" smtClean="0"/>
              <a:t>berkelompok</a:t>
            </a:r>
            <a:r>
              <a:rPr lang="en-ID" dirty="0" smtClean="0"/>
              <a:t>, </a:t>
            </a:r>
            <a:r>
              <a:rPr lang="en-ID" dirty="0" err="1" smtClean="0"/>
              <a:t>perkelompok</a:t>
            </a:r>
            <a:r>
              <a:rPr lang="en-ID" dirty="0" smtClean="0"/>
              <a:t> </a:t>
            </a:r>
            <a:r>
              <a:rPr lang="en-ID" dirty="0" err="1" smtClean="0"/>
              <a:t>terdiri</a:t>
            </a:r>
            <a:r>
              <a:rPr lang="en-ID" dirty="0" smtClean="0"/>
              <a:t> </a:t>
            </a:r>
            <a:r>
              <a:rPr lang="en-ID" dirty="0" err="1" smtClean="0"/>
              <a:t>dari</a:t>
            </a:r>
            <a:r>
              <a:rPr lang="en-ID" dirty="0" smtClean="0"/>
              <a:t> 3 orang. </a:t>
            </a:r>
            <a:r>
              <a:rPr lang="en-ID" dirty="0" err="1" smtClean="0"/>
              <a:t>Hasil</a:t>
            </a:r>
            <a:r>
              <a:rPr lang="en-ID" dirty="0" smtClean="0"/>
              <a:t> </a:t>
            </a:r>
            <a:r>
              <a:rPr lang="en-ID" dirty="0" err="1" smtClean="0"/>
              <a:t>dari</a:t>
            </a:r>
            <a:r>
              <a:rPr lang="en-ID" dirty="0" smtClean="0"/>
              <a:t> </a:t>
            </a:r>
            <a:r>
              <a:rPr lang="en-ID" dirty="0" err="1" smtClean="0"/>
              <a:t>kelompok</a:t>
            </a:r>
            <a:r>
              <a:rPr lang="en-ID" dirty="0" smtClean="0"/>
              <a:t> </a:t>
            </a:r>
            <a:r>
              <a:rPr lang="en-ID" dirty="0" err="1" smtClean="0"/>
              <a:t>akan</a:t>
            </a:r>
            <a:r>
              <a:rPr lang="en-ID" dirty="0" smtClean="0"/>
              <a:t> </a:t>
            </a:r>
            <a:r>
              <a:rPr lang="en-ID" smtClean="0"/>
              <a:t>disajikan</a:t>
            </a:r>
            <a:r>
              <a:rPr lang="en-ID" dirty="0" smtClean="0"/>
              <a:t> </a:t>
            </a:r>
            <a:r>
              <a:rPr lang="en-ID" dirty="0" err="1" smtClean="0"/>
              <a:t>hasilnya</a:t>
            </a:r>
            <a:r>
              <a:rPr lang="en-ID" dirty="0" smtClean="0"/>
              <a:t> 17 </a:t>
            </a:r>
            <a:r>
              <a:rPr lang="en-ID" dirty="0" err="1" smtClean="0"/>
              <a:t>oktober</a:t>
            </a:r>
            <a:r>
              <a:rPr lang="en-ID" dirty="0" smtClean="0"/>
              <a:t> 2017</a:t>
            </a:r>
          </a:p>
        </p:txBody>
      </p:sp>
    </p:spTree>
    <p:extLst>
      <p:ext uri="{BB962C8B-B14F-4D97-AF65-F5344CB8AC3E}">
        <p14:creationId xmlns:p14="http://schemas.microsoft.com/office/powerpoint/2010/main" val="278312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 </a:t>
            </a:r>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testing </a:t>
            </a:r>
            <a:r>
              <a:rPr lang="en-ID" dirty="0" err="1">
                <a:latin typeface="Times New Roman" panose="02020603050405020304" pitchFamily="18" charset="0"/>
                <a:cs typeface="Times New Roman" panose="02020603050405020304" pitchFamily="18" charset="0"/>
              </a:rPr>
              <a:t>dan</a:t>
            </a:r>
            <a:r>
              <a:rPr lang="en-ID" dirty="0">
                <a:latin typeface="Times New Roman" panose="02020603050405020304" pitchFamily="18" charset="0"/>
                <a:cs typeface="Times New Roman" panose="02020603050405020304" pitchFamily="18" charset="0"/>
              </a:rPr>
              <a:t> defect</a:t>
            </a:r>
            <a:endParaRPr lang="en-US" dirty="0"/>
          </a:p>
        </p:txBody>
      </p:sp>
      <p:sp>
        <p:nvSpPr>
          <p:cNvPr id="3" name="Content Placeholder 2"/>
          <p:cNvSpPr>
            <a:spLocks noGrp="1"/>
          </p:cNvSpPr>
          <p:nvPr>
            <p:ph sz="quarter" idx="13"/>
          </p:nvPr>
        </p:nvSpPr>
        <p:spPr/>
        <p:txBody>
          <a:bodyPr>
            <a:normAutofit/>
          </a:bodyPr>
          <a:lstStyle/>
          <a:p>
            <a:r>
              <a:rPr lang="id-ID" dirty="0" smtClean="0"/>
              <a:t>Hilangnya </a:t>
            </a:r>
            <a:r>
              <a:rPr lang="id-ID" dirty="0"/>
              <a:t>kepercayaan pelanggan.</a:t>
            </a:r>
            <a:endParaRPr lang="en-US" dirty="0"/>
          </a:p>
          <a:p>
            <a:r>
              <a:rPr lang="id-ID" dirty="0" smtClean="0"/>
              <a:t>Pemberian </a:t>
            </a:r>
            <a:r>
              <a:rPr lang="id-ID" dirty="0"/>
              <a:t>potongan harga pada penjual agar mereka tetap menjual produk.</a:t>
            </a:r>
            <a:endParaRPr lang="en-US" dirty="0"/>
          </a:p>
          <a:p>
            <a:r>
              <a:rPr lang="id-ID" dirty="0" smtClean="0"/>
              <a:t>Garansi</a:t>
            </a:r>
            <a:r>
              <a:rPr lang="id-ID" dirty="0"/>
              <a:t>.</a:t>
            </a:r>
            <a:endParaRPr lang="en-US" dirty="0"/>
          </a:p>
          <a:p>
            <a:r>
              <a:rPr lang="id-ID" dirty="0" smtClean="0"/>
              <a:t>Kewajiban</a:t>
            </a:r>
            <a:r>
              <a:rPr lang="id-ID" dirty="0"/>
              <a:t>.</a:t>
            </a:r>
            <a:endParaRPr lang="en-US" dirty="0"/>
          </a:p>
          <a:p>
            <a:r>
              <a:rPr lang="id-ID" dirty="0" smtClean="0"/>
              <a:t>Investigasi </a:t>
            </a:r>
            <a:r>
              <a:rPr lang="id-ID" dirty="0"/>
              <a:t>pemerintah.</a:t>
            </a:r>
            <a:endParaRPr lang="en-US" dirty="0"/>
          </a:p>
          <a:p>
            <a:r>
              <a:rPr lang="id-ID" dirty="0" smtClean="0"/>
              <a:t>Pinalti</a:t>
            </a:r>
            <a:r>
              <a:rPr lang="id-ID" dirty="0"/>
              <a:t>.</a:t>
            </a:r>
            <a:endParaRPr lang="en-US" dirty="0"/>
          </a:p>
          <a:p>
            <a:r>
              <a:rPr lang="id-ID" dirty="0" smtClean="0"/>
              <a:t>Dan </a:t>
            </a:r>
            <a:r>
              <a:rPr lang="id-ID" dirty="0"/>
              <a:t>biaya lain yang berkaitan dengan hukum.</a:t>
            </a:r>
            <a:endParaRPr lang="en-US" dirty="0"/>
          </a:p>
          <a:p>
            <a:endParaRPr lang="en-US" dirty="0"/>
          </a:p>
        </p:txBody>
      </p:sp>
    </p:spTree>
    <p:extLst>
      <p:ext uri="{BB962C8B-B14F-4D97-AF65-F5344CB8AC3E}">
        <p14:creationId xmlns:p14="http://schemas.microsoft.com/office/powerpoint/2010/main" val="257320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 </a:t>
            </a:r>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testing </a:t>
            </a:r>
            <a:r>
              <a:rPr lang="en-ID" dirty="0" err="1">
                <a:latin typeface="Times New Roman" panose="02020603050405020304" pitchFamily="18" charset="0"/>
                <a:cs typeface="Times New Roman" panose="02020603050405020304" pitchFamily="18" charset="0"/>
              </a:rPr>
              <a:t>dan</a:t>
            </a:r>
            <a:r>
              <a:rPr lang="en-ID" dirty="0">
                <a:latin typeface="Times New Roman" panose="02020603050405020304" pitchFamily="18" charset="0"/>
                <a:cs typeface="Times New Roman" panose="02020603050405020304" pitchFamily="18" charset="0"/>
              </a:rPr>
              <a:t> defect</a:t>
            </a:r>
            <a:endParaRPr lang="en-US" dirty="0"/>
          </a:p>
        </p:txBody>
      </p:sp>
      <p:pic>
        <p:nvPicPr>
          <p:cNvPr id="4" name="Content Placeholder 3"/>
          <p:cNvPicPr>
            <a:picLocks noGrp="1" noChangeAspect="1"/>
          </p:cNvPicPr>
          <p:nvPr>
            <p:ph sz="quarter" idx="13"/>
          </p:nvPr>
        </p:nvPicPr>
        <p:blipFill>
          <a:blip r:embed="rId2"/>
          <a:stretch>
            <a:fillRect/>
          </a:stretch>
        </p:blipFill>
        <p:spPr>
          <a:xfrm>
            <a:off x="2546498" y="2068033"/>
            <a:ext cx="7618228" cy="4194544"/>
          </a:xfrm>
          <a:prstGeom prst="rect">
            <a:avLst/>
          </a:prstGeom>
        </p:spPr>
      </p:pic>
    </p:spTree>
    <p:extLst>
      <p:ext uri="{BB962C8B-B14F-4D97-AF65-F5344CB8AC3E}">
        <p14:creationId xmlns:p14="http://schemas.microsoft.com/office/powerpoint/2010/main" val="351571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 </a:t>
            </a:r>
            <a:r>
              <a:rPr lang="en-ID" dirty="0" err="1">
                <a:latin typeface="Times New Roman" panose="02020603050405020304" pitchFamily="18" charset="0"/>
                <a:cs typeface="Times New Roman" panose="02020603050405020304" pitchFamily="18" charset="0"/>
              </a:rPr>
              <a:t>biaya</a:t>
            </a:r>
            <a:r>
              <a:rPr lang="en-ID" dirty="0">
                <a:latin typeface="Times New Roman" panose="02020603050405020304" pitchFamily="18" charset="0"/>
                <a:cs typeface="Times New Roman" panose="02020603050405020304" pitchFamily="18" charset="0"/>
              </a:rPr>
              <a:t> testing </a:t>
            </a:r>
            <a:r>
              <a:rPr lang="en-ID" dirty="0" err="1">
                <a:latin typeface="Times New Roman" panose="02020603050405020304" pitchFamily="18" charset="0"/>
                <a:cs typeface="Times New Roman" panose="02020603050405020304" pitchFamily="18" charset="0"/>
              </a:rPr>
              <a:t>dan</a:t>
            </a:r>
            <a:r>
              <a:rPr lang="en-ID" dirty="0">
                <a:latin typeface="Times New Roman" panose="02020603050405020304" pitchFamily="18" charset="0"/>
                <a:cs typeface="Times New Roman" panose="02020603050405020304" pitchFamily="18" charset="0"/>
              </a:rPr>
              <a:t> defect</a:t>
            </a:r>
            <a:endParaRPr lang="en-US" dirty="0"/>
          </a:p>
        </p:txBody>
      </p:sp>
      <p:sp>
        <p:nvSpPr>
          <p:cNvPr id="3" name="Content Placeholder 2"/>
          <p:cNvSpPr>
            <a:spLocks noGrp="1"/>
          </p:cNvSpPr>
          <p:nvPr>
            <p:ph sz="quarter" idx="13"/>
          </p:nvPr>
        </p:nvSpPr>
        <p:spPr>
          <a:xfrm>
            <a:off x="1822786" y="2730507"/>
            <a:ext cx="10363826" cy="3424107"/>
          </a:xfrm>
        </p:spPr>
        <p:txBody>
          <a:bodyPr/>
          <a:lstStyle/>
          <a:p>
            <a:r>
              <a:rPr lang="id-ID" dirty="0"/>
              <a:t>Menurut studi dari Martin dan MC Clure </a:t>
            </a:r>
            <a:r>
              <a:rPr lang="id-ID" dirty="0" smtClean="0"/>
              <a:t>menyimpulkan </a:t>
            </a:r>
            <a:r>
              <a:rPr lang="id-ID" dirty="0"/>
              <a:t>bahwa biaya-biaya relatif ditiap tahap pengembangan, seperti yang terlihat pada grafik dibawah ini :</a:t>
            </a:r>
            <a:endParaRPr lang="en-US" dirty="0"/>
          </a:p>
          <a:p>
            <a:endParaRPr lang="en-ID" dirty="0" smtClean="0"/>
          </a:p>
          <a:p>
            <a:endParaRPr lang="en-US" dirty="0"/>
          </a:p>
        </p:txBody>
      </p:sp>
      <p:pic>
        <p:nvPicPr>
          <p:cNvPr id="4" name="Picture 3"/>
          <p:cNvPicPr>
            <a:picLocks noChangeAspect="1"/>
          </p:cNvPicPr>
          <p:nvPr/>
        </p:nvPicPr>
        <p:blipFill>
          <a:blip r:embed="rId2"/>
          <a:stretch>
            <a:fillRect/>
          </a:stretch>
        </p:blipFill>
        <p:spPr>
          <a:xfrm>
            <a:off x="2333847" y="3924003"/>
            <a:ext cx="6682561" cy="2354523"/>
          </a:xfrm>
          <a:prstGeom prst="rect">
            <a:avLst/>
          </a:prstGeom>
        </p:spPr>
      </p:pic>
    </p:spTree>
    <p:extLst>
      <p:ext uri="{BB962C8B-B14F-4D97-AF65-F5344CB8AC3E}">
        <p14:creationId xmlns:p14="http://schemas.microsoft.com/office/powerpoint/2010/main" val="279266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Grafik</a:t>
            </a:r>
            <a:r>
              <a:rPr lang="en-ID" dirty="0" smtClean="0"/>
              <a:t> </a:t>
            </a:r>
            <a:r>
              <a:rPr lang="en-ID" dirty="0" err="1" smtClean="0"/>
              <a:t>hubungan</a:t>
            </a:r>
            <a:r>
              <a:rPr lang="en-ID" dirty="0" smtClean="0"/>
              <a:t> </a:t>
            </a:r>
            <a:r>
              <a:rPr lang="en-ID" dirty="0" err="1" smtClean="0"/>
              <a:t>antara</a:t>
            </a:r>
            <a:r>
              <a:rPr lang="en-ID" dirty="0" smtClean="0"/>
              <a:t> </a:t>
            </a:r>
            <a:r>
              <a:rPr lang="en-ID" dirty="0" err="1" smtClean="0"/>
              <a:t>terhadap</a:t>
            </a:r>
            <a:r>
              <a:rPr lang="en-ID" dirty="0" smtClean="0"/>
              <a:t> </a:t>
            </a:r>
            <a:r>
              <a:rPr lang="en-ID" dirty="0" err="1" smtClean="0"/>
              <a:t>biaya</a:t>
            </a:r>
            <a:r>
              <a:rPr lang="en-ID" dirty="0" smtClean="0"/>
              <a:t> failure</a:t>
            </a:r>
            <a:endParaRPr lang="en-US" dirty="0"/>
          </a:p>
        </p:txBody>
      </p:sp>
      <p:pic>
        <p:nvPicPr>
          <p:cNvPr id="4" name="Content Placeholder 3"/>
          <p:cNvPicPr>
            <a:picLocks noGrp="1" noChangeAspect="1"/>
          </p:cNvPicPr>
          <p:nvPr>
            <p:ph sz="quarter" idx="13"/>
          </p:nvPr>
        </p:nvPicPr>
        <p:blipFill>
          <a:blip r:embed="rId2"/>
          <a:stretch>
            <a:fillRect/>
          </a:stretch>
        </p:blipFill>
        <p:spPr>
          <a:xfrm>
            <a:off x="1993605" y="2214695"/>
            <a:ext cx="7947837" cy="3526886"/>
          </a:xfrm>
          <a:prstGeom prst="rect">
            <a:avLst/>
          </a:prstGeom>
        </p:spPr>
      </p:pic>
    </p:spTree>
    <p:extLst>
      <p:ext uri="{BB962C8B-B14F-4D97-AF65-F5344CB8AC3E}">
        <p14:creationId xmlns:p14="http://schemas.microsoft.com/office/powerpoint/2010/main" val="130515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Grafik</a:t>
            </a:r>
            <a:r>
              <a:rPr lang="en-ID" dirty="0" smtClean="0"/>
              <a:t> </a:t>
            </a:r>
            <a:r>
              <a:rPr lang="en-ID" dirty="0" err="1" smtClean="0"/>
              <a:t>hubungan</a:t>
            </a:r>
            <a:r>
              <a:rPr lang="en-ID" dirty="0" smtClean="0"/>
              <a:t> </a:t>
            </a:r>
            <a:r>
              <a:rPr lang="en-ID" dirty="0" err="1" smtClean="0"/>
              <a:t>usaha</a:t>
            </a:r>
            <a:r>
              <a:rPr lang="en-ID" dirty="0" smtClean="0"/>
              <a:t> testing </a:t>
            </a:r>
            <a:r>
              <a:rPr lang="en-ID" dirty="0" err="1" smtClean="0"/>
              <a:t>terhadap</a:t>
            </a:r>
            <a:r>
              <a:rPr lang="en-ID" dirty="0" smtClean="0"/>
              <a:t> </a:t>
            </a:r>
            <a:r>
              <a:rPr lang="en-ID" dirty="0" err="1" smtClean="0"/>
              <a:t>variasi</a:t>
            </a:r>
            <a:r>
              <a:rPr lang="en-ID" dirty="0" smtClean="0"/>
              <a:t> </a:t>
            </a:r>
            <a:r>
              <a:rPr lang="en-ID" dirty="0" err="1" smtClean="0"/>
              <a:t>biaya</a:t>
            </a:r>
            <a:r>
              <a:rPr lang="en-ID" dirty="0" smtClean="0"/>
              <a:t> failure</a:t>
            </a:r>
            <a:endParaRPr lang="en-US" dirty="0"/>
          </a:p>
        </p:txBody>
      </p:sp>
      <p:pic>
        <p:nvPicPr>
          <p:cNvPr id="4" name="Content Placeholder 3"/>
          <p:cNvPicPr>
            <a:picLocks noGrp="1" noChangeAspect="1"/>
          </p:cNvPicPr>
          <p:nvPr>
            <p:ph sz="quarter" idx="13"/>
          </p:nvPr>
        </p:nvPicPr>
        <p:blipFill>
          <a:blip r:embed="rId2"/>
          <a:stretch>
            <a:fillRect/>
          </a:stretch>
        </p:blipFill>
        <p:spPr>
          <a:xfrm>
            <a:off x="2222205" y="2214694"/>
            <a:ext cx="6645347" cy="3771435"/>
          </a:xfrm>
          <a:prstGeom prst="rect">
            <a:avLst/>
          </a:prstGeom>
        </p:spPr>
      </p:pic>
    </p:spTree>
    <p:extLst>
      <p:ext uri="{BB962C8B-B14F-4D97-AF65-F5344CB8AC3E}">
        <p14:creationId xmlns:p14="http://schemas.microsoft.com/office/powerpoint/2010/main" val="2270987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Siklus</a:t>
            </a:r>
            <a:r>
              <a:rPr lang="en-ID" dirty="0" smtClean="0"/>
              <a:t> </a:t>
            </a:r>
            <a:r>
              <a:rPr lang="en-ID" dirty="0" err="1" smtClean="0"/>
              <a:t>hidup</a:t>
            </a:r>
            <a:r>
              <a:rPr lang="en-ID" dirty="0" smtClean="0"/>
              <a:t> software</a:t>
            </a:r>
            <a:endParaRPr lang="en-US" dirty="0"/>
          </a:p>
        </p:txBody>
      </p:sp>
      <p:pic>
        <p:nvPicPr>
          <p:cNvPr id="4" name="Content Placeholder 3"/>
          <p:cNvPicPr>
            <a:picLocks noGrp="1" noChangeAspect="1"/>
          </p:cNvPicPr>
          <p:nvPr>
            <p:ph sz="quarter" idx="13"/>
          </p:nvPr>
        </p:nvPicPr>
        <p:blipFill>
          <a:blip r:embed="rId2"/>
          <a:stretch>
            <a:fillRect/>
          </a:stretch>
        </p:blipFill>
        <p:spPr>
          <a:xfrm>
            <a:off x="3072809" y="2615610"/>
            <a:ext cx="6119038" cy="3094074"/>
          </a:xfrm>
          <a:prstGeom prst="rect">
            <a:avLst/>
          </a:prstGeom>
        </p:spPr>
      </p:pic>
    </p:spTree>
    <p:extLst>
      <p:ext uri="{BB962C8B-B14F-4D97-AF65-F5344CB8AC3E}">
        <p14:creationId xmlns:p14="http://schemas.microsoft.com/office/powerpoint/2010/main" val="110193346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278</TotalTime>
  <Words>1440</Words>
  <Application>Microsoft Office PowerPoint</Application>
  <PresentationFormat>Widescreen</PresentationFormat>
  <Paragraphs>176</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Times New Roman</vt:lpstr>
      <vt:lpstr>Tw Cen MT</vt:lpstr>
      <vt:lpstr>Droplet</vt:lpstr>
      <vt:lpstr>Biaya testing dan white box testing</vt:lpstr>
      <vt:lpstr>Biaya – biaya testing dan defect</vt:lpstr>
      <vt:lpstr>Biaya – biaya testing dan defect</vt:lpstr>
      <vt:lpstr>Biaya – biaya testing dan defect</vt:lpstr>
      <vt:lpstr>Biaya – biaya testing dan defect</vt:lpstr>
      <vt:lpstr>Biaya – biaya testing dan defect</vt:lpstr>
      <vt:lpstr>Grafik hubungan antara terhadap biaya failure</vt:lpstr>
      <vt:lpstr>Grafik hubungan usaha testing terhadap variasi biaya failure</vt:lpstr>
      <vt:lpstr>Siklus hidup software</vt:lpstr>
      <vt:lpstr>Siklus hidup testing</vt:lpstr>
      <vt:lpstr>Aktifitas testing secara umum</vt:lpstr>
      <vt:lpstr>Tingkatan testing</vt:lpstr>
      <vt:lpstr>PRAKTEK UNIT TESTING SECARA UMUM</vt:lpstr>
      <vt:lpstr>PRAKTEK SYSTEM TESTING SECARA UMUM</vt:lpstr>
      <vt:lpstr>PRAKTEK ACCEPTANCE TESTING SECARA UMUM</vt:lpstr>
      <vt:lpstr>DISAIN TEST CASE</vt:lpstr>
      <vt:lpstr>DEFINISI TEST CASE</vt:lpstr>
      <vt:lpstr>WHITE BOX TESTING</vt:lpstr>
      <vt:lpstr>WHITE BOX TESTING</vt:lpstr>
      <vt:lpstr>CAKUPAN PERNYATAAN, CABANG DAN JALUR</vt:lpstr>
      <vt:lpstr>FLOWGRAPH</vt:lpstr>
      <vt:lpstr>FLOWGRAPH</vt:lpstr>
      <vt:lpstr>CAKUPAN PERNYATAAN</vt:lpstr>
      <vt:lpstr>CONTOH CAKUPAN PERNYATAAN</vt:lpstr>
      <vt:lpstr>CAKUPAN CABANG</vt:lpstr>
      <vt:lpstr>CONTOH CAKUPAN CABANG</vt:lpstr>
      <vt:lpstr>CAKUPAN JALUR</vt:lpstr>
      <vt:lpstr>CONTOH CAKUPAN JALUR</vt:lpstr>
      <vt:lpstr>DISAIN CAKUPAN TES</vt:lpstr>
      <vt:lpstr>BASIS PATH TESTING</vt:lpstr>
      <vt:lpstr>BASIS PATH TESTING</vt:lpstr>
      <vt:lpstr>BASIS PATH TESTING</vt:lpstr>
      <vt:lpstr>NOTASI FLOW GRAPH</vt:lpstr>
      <vt:lpstr>CYCLOMATIC COMPLEXCITY</vt:lpstr>
      <vt:lpstr>GRAPH MATRIX</vt:lpstr>
      <vt:lpstr>GRAPH MATRIX</vt:lpstr>
      <vt:lpstr>KONVERSI FLOWGRAPH KE GRAPH MATRIX</vt:lpstr>
      <vt:lpstr>tugas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21</cp:revision>
  <dcterms:created xsi:type="dcterms:W3CDTF">2017-10-04T05:40:40Z</dcterms:created>
  <dcterms:modified xsi:type="dcterms:W3CDTF">2017-10-10T07:10:19Z</dcterms:modified>
</cp:coreProperties>
</file>