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8" r:id="rId27"/>
    <p:sldId id="289" r:id="rId28"/>
    <p:sldId id="290" r:id="rId29"/>
    <p:sldId id="291" r:id="rId30"/>
    <p:sldId id="280" r:id="rId31"/>
    <p:sldId id="282" r:id="rId32"/>
    <p:sldId id="283" r:id="rId33"/>
    <p:sldId id="292" r:id="rId34"/>
    <p:sldId id="284" r:id="rId35"/>
    <p:sldId id="285" r:id="rId36"/>
    <p:sldId id="286" r:id="rId37"/>
    <p:sldId id="287" r:id="rId38"/>
  </p:sldIdLst>
  <p:sldSz cx="18002250" cy="10080625"/>
  <p:notesSz cx="6858000" cy="9144000"/>
  <p:defaultTextStyle>
    <a:defPPr>
      <a:defRPr lang="id-ID"/>
    </a:defPPr>
    <a:lvl1pPr marL="0" algn="l" defTabSz="1604681" rtl="0" eaLnBrk="1" latinLnBrk="0" hangingPunct="1">
      <a:defRPr sz="3200" kern="1200">
        <a:solidFill>
          <a:schemeClr val="tx1"/>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6" autoAdjust="0"/>
    <p:restoredTop sz="94660"/>
  </p:normalViewPr>
  <p:slideViewPr>
    <p:cSldViewPr>
      <p:cViewPr varScale="1">
        <p:scale>
          <a:sx n="44" d="100"/>
          <a:sy n="44" d="100"/>
        </p:scale>
        <p:origin x="-846" y="-108"/>
      </p:cViewPr>
      <p:guideLst>
        <p:guide orient="horz" pos="3175"/>
        <p:guide pos="56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BEEA13-0D37-48ED-87C0-E50A513991A8}" type="datetimeFigureOut">
              <a:rPr lang="id-ID" smtClean="0"/>
              <a:t>10/10/2017</a:t>
            </a:fld>
            <a:endParaRPr lang="id-ID"/>
          </a:p>
        </p:txBody>
      </p:sp>
      <p:sp>
        <p:nvSpPr>
          <p:cNvPr id="4" name="Slide Image Placeholder 3"/>
          <p:cNvSpPr>
            <a:spLocks noGrp="1" noRot="1" noChangeAspect="1"/>
          </p:cNvSpPr>
          <p:nvPr>
            <p:ph type="sldImg" idx="2"/>
          </p:nvPr>
        </p:nvSpPr>
        <p:spPr>
          <a:xfrm>
            <a:off x="368300" y="685800"/>
            <a:ext cx="61214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EEEB23-E076-4893-BCEB-67D5EC131DE8}" type="slidenum">
              <a:rPr lang="id-ID" smtClean="0"/>
              <a:t>‹#›</a:t>
            </a:fld>
            <a:endParaRPr lang="id-ID"/>
          </a:p>
        </p:txBody>
      </p:sp>
    </p:spTree>
    <p:extLst>
      <p:ext uri="{BB962C8B-B14F-4D97-AF65-F5344CB8AC3E}">
        <p14:creationId xmlns:p14="http://schemas.microsoft.com/office/powerpoint/2010/main" val="1682058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0169" y="3131528"/>
            <a:ext cx="15301913" cy="2160801"/>
          </a:xfrm>
        </p:spPr>
        <p:txBody>
          <a:bodyPr/>
          <a:lstStyle/>
          <a:p>
            <a:r>
              <a:rPr lang="en-US" smtClean="0"/>
              <a:t>Click to edit Master title style</a:t>
            </a:r>
            <a:endParaRPr lang="id-ID"/>
          </a:p>
        </p:txBody>
      </p:sp>
      <p:sp>
        <p:nvSpPr>
          <p:cNvPr id="3" name="Subtitle 2"/>
          <p:cNvSpPr>
            <a:spLocks noGrp="1"/>
          </p:cNvSpPr>
          <p:nvPr>
            <p:ph type="subTitle" idx="1"/>
          </p:nvPr>
        </p:nvSpPr>
        <p:spPr>
          <a:xfrm>
            <a:off x="2700338" y="5712354"/>
            <a:ext cx="12601575" cy="2576160"/>
          </a:xfrm>
        </p:spPr>
        <p:txBody>
          <a:bodyPr/>
          <a:lstStyle>
            <a:lvl1pPr marL="0" indent="0" algn="ctr">
              <a:buNone/>
              <a:defRPr>
                <a:solidFill>
                  <a:schemeClr val="tx1">
                    <a:tint val="75000"/>
                  </a:schemeClr>
                </a:solidFill>
              </a:defRPr>
            </a:lvl1pPr>
            <a:lvl2pPr marL="802340" indent="0" algn="ctr">
              <a:buNone/>
              <a:defRPr>
                <a:solidFill>
                  <a:schemeClr val="tx1">
                    <a:tint val="75000"/>
                  </a:schemeClr>
                </a:solidFill>
              </a:defRPr>
            </a:lvl2pPr>
            <a:lvl3pPr marL="1604681" indent="0" algn="ctr">
              <a:buNone/>
              <a:defRPr>
                <a:solidFill>
                  <a:schemeClr val="tx1">
                    <a:tint val="75000"/>
                  </a:schemeClr>
                </a:solidFill>
              </a:defRPr>
            </a:lvl3pPr>
            <a:lvl4pPr marL="2407021" indent="0" algn="ctr">
              <a:buNone/>
              <a:defRPr>
                <a:solidFill>
                  <a:schemeClr val="tx1">
                    <a:tint val="75000"/>
                  </a:schemeClr>
                </a:solidFill>
              </a:defRPr>
            </a:lvl4pPr>
            <a:lvl5pPr marL="3209361" indent="0" algn="ctr">
              <a:buNone/>
              <a:defRPr>
                <a:solidFill>
                  <a:schemeClr val="tx1">
                    <a:tint val="75000"/>
                  </a:schemeClr>
                </a:solidFill>
              </a:defRPr>
            </a:lvl5pPr>
            <a:lvl6pPr marL="4011701" indent="0" algn="ctr">
              <a:buNone/>
              <a:defRPr>
                <a:solidFill>
                  <a:schemeClr val="tx1">
                    <a:tint val="75000"/>
                  </a:schemeClr>
                </a:solidFill>
              </a:defRPr>
            </a:lvl6pPr>
            <a:lvl7pPr marL="4814042" indent="0" algn="ctr">
              <a:buNone/>
              <a:defRPr>
                <a:solidFill>
                  <a:schemeClr val="tx1">
                    <a:tint val="75000"/>
                  </a:schemeClr>
                </a:solidFill>
              </a:defRPr>
            </a:lvl7pPr>
            <a:lvl8pPr marL="5616382" indent="0" algn="ctr">
              <a:buNone/>
              <a:defRPr>
                <a:solidFill>
                  <a:schemeClr val="tx1">
                    <a:tint val="75000"/>
                  </a:schemeClr>
                </a:solidFill>
              </a:defRPr>
            </a:lvl8pPr>
            <a:lvl9pPr marL="6418722"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2F217E2-2FA0-442F-9D7D-F88AAE446C51}" type="datetime1">
              <a:rPr lang="id-ID" smtClean="0"/>
              <a:t>10/10/2017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6798648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DABEC88-CBFE-4CBF-9556-E23742A5A2D1}" type="datetime1">
              <a:rPr lang="id-ID" smtClean="0"/>
              <a:t>10/10/2017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42565686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696963" y="592704"/>
            <a:ext cx="7972872" cy="12642784"/>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1772097" y="592704"/>
            <a:ext cx="23624827" cy="1264278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49D315A-70E0-4942-A42B-DB9528841734}" type="datetime1">
              <a:rPr lang="id-ID" smtClean="0"/>
              <a:t>10/10/2017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28073859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A096BB3-6B81-449C-BD12-11DE93982B4E}" type="datetime1">
              <a:rPr lang="id-ID" smtClean="0"/>
              <a:t>10/10/2017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22149270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22053" y="6477736"/>
            <a:ext cx="15301913" cy="2002124"/>
          </a:xfrm>
        </p:spPr>
        <p:txBody>
          <a:bodyPr anchor="t"/>
          <a:lstStyle>
            <a:lvl1pPr algn="l">
              <a:defRPr sz="7000" b="1" cap="all"/>
            </a:lvl1pPr>
          </a:lstStyle>
          <a:p>
            <a:r>
              <a:rPr lang="en-US" smtClean="0"/>
              <a:t>Click to edit Master title style</a:t>
            </a:r>
            <a:endParaRPr lang="id-ID"/>
          </a:p>
        </p:txBody>
      </p:sp>
      <p:sp>
        <p:nvSpPr>
          <p:cNvPr id="3" name="Text Placeholder 2"/>
          <p:cNvSpPr>
            <a:spLocks noGrp="1"/>
          </p:cNvSpPr>
          <p:nvPr>
            <p:ph type="body" idx="1"/>
          </p:nvPr>
        </p:nvSpPr>
        <p:spPr>
          <a:xfrm>
            <a:off x="1422053" y="4272600"/>
            <a:ext cx="15301913" cy="2205136"/>
          </a:xfrm>
        </p:spPr>
        <p:txBody>
          <a:bodyPr anchor="b"/>
          <a:lstStyle>
            <a:lvl1pPr marL="0" indent="0">
              <a:buNone/>
              <a:defRPr sz="3500">
                <a:solidFill>
                  <a:schemeClr val="tx1">
                    <a:tint val="75000"/>
                  </a:schemeClr>
                </a:solidFill>
              </a:defRPr>
            </a:lvl1pPr>
            <a:lvl2pPr marL="802340" indent="0">
              <a:buNone/>
              <a:defRPr sz="3200">
                <a:solidFill>
                  <a:schemeClr val="tx1">
                    <a:tint val="75000"/>
                  </a:schemeClr>
                </a:solidFill>
              </a:defRPr>
            </a:lvl2pPr>
            <a:lvl3pPr marL="1604681" indent="0">
              <a:buNone/>
              <a:defRPr sz="2800">
                <a:solidFill>
                  <a:schemeClr val="tx1">
                    <a:tint val="75000"/>
                  </a:schemeClr>
                </a:solidFill>
              </a:defRPr>
            </a:lvl3pPr>
            <a:lvl4pPr marL="2407021" indent="0">
              <a:buNone/>
              <a:defRPr sz="2500">
                <a:solidFill>
                  <a:schemeClr val="tx1">
                    <a:tint val="75000"/>
                  </a:schemeClr>
                </a:solidFill>
              </a:defRPr>
            </a:lvl4pPr>
            <a:lvl5pPr marL="3209361" indent="0">
              <a:buNone/>
              <a:defRPr sz="2500">
                <a:solidFill>
                  <a:schemeClr val="tx1">
                    <a:tint val="75000"/>
                  </a:schemeClr>
                </a:solidFill>
              </a:defRPr>
            </a:lvl5pPr>
            <a:lvl6pPr marL="4011701" indent="0">
              <a:buNone/>
              <a:defRPr sz="2500">
                <a:solidFill>
                  <a:schemeClr val="tx1">
                    <a:tint val="75000"/>
                  </a:schemeClr>
                </a:solidFill>
              </a:defRPr>
            </a:lvl6pPr>
            <a:lvl7pPr marL="4814042" indent="0">
              <a:buNone/>
              <a:defRPr sz="2500">
                <a:solidFill>
                  <a:schemeClr val="tx1">
                    <a:tint val="75000"/>
                  </a:schemeClr>
                </a:solidFill>
              </a:defRPr>
            </a:lvl7pPr>
            <a:lvl8pPr marL="5616382" indent="0">
              <a:buNone/>
              <a:defRPr sz="2500">
                <a:solidFill>
                  <a:schemeClr val="tx1">
                    <a:tint val="75000"/>
                  </a:schemeClr>
                </a:solidFill>
              </a:defRPr>
            </a:lvl8pPr>
            <a:lvl9pPr marL="6418722" indent="0">
              <a:buNone/>
              <a:defRPr sz="2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CDBC0-2ADB-45CA-A8DA-8C6AFA7BEBAF}" type="datetime1">
              <a:rPr lang="id-ID" smtClean="0"/>
              <a:t>10/10/2017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30351470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1772097" y="3458215"/>
            <a:ext cx="15798849" cy="9777273"/>
          </a:xfrm>
        </p:spPr>
        <p:txBody>
          <a:bodyPr/>
          <a:lstStyle>
            <a:lvl1pPr>
              <a:defRPr sz="4900"/>
            </a:lvl1pPr>
            <a:lvl2pPr>
              <a:defRPr sz="4200"/>
            </a:lvl2pPr>
            <a:lvl3pPr>
              <a:defRPr sz="35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17870984" y="3458215"/>
            <a:ext cx="15798851" cy="9777273"/>
          </a:xfrm>
        </p:spPr>
        <p:txBody>
          <a:bodyPr/>
          <a:lstStyle>
            <a:lvl1pPr>
              <a:defRPr sz="4900"/>
            </a:lvl1pPr>
            <a:lvl2pPr>
              <a:defRPr sz="4200"/>
            </a:lvl2pPr>
            <a:lvl3pPr>
              <a:defRPr sz="35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91F25BA-D446-412F-B3C6-6BDBD0F99B18}" type="datetime1">
              <a:rPr lang="id-ID" smtClean="0"/>
              <a:t>10/10/2017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35769690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00113" y="403693"/>
            <a:ext cx="16202025" cy="1680104"/>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900113" y="2256474"/>
            <a:ext cx="7954120" cy="940391"/>
          </a:xfrm>
        </p:spPr>
        <p:txBody>
          <a:bodyPr anchor="b"/>
          <a:lstStyle>
            <a:lvl1pPr marL="0" indent="0">
              <a:buNone/>
              <a:defRPr sz="4200" b="1"/>
            </a:lvl1pPr>
            <a:lvl2pPr marL="802340" indent="0">
              <a:buNone/>
              <a:defRPr sz="3500" b="1"/>
            </a:lvl2pPr>
            <a:lvl3pPr marL="1604681" indent="0">
              <a:buNone/>
              <a:defRPr sz="3200" b="1"/>
            </a:lvl3pPr>
            <a:lvl4pPr marL="2407021" indent="0">
              <a:buNone/>
              <a:defRPr sz="2800" b="1"/>
            </a:lvl4pPr>
            <a:lvl5pPr marL="3209361" indent="0">
              <a:buNone/>
              <a:defRPr sz="2800" b="1"/>
            </a:lvl5pPr>
            <a:lvl6pPr marL="4011701" indent="0">
              <a:buNone/>
              <a:defRPr sz="2800" b="1"/>
            </a:lvl6pPr>
            <a:lvl7pPr marL="4814042" indent="0">
              <a:buNone/>
              <a:defRPr sz="2800" b="1"/>
            </a:lvl7pPr>
            <a:lvl8pPr marL="5616382" indent="0">
              <a:buNone/>
              <a:defRPr sz="2800" b="1"/>
            </a:lvl8pPr>
            <a:lvl9pPr marL="6418722" indent="0">
              <a:buNone/>
              <a:defRPr sz="2800" b="1"/>
            </a:lvl9pPr>
          </a:lstStyle>
          <a:p>
            <a:pPr lvl="0"/>
            <a:r>
              <a:rPr lang="en-US" smtClean="0"/>
              <a:t>Click to edit Master text styles</a:t>
            </a:r>
          </a:p>
        </p:txBody>
      </p:sp>
      <p:sp>
        <p:nvSpPr>
          <p:cNvPr id="4" name="Content Placeholder 3"/>
          <p:cNvSpPr>
            <a:spLocks noGrp="1"/>
          </p:cNvSpPr>
          <p:nvPr>
            <p:ph sz="half" idx="2"/>
          </p:nvPr>
        </p:nvSpPr>
        <p:spPr>
          <a:xfrm>
            <a:off x="900113" y="3196865"/>
            <a:ext cx="7954120" cy="5808028"/>
          </a:xfrm>
        </p:spPr>
        <p:txBody>
          <a:bodyPr/>
          <a:lstStyle>
            <a:lvl1pPr>
              <a:defRPr sz="4200"/>
            </a:lvl1pPr>
            <a:lvl2pPr>
              <a:defRPr sz="35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9144894" y="2256474"/>
            <a:ext cx="7957245" cy="940391"/>
          </a:xfrm>
        </p:spPr>
        <p:txBody>
          <a:bodyPr anchor="b"/>
          <a:lstStyle>
            <a:lvl1pPr marL="0" indent="0">
              <a:buNone/>
              <a:defRPr sz="4200" b="1"/>
            </a:lvl1pPr>
            <a:lvl2pPr marL="802340" indent="0">
              <a:buNone/>
              <a:defRPr sz="3500" b="1"/>
            </a:lvl2pPr>
            <a:lvl3pPr marL="1604681" indent="0">
              <a:buNone/>
              <a:defRPr sz="3200" b="1"/>
            </a:lvl3pPr>
            <a:lvl4pPr marL="2407021" indent="0">
              <a:buNone/>
              <a:defRPr sz="2800" b="1"/>
            </a:lvl4pPr>
            <a:lvl5pPr marL="3209361" indent="0">
              <a:buNone/>
              <a:defRPr sz="2800" b="1"/>
            </a:lvl5pPr>
            <a:lvl6pPr marL="4011701" indent="0">
              <a:buNone/>
              <a:defRPr sz="2800" b="1"/>
            </a:lvl6pPr>
            <a:lvl7pPr marL="4814042" indent="0">
              <a:buNone/>
              <a:defRPr sz="2800" b="1"/>
            </a:lvl7pPr>
            <a:lvl8pPr marL="5616382" indent="0">
              <a:buNone/>
              <a:defRPr sz="2800" b="1"/>
            </a:lvl8pPr>
            <a:lvl9pPr marL="6418722" indent="0">
              <a:buNone/>
              <a:defRPr sz="2800" b="1"/>
            </a:lvl9pPr>
          </a:lstStyle>
          <a:p>
            <a:pPr lvl="0"/>
            <a:r>
              <a:rPr lang="en-US" smtClean="0"/>
              <a:t>Click to edit Master text styles</a:t>
            </a:r>
          </a:p>
        </p:txBody>
      </p:sp>
      <p:sp>
        <p:nvSpPr>
          <p:cNvPr id="6" name="Content Placeholder 5"/>
          <p:cNvSpPr>
            <a:spLocks noGrp="1"/>
          </p:cNvSpPr>
          <p:nvPr>
            <p:ph sz="quarter" idx="4"/>
          </p:nvPr>
        </p:nvSpPr>
        <p:spPr>
          <a:xfrm>
            <a:off x="9144894" y="3196865"/>
            <a:ext cx="7957245" cy="5808028"/>
          </a:xfrm>
        </p:spPr>
        <p:txBody>
          <a:bodyPr/>
          <a:lstStyle>
            <a:lvl1pPr>
              <a:defRPr sz="4200"/>
            </a:lvl1pPr>
            <a:lvl2pPr>
              <a:defRPr sz="35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C949C27-EBA5-48E9-92EE-BD2E78865CC7}" type="datetime1">
              <a:rPr lang="id-ID" smtClean="0"/>
              <a:t>10/10/2017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37647301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EA113D8-81FA-4DD6-BB16-B456C26C956D}" type="datetime1">
              <a:rPr lang="id-ID" smtClean="0"/>
              <a:t>10/10/2017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21639819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24BCB-9245-49CA-A123-7B5BAEFF58D5}" type="datetime1">
              <a:rPr lang="id-ID" smtClean="0"/>
              <a:t>10/10/2017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42206511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0114" y="401358"/>
            <a:ext cx="5922616" cy="1708106"/>
          </a:xfrm>
        </p:spPr>
        <p:txBody>
          <a:bodyPr anchor="b"/>
          <a:lstStyle>
            <a:lvl1pPr algn="l">
              <a:defRPr sz="3500" b="1"/>
            </a:lvl1pPr>
          </a:lstStyle>
          <a:p>
            <a:r>
              <a:rPr lang="en-US" smtClean="0"/>
              <a:t>Click to edit Master title style</a:t>
            </a:r>
            <a:endParaRPr lang="id-ID"/>
          </a:p>
        </p:txBody>
      </p:sp>
      <p:sp>
        <p:nvSpPr>
          <p:cNvPr id="3" name="Content Placeholder 2"/>
          <p:cNvSpPr>
            <a:spLocks noGrp="1"/>
          </p:cNvSpPr>
          <p:nvPr>
            <p:ph idx="1"/>
          </p:nvPr>
        </p:nvSpPr>
        <p:spPr>
          <a:xfrm>
            <a:off x="7038380" y="401359"/>
            <a:ext cx="10063758" cy="8603534"/>
          </a:xfrm>
        </p:spPr>
        <p:txBody>
          <a:bodyPr/>
          <a:lstStyle>
            <a:lvl1pPr>
              <a:defRPr sz="5600"/>
            </a:lvl1pPr>
            <a:lvl2pPr>
              <a:defRPr sz="4900"/>
            </a:lvl2pPr>
            <a:lvl3pPr>
              <a:defRPr sz="4200"/>
            </a:lvl3pPr>
            <a:lvl4pPr>
              <a:defRPr sz="3500"/>
            </a:lvl4pPr>
            <a:lvl5pPr>
              <a:defRPr sz="3500"/>
            </a:lvl5pPr>
            <a:lvl6pPr>
              <a:defRPr sz="3500"/>
            </a:lvl6pPr>
            <a:lvl7pPr>
              <a:defRPr sz="3500"/>
            </a:lvl7pPr>
            <a:lvl8pPr>
              <a:defRPr sz="3500"/>
            </a:lvl8pPr>
            <a:lvl9pPr>
              <a:defRPr sz="3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900114" y="2109465"/>
            <a:ext cx="5922616" cy="6895428"/>
          </a:xfrm>
        </p:spPr>
        <p:txBody>
          <a:bodyPr/>
          <a:lstStyle>
            <a:lvl1pPr marL="0" indent="0">
              <a:buNone/>
              <a:defRPr sz="2500"/>
            </a:lvl1pPr>
            <a:lvl2pPr marL="802340" indent="0">
              <a:buNone/>
              <a:defRPr sz="2100"/>
            </a:lvl2pPr>
            <a:lvl3pPr marL="1604681" indent="0">
              <a:buNone/>
              <a:defRPr sz="1800"/>
            </a:lvl3pPr>
            <a:lvl4pPr marL="2407021" indent="0">
              <a:buNone/>
              <a:defRPr sz="1600"/>
            </a:lvl4pPr>
            <a:lvl5pPr marL="3209361" indent="0">
              <a:buNone/>
              <a:defRPr sz="1600"/>
            </a:lvl5pPr>
            <a:lvl6pPr marL="4011701" indent="0">
              <a:buNone/>
              <a:defRPr sz="1600"/>
            </a:lvl6pPr>
            <a:lvl7pPr marL="4814042" indent="0">
              <a:buNone/>
              <a:defRPr sz="1600"/>
            </a:lvl7pPr>
            <a:lvl8pPr marL="5616382" indent="0">
              <a:buNone/>
              <a:defRPr sz="1600"/>
            </a:lvl8pPr>
            <a:lvl9pPr marL="6418722" indent="0">
              <a:buNone/>
              <a:defRPr sz="1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AA213-266C-4F02-9B55-169DD7100DFC}" type="datetime1">
              <a:rPr lang="id-ID" smtClean="0"/>
              <a:t>10/10/2017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7108138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8567" y="7056438"/>
            <a:ext cx="10801350" cy="833052"/>
          </a:xfrm>
        </p:spPr>
        <p:txBody>
          <a:bodyPr anchor="b"/>
          <a:lstStyle>
            <a:lvl1pPr algn="l">
              <a:defRPr sz="3500" b="1"/>
            </a:lvl1pPr>
          </a:lstStyle>
          <a:p>
            <a:r>
              <a:rPr lang="en-US" smtClean="0"/>
              <a:t>Click to edit Master title style</a:t>
            </a:r>
            <a:endParaRPr lang="id-ID"/>
          </a:p>
        </p:txBody>
      </p:sp>
      <p:sp>
        <p:nvSpPr>
          <p:cNvPr id="3" name="Picture Placeholder 2"/>
          <p:cNvSpPr>
            <a:spLocks noGrp="1"/>
          </p:cNvSpPr>
          <p:nvPr>
            <p:ph type="pic" idx="1"/>
          </p:nvPr>
        </p:nvSpPr>
        <p:spPr>
          <a:xfrm>
            <a:off x="3528567" y="900723"/>
            <a:ext cx="10801350" cy="6048375"/>
          </a:xfrm>
        </p:spPr>
        <p:txBody>
          <a:bodyPr/>
          <a:lstStyle>
            <a:lvl1pPr marL="0" indent="0">
              <a:buNone/>
              <a:defRPr sz="5600"/>
            </a:lvl1pPr>
            <a:lvl2pPr marL="802340" indent="0">
              <a:buNone/>
              <a:defRPr sz="4900"/>
            </a:lvl2pPr>
            <a:lvl3pPr marL="1604681" indent="0">
              <a:buNone/>
              <a:defRPr sz="4200"/>
            </a:lvl3pPr>
            <a:lvl4pPr marL="2407021" indent="0">
              <a:buNone/>
              <a:defRPr sz="3500"/>
            </a:lvl4pPr>
            <a:lvl5pPr marL="3209361" indent="0">
              <a:buNone/>
              <a:defRPr sz="3500"/>
            </a:lvl5pPr>
            <a:lvl6pPr marL="4011701" indent="0">
              <a:buNone/>
              <a:defRPr sz="3500"/>
            </a:lvl6pPr>
            <a:lvl7pPr marL="4814042" indent="0">
              <a:buNone/>
              <a:defRPr sz="3500"/>
            </a:lvl7pPr>
            <a:lvl8pPr marL="5616382" indent="0">
              <a:buNone/>
              <a:defRPr sz="3500"/>
            </a:lvl8pPr>
            <a:lvl9pPr marL="6418722" indent="0">
              <a:buNone/>
              <a:defRPr sz="3500"/>
            </a:lvl9pPr>
          </a:lstStyle>
          <a:p>
            <a:endParaRPr lang="id-ID"/>
          </a:p>
        </p:txBody>
      </p:sp>
      <p:sp>
        <p:nvSpPr>
          <p:cNvPr id="4" name="Text Placeholder 3"/>
          <p:cNvSpPr>
            <a:spLocks noGrp="1"/>
          </p:cNvSpPr>
          <p:nvPr>
            <p:ph type="body" sz="half" idx="2"/>
          </p:nvPr>
        </p:nvSpPr>
        <p:spPr>
          <a:xfrm>
            <a:off x="3528567" y="7889490"/>
            <a:ext cx="10801350" cy="1183073"/>
          </a:xfrm>
        </p:spPr>
        <p:txBody>
          <a:bodyPr/>
          <a:lstStyle>
            <a:lvl1pPr marL="0" indent="0">
              <a:buNone/>
              <a:defRPr sz="2500"/>
            </a:lvl1pPr>
            <a:lvl2pPr marL="802340" indent="0">
              <a:buNone/>
              <a:defRPr sz="2100"/>
            </a:lvl2pPr>
            <a:lvl3pPr marL="1604681" indent="0">
              <a:buNone/>
              <a:defRPr sz="1800"/>
            </a:lvl3pPr>
            <a:lvl4pPr marL="2407021" indent="0">
              <a:buNone/>
              <a:defRPr sz="1600"/>
            </a:lvl4pPr>
            <a:lvl5pPr marL="3209361" indent="0">
              <a:buNone/>
              <a:defRPr sz="1600"/>
            </a:lvl5pPr>
            <a:lvl6pPr marL="4011701" indent="0">
              <a:buNone/>
              <a:defRPr sz="1600"/>
            </a:lvl6pPr>
            <a:lvl7pPr marL="4814042" indent="0">
              <a:buNone/>
              <a:defRPr sz="1600"/>
            </a:lvl7pPr>
            <a:lvl8pPr marL="5616382" indent="0">
              <a:buNone/>
              <a:defRPr sz="1600"/>
            </a:lvl8pPr>
            <a:lvl9pPr marL="6418722" indent="0">
              <a:buNone/>
              <a:defRPr sz="1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34C9A-BF6A-498E-A04A-E94B511B20F1}" type="datetime1">
              <a:rPr lang="id-ID" smtClean="0"/>
              <a:t>10/10/2017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BD3D8CC-2362-4B8A-BD81-F87FC53BEC64}" type="slidenum">
              <a:rPr lang="id-ID" smtClean="0"/>
              <a:t>‹#›</a:t>
            </a:fld>
            <a:endParaRPr lang="id-ID"/>
          </a:p>
        </p:txBody>
      </p:sp>
    </p:spTree>
    <p:extLst>
      <p:ext uri="{BB962C8B-B14F-4D97-AF65-F5344CB8AC3E}">
        <p14:creationId xmlns:p14="http://schemas.microsoft.com/office/powerpoint/2010/main" val="35250728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403693"/>
            <a:ext cx="16202025" cy="1680104"/>
          </a:xfrm>
          <a:prstGeom prst="rect">
            <a:avLst/>
          </a:prstGeom>
        </p:spPr>
        <p:txBody>
          <a:bodyPr vert="horz" lIns="160468" tIns="80234" rIns="160468" bIns="80234"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900113" y="2352146"/>
            <a:ext cx="16202025" cy="6652747"/>
          </a:xfrm>
          <a:prstGeom prst="rect">
            <a:avLst/>
          </a:prstGeom>
        </p:spPr>
        <p:txBody>
          <a:bodyPr vert="horz" lIns="160468" tIns="80234" rIns="160468" bIns="8023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900112" y="9343247"/>
            <a:ext cx="4200525" cy="536700"/>
          </a:xfrm>
          <a:prstGeom prst="rect">
            <a:avLst/>
          </a:prstGeom>
        </p:spPr>
        <p:txBody>
          <a:bodyPr vert="horz" lIns="160468" tIns="80234" rIns="160468" bIns="80234" rtlCol="0" anchor="ctr"/>
          <a:lstStyle>
            <a:lvl1pPr algn="l">
              <a:defRPr sz="2100">
                <a:solidFill>
                  <a:schemeClr val="tx1">
                    <a:tint val="75000"/>
                  </a:schemeClr>
                </a:solidFill>
              </a:defRPr>
            </a:lvl1pPr>
          </a:lstStyle>
          <a:p>
            <a:fld id="{53F38FE3-9061-4E30-A42B-4F3A90A8F28C}" type="datetime1">
              <a:rPr lang="id-ID" smtClean="0"/>
              <a:t>10/10/2017</a:t>
            </a:fld>
            <a:endParaRPr lang="id-ID"/>
          </a:p>
        </p:txBody>
      </p:sp>
      <p:sp>
        <p:nvSpPr>
          <p:cNvPr id="5" name="Footer Placeholder 4"/>
          <p:cNvSpPr>
            <a:spLocks noGrp="1"/>
          </p:cNvSpPr>
          <p:nvPr>
            <p:ph type="ftr" sz="quarter" idx="3"/>
          </p:nvPr>
        </p:nvSpPr>
        <p:spPr>
          <a:xfrm>
            <a:off x="6150769" y="9343247"/>
            <a:ext cx="5700713" cy="536700"/>
          </a:xfrm>
          <a:prstGeom prst="rect">
            <a:avLst/>
          </a:prstGeom>
        </p:spPr>
        <p:txBody>
          <a:bodyPr vert="horz" lIns="160468" tIns="80234" rIns="160468" bIns="80234" rtlCol="0" anchor="ctr"/>
          <a:lstStyle>
            <a:lvl1pPr algn="ctr">
              <a:defRPr sz="21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12901613" y="9343247"/>
            <a:ext cx="4200525" cy="536700"/>
          </a:xfrm>
          <a:prstGeom prst="rect">
            <a:avLst/>
          </a:prstGeom>
        </p:spPr>
        <p:txBody>
          <a:bodyPr vert="horz" lIns="160468" tIns="80234" rIns="160468" bIns="80234" rtlCol="0" anchor="ctr"/>
          <a:lstStyle>
            <a:lvl1pPr algn="r">
              <a:defRPr sz="2100">
                <a:solidFill>
                  <a:schemeClr val="tx1">
                    <a:tint val="75000"/>
                  </a:schemeClr>
                </a:solidFill>
              </a:defRPr>
            </a:lvl1pPr>
          </a:lstStyle>
          <a:p>
            <a:fld id="{FBD3D8CC-2362-4B8A-BD81-F87FC53BEC64}" type="slidenum">
              <a:rPr lang="id-ID" smtClean="0"/>
              <a:t>‹#›</a:t>
            </a:fld>
            <a:endParaRPr lang="id-ID"/>
          </a:p>
        </p:txBody>
      </p:sp>
    </p:spTree>
    <p:extLst>
      <p:ext uri="{BB962C8B-B14F-4D97-AF65-F5344CB8AC3E}">
        <p14:creationId xmlns:p14="http://schemas.microsoft.com/office/powerpoint/2010/main" val="19716194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hdr="0" ftr="0" dt="0"/>
  <p:txStyles>
    <p:titleStyle>
      <a:lvl1pPr algn="ctr" defTabSz="1604681" rtl="0" eaLnBrk="1" latinLnBrk="0" hangingPunct="1">
        <a:spcBef>
          <a:spcPct val="0"/>
        </a:spcBef>
        <a:buNone/>
        <a:defRPr sz="7700" kern="1200">
          <a:solidFill>
            <a:schemeClr val="tx1"/>
          </a:solidFill>
          <a:latin typeface="+mj-lt"/>
          <a:ea typeface="+mj-ea"/>
          <a:cs typeface="+mj-cs"/>
        </a:defRPr>
      </a:lvl1pPr>
    </p:titleStyle>
    <p:bodyStyle>
      <a:lvl1pPr marL="601755" indent="-601755" algn="l" defTabSz="1604681" rtl="0" eaLnBrk="1" latinLnBrk="0" hangingPunct="1">
        <a:spcBef>
          <a:spcPct val="20000"/>
        </a:spcBef>
        <a:buFont typeface="Arial" pitchFamily="34" charset="0"/>
        <a:buChar char="•"/>
        <a:defRPr sz="5600" kern="1200">
          <a:solidFill>
            <a:schemeClr val="tx1"/>
          </a:solidFill>
          <a:latin typeface="+mn-lt"/>
          <a:ea typeface="+mn-ea"/>
          <a:cs typeface="+mn-cs"/>
        </a:defRPr>
      </a:lvl1pPr>
      <a:lvl2pPr marL="1303803" indent="-501463" algn="l" defTabSz="1604681"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2005851" indent="-401170" algn="l" defTabSz="1604681" rtl="0" eaLnBrk="1" latinLnBrk="0" hangingPunct="1">
        <a:spcBef>
          <a:spcPct val="20000"/>
        </a:spcBef>
        <a:buFont typeface="Arial" pitchFamily="34" charset="0"/>
        <a:buChar char="•"/>
        <a:defRPr sz="4200" kern="1200">
          <a:solidFill>
            <a:schemeClr val="tx1"/>
          </a:solidFill>
          <a:latin typeface="+mn-lt"/>
          <a:ea typeface="+mn-ea"/>
          <a:cs typeface="+mn-cs"/>
        </a:defRPr>
      </a:lvl3pPr>
      <a:lvl4pPr marL="280819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61053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41287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21521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601755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81989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9pPr>
    </p:bodyStyle>
    <p:otherStyle>
      <a:defPPr>
        <a:defRPr lang="id-ID"/>
      </a:defPPr>
      <a:lvl1pPr marL="0" algn="l" defTabSz="1604681" rtl="0" eaLnBrk="1" latinLnBrk="0" hangingPunct="1">
        <a:defRPr sz="3200" kern="1200">
          <a:solidFill>
            <a:schemeClr val="tx1"/>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Flowmap%20Perwalian.pdf"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Flowmap%20Pendaftaran.jpg"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2" name="Title 1"/>
          <p:cNvSpPr>
            <a:spLocks noGrp="1"/>
          </p:cNvSpPr>
          <p:nvPr>
            <p:ph type="ctrTitle"/>
          </p:nvPr>
        </p:nvSpPr>
        <p:spPr>
          <a:xfrm>
            <a:off x="1656309" y="6912520"/>
            <a:ext cx="15301913" cy="2160801"/>
          </a:xfrm>
        </p:spPr>
        <p:txBody>
          <a:bodyPr/>
          <a:lstStyle/>
          <a:p>
            <a:endParaRPr lang="id-ID" dirty="0"/>
          </a:p>
        </p:txBody>
      </p:sp>
      <p:sp>
        <p:nvSpPr>
          <p:cNvPr id="3" name="Subtitle 2"/>
          <p:cNvSpPr>
            <a:spLocks noGrp="1"/>
          </p:cNvSpPr>
          <p:nvPr>
            <p:ph type="subTitle" idx="1"/>
          </p:nvPr>
        </p:nvSpPr>
        <p:spPr>
          <a:xfrm>
            <a:off x="2952453" y="2520032"/>
            <a:ext cx="12601575" cy="2576160"/>
          </a:xfrm>
        </p:spPr>
        <p:txBody>
          <a:bodyPr>
            <a:normAutofit/>
          </a:bodyPr>
          <a:lstStyle/>
          <a:p>
            <a:r>
              <a:rPr lang="id-ID" sz="7200" b="1" dirty="0" smtClean="0">
                <a:solidFill>
                  <a:schemeClr val="tx1"/>
                </a:solidFill>
              </a:rPr>
              <a:t>ANALISIS SISTEM</a:t>
            </a:r>
            <a:endParaRPr lang="id-ID" sz="7200" b="1" dirty="0">
              <a:solidFill>
                <a:schemeClr val="tx1"/>
              </a:solidFill>
            </a:endParaRPr>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1</a:t>
            </a:fld>
            <a:endParaRPr lang="id-ID"/>
          </a:p>
        </p:txBody>
      </p:sp>
    </p:spTree>
    <p:extLst>
      <p:ext uri="{BB962C8B-B14F-4D97-AF65-F5344CB8AC3E}">
        <p14:creationId xmlns:p14="http://schemas.microsoft.com/office/powerpoint/2010/main" val="666041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solidFill>
                  <a:schemeClr val="bg1"/>
                </a:solidFill>
              </a:rPr>
              <a:t>Analyze</a:t>
            </a:r>
            <a:endParaRPr lang="id-ID" i="1"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159992"/>
            <a:ext cx="16202025" cy="6652747"/>
          </a:xfrm>
        </p:spPr>
        <p:txBody>
          <a:bodyPr>
            <a:noAutofit/>
          </a:bodyPr>
          <a:lstStyle/>
          <a:p>
            <a:pPr marL="533400" indent="-533400" algn="just">
              <a:lnSpc>
                <a:spcPct val="80000"/>
              </a:lnSpc>
              <a:buFont typeface="Wingdings" pitchFamily="2" charset="2"/>
              <a:buAutoNum type="arabicPeriod"/>
            </a:pPr>
            <a:r>
              <a:rPr lang="en-US" altLang="ja-JP" sz="4000" dirty="0" err="1">
                <a:solidFill>
                  <a:schemeClr val="bg1"/>
                </a:solidFill>
                <a:ea typeface="ＭＳ Ｐゴシック" charset="-128"/>
              </a:rPr>
              <a:t>Menganalisis</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Kelemahan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Sistem</a:t>
            </a:r>
            <a:endParaRPr lang="en-US" altLang="ja-JP" sz="4000" dirty="0">
              <a:solidFill>
                <a:schemeClr val="bg1"/>
              </a:solidFill>
              <a:ea typeface="ＭＳ Ｐゴシック" charset="-128"/>
            </a:endParaRPr>
          </a:p>
          <a:p>
            <a:pPr marL="914400" lvl="1" indent="-457200" algn="just">
              <a:lnSpc>
                <a:spcPct val="80000"/>
              </a:lnSpc>
            </a:pPr>
            <a:r>
              <a:rPr lang="en-US" altLang="ja-JP" sz="3600" dirty="0" err="1">
                <a:solidFill>
                  <a:schemeClr val="bg1"/>
                </a:solidFill>
                <a:ea typeface="ＭＳ Ｐゴシック" charset="-128"/>
              </a:rPr>
              <a:t>Analis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sistem</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perlu</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masalah</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terjadi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untuk</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menemukan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jawaban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apa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penyebab</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sebenarnya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dari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masalah</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timbul</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tersebut</a:t>
            </a:r>
            <a:r>
              <a:rPr lang="en-US" altLang="ja-JP" sz="3600" dirty="0">
                <a:solidFill>
                  <a:schemeClr val="bg1"/>
                </a:solidFill>
                <a:ea typeface="ＭＳ Ｐゴシック" charset="-128"/>
              </a:rPr>
              <a:t>. </a:t>
            </a:r>
          </a:p>
          <a:p>
            <a:pPr marL="914400" lvl="1" indent="-457200" algn="just">
              <a:lnSpc>
                <a:spcPct val="80000"/>
              </a:lnSpc>
            </a:pP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distribusi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pekerjaan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menunjukkan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beban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dari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masing-masing</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personil</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dan</a:t>
            </a:r>
            <a:r>
              <a:rPr lang="en-US" altLang="ja-JP" sz="3600" dirty="0">
                <a:solidFill>
                  <a:schemeClr val="bg1"/>
                </a:solidFill>
                <a:ea typeface="ＭＳ Ｐゴシック" charset="-128"/>
              </a:rPr>
              <a:t> unit </a:t>
            </a:r>
            <a:r>
              <a:rPr lang="en-US" altLang="ja-JP" sz="3600" dirty="0" err="1">
                <a:solidFill>
                  <a:schemeClr val="bg1"/>
                </a:solidFill>
                <a:ea typeface="ＭＳ Ｐゴシック" charset="-128"/>
              </a:rPr>
              <a:t>organisasi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dalam</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menangani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kegiatan</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sama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pengukuran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pekerjaan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keandalan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dokumen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laporan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Menganalisis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teknologi</a:t>
            </a:r>
            <a:endParaRPr lang="en-US" altLang="ja-JP" sz="3600" dirty="0">
              <a:solidFill>
                <a:schemeClr val="bg1"/>
              </a:solidFill>
              <a:ea typeface="ＭＳ Ｐゴシック" charset="-128"/>
            </a:endParaRPr>
          </a:p>
          <a:p>
            <a:pPr marL="533400" indent="-533400" algn="just">
              <a:lnSpc>
                <a:spcPct val="80000"/>
              </a:lnSpc>
              <a:buFont typeface="Wingdings" pitchFamily="2" charset="2"/>
              <a:buAutoNum type="arabicPeriod"/>
            </a:pPr>
            <a:r>
              <a:rPr lang="en-US" altLang="ja-JP" sz="4000" dirty="0" err="1">
                <a:solidFill>
                  <a:schemeClr val="bg1"/>
                </a:solidFill>
                <a:ea typeface="ＭＳ Ｐゴシック" charset="-128"/>
              </a:rPr>
              <a:t>Menganalisis</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Kebutuhan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informasi</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Pemakai</a:t>
            </a:r>
            <a:r>
              <a:rPr lang="en-US" altLang="ja-JP" sz="4000" dirty="0">
                <a:solidFill>
                  <a:schemeClr val="bg1"/>
                </a:solidFill>
                <a:ea typeface="ＭＳ Ｐゴシック" charset="-128"/>
              </a:rPr>
              <a:t>/</a:t>
            </a:r>
            <a:r>
              <a:rPr lang="en-US" altLang="ja-JP" sz="4000" dirty="0" err="1">
                <a:solidFill>
                  <a:schemeClr val="bg1"/>
                </a:solidFill>
                <a:ea typeface="ＭＳ Ｐゴシック" charset="-128"/>
              </a:rPr>
              <a:t>manajemen</a:t>
            </a:r>
            <a:endParaRPr lang="en-US" altLang="ja-JP" sz="4000" dirty="0">
              <a:solidFill>
                <a:schemeClr val="bg1"/>
              </a:solidFill>
              <a:ea typeface="ＭＳ Ｐゴシック" charset="-128"/>
            </a:endParaRPr>
          </a:p>
          <a:p>
            <a:pPr marL="914400" lvl="1" indent="-457200" algn="just">
              <a:lnSpc>
                <a:spcPct val="80000"/>
              </a:lnSpc>
            </a:pPr>
            <a:r>
              <a:rPr lang="en-US" altLang="ja-JP" sz="3600" dirty="0" err="1">
                <a:solidFill>
                  <a:schemeClr val="bg1"/>
                </a:solidFill>
                <a:ea typeface="ＭＳ Ｐゴシック" charset="-128"/>
              </a:rPr>
              <a:t>Tugas</a:t>
            </a:r>
            <a:r>
              <a:rPr lang="en-US" altLang="ja-JP" sz="3600" dirty="0">
                <a:solidFill>
                  <a:schemeClr val="bg1"/>
                </a:solidFill>
                <a:ea typeface="ＭＳ Ｐゴシック" charset="-128"/>
              </a:rPr>
              <a:t> lain </a:t>
            </a:r>
            <a:r>
              <a:rPr lang="en-US" altLang="ja-JP" sz="3600" dirty="0" err="1">
                <a:solidFill>
                  <a:schemeClr val="bg1"/>
                </a:solidFill>
                <a:ea typeface="ＭＳ Ｐゴシック" charset="-128"/>
              </a:rPr>
              <a:t>dari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analis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sistem</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adalah</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menyediakan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informasi</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dibutuhkan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bagi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para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pemakainya</a:t>
            </a:r>
            <a:r>
              <a:rPr lang="en-US" altLang="ja-JP" sz="3600" dirty="0">
                <a:solidFill>
                  <a:schemeClr val="bg1"/>
                </a:solidFill>
                <a:ea typeface="ＭＳ Ｐゴシック" charset="-128"/>
              </a:rPr>
              <a:t>.</a:t>
            </a:r>
          </a:p>
          <a:p>
            <a:pPr marL="533400" indent="-533400" algn="just">
              <a:lnSpc>
                <a:spcPct val="80000"/>
              </a:lnSpc>
              <a:buFont typeface="Wingdings" pitchFamily="2" charset="2"/>
              <a:buAutoNum type="arabicPeriod"/>
            </a:pPr>
            <a:r>
              <a:rPr lang="en-US" altLang="ja-JP" sz="4000" dirty="0" err="1">
                <a:solidFill>
                  <a:schemeClr val="bg1"/>
                </a:solidFill>
                <a:ea typeface="ＭＳ Ｐゴシック" charset="-128"/>
              </a:rPr>
              <a:t>Membuat</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laporan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Hasil</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Analisis</a:t>
            </a:r>
            <a:r>
              <a:rPr lang="en-US" altLang="ja-JP" sz="4000" dirty="0">
                <a:solidFill>
                  <a:schemeClr val="bg1"/>
                </a:solidFill>
                <a:ea typeface="ＭＳ Ｐゴシック" charset="-128"/>
              </a:rPr>
              <a:t>.</a:t>
            </a:r>
          </a:p>
          <a:p>
            <a:pPr marL="914400" lvl="1" indent="-457200" algn="just">
              <a:lnSpc>
                <a:spcPct val="80000"/>
              </a:lnSpc>
            </a:pPr>
            <a:r>
              <a:rPr lang="en-US" altLang="ja-JP" sz="3600" dirty="0" err="1">
                <a:solidFill>
                  <a:schemeClr val="bg1"/>
                </a:solidFill>
                <a:ea typeface="ＭＳ Ｐゴシック" charset="-128"/>
              </a:rPr>
              <a:t>Setelah</a:t>
            </a:r>
            <a:r>
              <a:rPr lang="en-US" altLang="ja-JP" sz="3600" dirty="0">
                <a:solidFill>
                  <a:schemeClr val="bg1"/>
                </a:solidFill>
                <a:ea typeface="ＭＳ Ｐゴシック" charset="-128"/>
              </a:rPr>
              <a:t> proses </a:t>
            </a:r>
            <a:r>
              <a:rPr lang="en-US" altLang="ja-JP" sz="3600" dirty="0" err="1">
                <a:solidFill>
                  <a:schemeClr val="bg1"/>
                </a:solidFill>
                <a:ea typeface="ＭＳ Ｐゴシック" charset="-128"/>
              </a:rPr>
              <a:t>analisis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sistem</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selesai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tugas</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berikutnya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adalah</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membuat</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laporan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hasil</a:t>
            </a:r>
            <a:r>
              <a:rPr lang="en-US" altLang="ja-JP" sz="3600" dirty="0">
                <a:solidFill>
                  <a:schemeClr val="bg1"/>
                </a:solidFill>
                <a:ea typeface="ＭＳ Ｐゴシック" charset="-128"/>
              </a:rPr>
              <a:t> </a:t>
            </a:r>
            <a:r>
              <a:rPr lang="en-US" altLang="ja-JP" sz="3600" dirty="0" err="1" smtClean="0">
                <a:solidFill>
                  <a:schemeClr val="bg1"/>
                </a:solidFill>
                <a:ea typeface="ＭＳ Ｐゴシック" charset="-128"/>
              </a:rPr>
              <a:t>analisis</a:t>
            </a:r>
            <a:r>
              <a:rPr lang="id-ID" altLang="ja-JP" sz="3600" smtClean="0">
                <a:solidFill>
                  <a:schemeClr val="bg1"/>
                </a:solidFill>
                <a:ea typeface="ＭＳ Ｐゴシック" charset="-128"/>
              </a:rPr>
              <a:t>.</a:t>
            </a:r>
            <a:endParaRPr lang="en-US" sz="3600" dirty="0">
              <a:solidFill>
                <a:schemeClr val="bg1"/>
              </a:solidFill>
            </a:endParaRPr>
          </a:p>
        </p:txBody>
      </p:sp>
      <p:sp>
        <p:nvSpPr>
          <p:cNvPr id="9"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10</a:t>
            </a:fld>
            <a:endParaRPr lang="id-ID" dirty="0"/>
          </a:p>
        </p:txBody>
      </p:sp>
    </p:spTree>
    <p:extLst>
      <p:ext uri="{BB962C8B-B14F-4D97-AF65-F5344CB8AC3E}">
        <p14:creationId xmlns:p14="http://schemas.microsoft.com/office/powerpoint/2010/main" val="42285424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Analisis Sistem</a:t>
            </a: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159992"/>
            <a:ext cx="16202025" cy="6652747"/>
          </a:xfrm>
        </p:spPr>
        <p:txBody>
          <a:bodyPr>
            <a:noAutofit/>
          </a:bodyPr>
          <a:lstStyle/>
          <a:p>
            <a:pPr algn="just"/>
            <a:r>
              <a:rPr lang="en-US" altLang="ja-JP" sz="4400" dirty="0" err="1">
                <a:solidFill>
                  <a:schemeClr val="bg1"/>
                </a:solidFill>
                <a:ea typeface="ＭＳ Ｐゴシック" charset="-128"/>
              </a:rPr>
              <a:t>Analisis</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sistem</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dapat</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diartikan</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sebagai</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suatu</a:t>
            </a:r>
            <a:r>
              <a:rPr lang="en-US" altLang="ja-JP" sz="4400" dirty="0">
                <a:solidFill>
                  <a:schemeClr val="bg1"/>
                </a:solidFill>
                <a:ea typeface="ＭＳ Ｐゴシック" charset="-128"/>
              </a:rPr>
              <a:t> proses </a:t>
            </a:r>
            <a:r>
              <a:rPr lang="en-US" altLang="ja-JP" sz="4400" dirty="0" err="1">
                <a:solidFill>
                  <a:schemeClr val="bg1"/>
                </a:solidFill>
                <a:ea typeface="ＭＳ Ｐゴシック" charset="-128"/>
              </a:rPr>
              <a:t>untuk</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memahami</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sistem</a:t>
            </a:r>
            <a:r>
              <a:rPr lang="en-US" altLang="ja-JP" sz="4400" dirty="0">
                <a:solidFill>
                  <a:schemeClr val="bg1"/>
                </a:solidFill>
                <a:ea typeface="ＭＳ Ｐゴシック" charset="-128"/>
              </a:rPr>
              <a:t> yang </a:t>
            </a:r>
            <a:r>
              <a:rPr lang="en-US" altLang="ja-JP" sz="4400" dirty="0" err="1">
                <a:solidFill>
                  <a:schemeClr val="bg1"/>
                </a:solidFill>
                <a:ea typeface="ＭＳ Ｐゴシック" charset="-128"/>
              </a:rPr>
              <a:t>ada</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dengan</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menganalisa</a:t>
            </a:r>
            <a:r>
              <a:rPr lang="en-US" altLang="ja-JP" sz="4400" dirty="0">
                <a:solidFill>
                  <a:schemeClr val="bg1"/>
                </a:solidFill>
                <a:ea typeface="ＭＳ Ｐゴシック" charset="-128"/>
              </a:rPr>
              <a:t> </a:t>
            </a:r>
          </a:p>
          <a:p>
            <a:pPr lvl="1" algn="just"/>
            <a:r>
              <a:rPr lang="en-US" altLang="ja-JP" sz="4000" dirty="0" err="1">
                <a:solidFill>
                  <a:schemeClr val="bg1"/>
                </a:solidFill>
                <a:ea typeface="ＭＳ Ｐゴシック" charset="-128"/>
              </a:rPr>
              <a:t>jabatan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dan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uraian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tugas</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Users</a:t>
            </a:r>
            <a:r>
              <a:rPr lang="en-US" altLang="ja-JP" sz="4000" dirty="0">
                <a:solidFill>
                  <a:schemeClr val="bg1"/>
                </a:solidFill>
                <a:ea typeface="ＭＳ Ｐゴシック" charset="-128"/>
              </a:rPr>
              <a:t>), </a:t>
            </a:r>
          </a:p>
          <a:p>
            <a:pPr lvl="1" algn="just"/>
            <a:r>
              <a:rPr lang="en-US" altLang="ja-JP" sz="4000" dirty="0">
                <a:solidFill>
                  <a:schemeClr val="bg1"/>
                </a:solidFill>
                <a:ea typeface="ＭＳ Ｐゴシック" charset="-128"/>
              </a:rPr>
              <a:t>proses </a:t>
            </a:r>
            <a:r>
              <a:rPr lang="en-US" altLang="ja-JP" sz="4000" dirty="0" err="1">
                <a:solidFill>
                  <a:schemeClr val="bg1"/>
                </a:solidFill>
                <a:ea typeface="ＭＳ Ｐゴシック" charset="-128"/>
              </a:rPr>
              <a:t>bisnis</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process</a:t>
            </a:r>
            <a:r>
              <a:rPr lang="en-US" altLang="ja-JP" sz="4000" dirty="0">
                <a:solidFill>
                  <a:schemeClr val="bg1"/>
                </a:solidFill>
                <a:ea typeface="ＭＳ Ｐゴシック" charset="-128"/>
              </a:rPr>
              <a:t>), </a:t>
            </a:r>
          </a:p>
          <a:p>
            <a:pPr lvl="1" algn="just"/>
            <a:r>
              <a:rPr lang="en-US" altLang="ja-JP" sz="4000" dirty="0">
                <a:solidFill>
                  <a:schemeClr val="bg1"/>
                </a:solidFill>
                <a:ea typeface="ＭＳ Ｐゴシック" charset="-128"/>
              </a:rPr>
              <a:t>data </a:t>
            </a:r>
            <a:r>
              <a:rPr lang="en-US" altLang="ja-JP" sz="4000" dirty="0" err="1">
                <a:solidFill>
                  <a:schemeClr val="bg1"/>
                </a:solidFill>
                <a:ea typeface="ＭＳ Ｐゴシック" charset="-128"/>
              </a:rPr>
              <a:t>bisnis</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data</a:t>
            </a:r>
            <a:r>
              <a:rPr lang="en-US" altLang="ja-JP" sz="4000" dirty="0">
                <a:solidFill>
                  <a:schemeClr val="bg1"/>
                </a:solidFill>
                <a:ea typeface="ＭＳ Ｐゴシック" charset="-128"/>
              </a:rPr>
              <a:t>)</a:t>
            </a:r>
          </a:p>
          <a:p>
            <a:pPr lvl="1" algn="just"/>
            <a:r>
              <a:rPr lang="en-US" altLang="ja-JP" sz="4000" dirty="0" err="1">
                <a:solidFill>
                  <a:schemeClr val="bg1"/>
                </a:solidFill>
                <a:ea typeface="ＭＳ Ｐゴシック" charset="-128"/>
              </a:rPr>
              <a:t>ketentuan</a:t>
            </a:r>
            <a:r>
              <a:rPr lang="en-US" altLang="ja-JP" sz="4000" dirty="0">
                <a:solidFill>
                  <a:schemeClr val="bg1"/>
                </a:solidFill>
                <a:ea typeface="ＭＳ Ｐゴシック" charset="-128"/>
              </a:rPr>
              <a:t>/</a:t>
            </a:r>
            <a:r>
              <a:rPr lang="en-US" altLang="ja-JP" sz="4000" dirty="0" err="1">
                <a:solidFill>
                  <a:schemeClr val="bg1"/>
                </a:solidFill>
                <a:ea typeface="ＭＳ Ｐゴシック" charset="-128"/>
              </a:rPr>
              <a:t>aturan</a:t>
            </a:r>
            <a:r>
              <a:rPr lang="en-US" altLang="ja-JP" sz="4000" dirty="0">
                <a:solidFill>
                  <a:schemeClr val="bg1"/>
                </a:solidFill>
                <a:ea typeface="ＭＳ Ｐゴシック" charset="-128"/>
              </a:rPr>
              <a:t> yang </a:t>
            </a:r>
            <a:r>
              <a:rPr lang="en-US" altLang="ja-JP" sz="4000" dirty="0" err="1">
                <a:solidFill>
                  <a:schemeClr val="bg1"/>
                </a:solidFill>
                <a:ea typeface="ＭＳ Ｐゴシック" charset="-128"/>
              </a:rPr>
              <a:t>ada</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rules</a:t>
            </a:r>
            <a:r>
              <a:rPr lang="en-US" altLang="ja-JP" sz="4000" dirty="0">
                <a:solidFill>
                  <a:schemeClr val="bg1"/>
                </a:solidFill>
                <a:ea typeface="ＭＳ Ｐゴシック" charset="-128"/>
              </a:rPr>
              <a:t>), </a:t>
            </a:r>
          </a:p>
          <a:p>
            <a:pPr lvl="1" algn="just"/>
            <a:r>
              <a:rPr lang="en-US" altLang="ja-JP" sz="4000" dirty="0" err="1">
                <a:solidFill>
                  <a:schemeClr val="bg1"/>
                </a:solidFill>
                <a:ea typeface="ＭＳ Ｐゴシック" charset="-128"/>
              </a:rPr>
              <a:t>masalah</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dan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mencari</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solusinya</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problem &amp; Solution</a:t>
            </a:r>
            <a:r>
              <a:rPr lang="en-US" altLang="ja-JP" sz="4000" dirty="0">
                <a:solidFill>
                  <a:schemeClr val="bg1"/>
                </a:solidFill>
                <a:ea typeface="ＭＳ Ｐゴシック" charset="-128"/>
              </a:rPr>
              <a:t>), </a:t>
            </a:r>
          </a:p>
          <a:p>
            <a:pPr lvl="1" algn="just"/>
            <a:r>
              <a:rPr lang="en-US" altLang="ja-JP" sz="4000" i="1" dirty="0">
                <a:solidFill>
                  <a:schemeClr val="bg1"/>
                </a:solidFill>
                <a:ea typeface="ＭＳ Ｐゴシック" charset="-128"/>
              </a:rPr>
              <a:t>Business Tools</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dan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rencana-rencana</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perusahaan</a:t>
            </a:r>
            <a:r>
              <a:rPr lang="en-US" altLang="ja-JP" sz="4000" dirty="0">
                <a:solidFill>
                  <a:schemeClr val="bg1"/>
                </a:solidFill>
                <a:ea typeface="ＭＳ Ｐゴシック" charset="-128"/>
              </a:rPr>
              <a:t> (</a:t>
            </a:r>
            <a:r>
              <a:rPr lang="en-US" altLang="ja-JP" sz="4000" i="1" dirty="0">
                <a:solidFill>
                  <a:schemeClr val="bg1"/>
                </a:solidFill>
                <a:ea typeface="ＭＳ Ｐゴシック" charset="-128"/>
              </a:rPr>
              <a:t>business plans</a:t>
            </a:r>
            <a:r>
              <a:rPr lang="en-US" altLang="ja-JP" sz="4000" dirty="0">
                <a:solidFill>
                  <a:schemeClr val="bg1"/>
                </a:solidFill>
                <a:ea typeface="ＭＳ Ｐゴシック" charset="-128"/>
              </a:rPr>
              <a:t>).</a:t>
            </a:r>
            <a:endParaRPr lang="en-US" sz="4000" dirty="0">
              <a:solidFill>
                <a:schemeClr val="bg1"/>
              </a:solidFill>
            </a:endParaRPr>
          </a:p>
        </p:txBody>
      </p:sp>
      <p:sp>
        <p:nvSpPr>
          <p:cNvPr id="7"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11</a:t>
            </a:fld>
            <a:endParaRPr lang="id-ID" dirty="0"/>
          </a:p>
        </p:txBody>
      </p:sp>
    </p:spTree>
    <p:extLst>
      <p:ext uri="{BB962C8B-B14F-4D97-AF65-F5344CB8AC3E}">
        <p14:creationId xmlns:p14="http://schemas.microsoft.com/office/powerpoint/2010/main" val="14930724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chemeClr val="bg1"/>
                </a:solidFill>
              </a:rPr>
              <a:t>Business User</a:t>
            </a:r>
            <a:endParaRPr lang="id-ID" i="1"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159992"/>
            <a:ext cx="16202025" cy="6652747"/>
          </a:xfrm>
        </p:spPr>
        <p:txBody>
          <a:bodyPr>
            <a:noAutofit/>
          </a:bodyPr>
          <a:lstStyle/>
          <a:p>
            <a:pPr marL="533400" indent="-533400" algn="just"/>
            <a:r>
              <a:rPr lang="en-US" altLang="ja-JP" sz="3600" dirty="0">
                <a:solidFill>
                  <a:schemeClr val="bg1"/>
                </a:solidFill>
                <a:ea typeface="ＭＳ Ｐゴシック" charset="-128"/>
              </a:rPr>
              <a:t>Business users </a:t>
            </a:r>
            <a:r>
              <a:rPr lang="en-US" altLang="ja-JP" sz="3600" dirty="0" err="1">
                <a:solidFill>
                  <a:schemeClr val="bg1"/>
                </a:solidFill>
                <a:ea typeface="ＭＳ Ｐゴシック" charset="-128"/>
              </a:rPr>
              <a:t>merupakan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personel</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menjalankan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suatu</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bisnis</a:t>
            </a:r>
            <a:r>
              <a:rPr lang="en-US" altLang="ja-JP" sz="3600" dirty="0">
                <a:solidFill>
                  <a:schemeClr val="bg1"/>
                </a:solidFill>
                <a:ea typeface="ＭＳ Ｐゴシック" charset="-128"/>
              </a:rPr>
              <a:t>, yang </a:t>
            </a:r>
            <a:r>
              <a:rPr lang="en-US" altLang="ja-JP" sz="3600" dirty="0" err="1">
                <a:solidFill>
                  <a:schemeClr val="bg1"/>
                </a:solidFill>
                <a:ea typeface="ＭＳ Ｐゴシック" charset="-128"/>
              </a:rPr>
              <a:t>dapat</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dimulai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dari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Staf</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Kasi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Kabag</a:t>
            </a:r>
            <a:r>
              <a:rPr lang="en-US" altLang="ja-JP" sz="3600" dirty="0">
                <a:solidFill>
                  <a:schemeClr val="bg1"/>
                </a:solidFill>
                <a:ea typeface="ＭＳ Ｐゴシック" charset="-128"/>
              </a:rPr>
              <a:t>/</a:t>
            </a:r>
            <a:r>
              <a:rPr lang="en-US" altLang="ja-JP" sz="3600" dirty="0" err="1">
                <a:solidFill>
                  <a:schemeClr val="bg1"/>
                </a:solidFill>
                <a:ea typeface="ＭＳ Ｐゴシック" charset="-128"/>
              </a:rPr>
              <a:t>Manajer</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sampai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direktur</a:t>
            </a:r>
            <a:endParaRPr lang="en-US" altLang="ja-JP" sz="3600" dirty="0">
              <a:solidFill>
                <a:schemeClr val="bg1"/>
              </a:solidFill>
              <a:ea typeface="ＭＳ Ｐゴシック" charset="-128"/>
            </a:endParaRPr>
          </a:p>
          <a:p>
            <a:pPr marL="914400" lvl="1" indent="-457200" algn="just"/>
            <a:r>
              <a:rPr lang="en-US" altLang="ja-JP" sz="3200" dirty="0" err="1">
                <a:solidFill>
                  <a:schemeClr val="bg1"/>
                </a:solidFill>
                <a:ea typeface="ＭＳ Ｐゴシック" charset="-128"/>
              </a:rPr>
              <a:t>Analisis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Tujuan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dari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analisa</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adalah</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untuk</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mempelajari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jabatan-jabatan</a:t>
            </a:r>
            <a:r>
              <a:rPr lang="en-US" altLang="ja-JP" sz="3200" dirty="0">
                <a:solidFill>
                  <a:schemeClr val="bg1"/>
                </a:solidFill>
                <a:ea typeface="ＭＳ Ｐゴシック" charset="-128"/>
              </a:rPr>
              <a:t> yang </a:t>
            </a:r>
            <a:r>
              <a:rPr lang="en-US" altLang="ja-JP" sz="3200" dirty="0" err="1">
                <a:solidFill>
                  <a:schemeClr val="bg1"/>
                </a:solidFill>
                <a:ea typeface="ＭＳ Ｐゴシック" charset="-128"/>
              </a:rPr>
              <a:t>berkaitan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dengan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sistem</a:t>
            </a:r>
            <a:r>
              <a:rPr lang="en-US" altLang="ja-JP" sz="3200" dirty="0">
                <a:solidFill>
                  <a:schemeClr val="bg1"/>
                </a:solidFill>
                <a:ea typeface="ＭＳ Ｐゴシック" charset="-128"/>
              </a:rPr>
              <a:t> yang </a:t>
            </a:r>
            <a:r>
              <a:rPr lang="en-US" altLang="ja-JP" sz="3200" dirty="0" err="1">
                <a:solidFill>
                  <a:schemeClr val="bg1"/>
                </a:solidFill>
                <a:ea typeface="ＭＳ Ｐゴシック" charset="-128"/>
              </a:rPr>
              <a:t>akan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dikembangkan</a:t>
            </a:r>
            <a:endParaRPr lang="en-US" altLang="ja-JP" sz="3200" dirty="0">
              <a:solidFill>
                <a:schemeClr val="bg1"/>
              </a:solidFill>
              <a:ea typeface="ＭＳ Ｐゴシック" charset="-128"/>
            </a:endParaRPr>
          </a:p>
          <a:p>
            <a:pPr marL="914400" lvl="1" indent="-457200" algn="just"/>
            <a:r>
              <a:rPr lang="en-US" altLang="ja-JP" sz="3200" dirty="0" err="1">
                <a:solidFill>
                  <a:schemeClr val="bg1"/>
                </a:solidFill>
                <a:ea typeface="ＭＳ Ｐゴシック" charset="-128"/>
              </a:rPr>
              <a:t>Analisa</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Uraian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Dengan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menganalisa</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uraian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masing-masing</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tersebut</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dapat</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diketahui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dari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masing-masing</a:t>
            </a:r>
            <a:r>
              <a:rPr lang="en-US" altLang="ja-JP" sz="3200" dirty="0">
                <a:solidFill>
                  <a:schemeClr val="bg1"/>
                </a:solidFill>
                <a:ea typeface="ＭＳ Ｐゴシック" charset="-128"/>
              </a:rPr>
              <a:t> </a:t>
            </a:r>
            <a:r>
              <a:rPr lang="en-US" altLang="ja-JP" sz="3200" i="1" dirty="0">
                <a:solidFill>
                  <a:schemeClr val="bg1"/>
                </a:solidFill>
                <a:ea typeface="ＭＳ Ｐゴシック" charset="-128"/>
              </a:rPr>
              <a:t>business users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sekaligus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mencek</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apakah</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pembagian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telah</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sesuai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dengan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prinsip-prinsip</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pengendalian</a:t>
            </a:r>
            <a:r>
              <a:rPr lang="en-US" altLang="ja-JP" sz="3200" dirty="0">
                <a:solidFill>
                  <a:schemeClr val="bg1"/>
                </a:solidFill>
                <a:ea typeface="ＭＳ Ｐゴシック" charset="-128"/>
              </a:rPr>
              <a:t> internal.</a:t>
            </a:r>
          </a:p>
          <a:p>
            <a:pPr marL="914400" lvl="1" indent="-457200" algn="just"/>
            <a:r>
              <a:rPr lang="en-US" altLang="ja-JP" sz="3200" dirty="0" err="1">
                <a:solidFill>
                  <a:schemeClr val="bg1"/>
                </a:solidFill>
                <a:ea typeface="ＭＳ Ｐゴシック" charset="-128"/>
              </a:rPr>
              <a:t>Hasil</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analisa</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uraian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ini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akan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digunakan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dalam</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merancang</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susunan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uraian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tugas</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jumlah</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dan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kriteria</a:t>
            </a:r>
            <a:r>
              <a:rPr lang="en-US" altLang="ja-JP" sz="3200" dirty="0">
                <a:solidFill>
                  <a:schemeClr val="bg1"/>
                </a:solidFill>
                <a:ea typeface="ＭＳ Ｐゴシック" charset="-128"/>
              </a:rPr>
              <a:t> personal yang </a:t>
            </a:r>
            <a:r>
              <a:rPr lang="en-US" altLang="ja-JP" sz="3200" dirty="0" err="1">
                <a:solidFill>
                  <a:schemeClr val="bg1"/>
                </a:solidFill>
                <a:ea typeface="ＭＳ Ｐゴシック" charset="-128"/>
              </a:rPr>
              <a:t>akan</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menduduki</a:t>
            </a:r>
            <a:r>
              <a:rPr lang="en-US" altLang="ja-JP" sz="3200" dirty="0">
                <a:solidFill>
                  <a:schemeClr val="bg1"/>
                </a:solidFill>
                <a:ea typeface="ＭＳ Ｐゴシック" charset="-128"/>
              </a:rPr>
              <a:t> </a:t>
            </a:r>
            <a:r>
              <a:rPr lang="en-US" altLang="ja-JP" sz="3200" dirty="0" err="1">
                <a:solidFill>
                  <a:schemeClr val="bg1"/>
                </a:solidFill>
                <a:ea typeface="ＭＳ Ｐゴシック" charset="-128"/>
              </a:rPr>
              <a:t>jabatan</a:t>
            </a:r>
            <a:r>
              <a:rPr lang="en-US" altLang="ja-JP" sz="3200" dirty="0">
                <a:solidFill>
                  <a:schemeClr val="bg1"/>
                </a:solidFill>
                <a:ea typeface="ＭＳ Ｐゴシック" charset="-128"/>
              </a:rPr>
              <a:t> di </a:t>
            </a:r>
            <a:r>
              <a:rPr lang="en-US" altLang="ja-JP" sz="3200" dirty="0" err="1">
                <a:solidFill>
                  <a:schemeClr val="bg1"/>
                </a:solidFill>
                <a:ea typeface="ＭＳ Ｐゴシック" charset="-128"/>
              </a:rPr>
              <a:t>sistem</a:t>
            </a:r>
            <a:r>
              <a:rPr lang="en-US" altLang="ja-JP" sz="3200" dirty="0">
                <a:solidFill>
                  <a:schemeClr val="bg1"/>
                </a:solidFill>
                <a:ea typeface="ＭＳ Ｐゴシック" charset="-128"/>
              </a:rPr>
              <a:t> yang </a:t>
            </a:r>
            <a:r>
              <a:rPr lang="en-US" altLang="ja-JP" sz="3200" dirty="0" err="1">
                <a:solidFill>
                  <a:schemeClr val="bg1"/>
                </a:solidFill>
                <a:ea typeface="ＭＳ Ｐゴシック" charset="-128"/>
              </a:rPr>
              <a:t>baru</a:t>
            </a:r>
            <a:r>
              <a:rPr lang="en-US" altLang="ja-JP" sz="3200" dirty="0">
                <a:solidFill>
                  <a:schemeClr val="bg1"/>
                </a:solidFill>
                <a:ea typeface="ＭＳ Ｐゴシック" charset="-128"/>
              </a:rPr>
              <a:t>.</a:t>
            </a:r>
            <a:endParaRPr lang="en-US" sz="3200" dirty="0">
              <a:solidFill>
                <a:schemeClr val="bg1"/>
              </a:solidFill>
            </a:endParaRPr>
          </a:p>
          <a:p>
            <a:pPr algn="just"/>
            <a:endParaRPr lang="en-US" sz="5400" dirty="0">
              <a:solidFill>
                <a:schemeClr val="bg1"/>
              </a:solidFill>
            </a:endParaRPr>
          </a:p>
        </p:txBody>
      </p:sp>
      <p:sp>
        <p:nvSpPr>
          <p:cNvPr id="7"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12</a:t>
            </a:fld>
            <a:endParaRPr lang="id-ID" dirty="0"/>
          </a:p>
        </p:txBody>
      </p:sp>
    </p:spTree>
    <p:extLst>
      <p:ext uri="{BB962C8B-B14F-4D97-AF65-F5344CB8AC3E}">
        <p14:creationId xmlns:p14="http://schemas.microsoft.com/office/powerpoint/2010/main" val="39401769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i="1" dirty="0">
                <a:solidFill>
                  <a:schemeClr val="bg1"/>
                </a:solidFill>
              </a:rPr>
              <a:t>Business Process and </a:t>
            </a:r>
            <a:r>
              <a:rPr lang="en-US" i="1" dirty="0" smtClean="0">
                <a:solidFill>
                  <a:schemeClr val="bg1"/>
                </a:solidFill>
              </a:rPr>
              <a:t>data</a:t>
            </a:r>
            <a:r>
              <a:rPr lang="id-ID" i="1" dirty="0" smtClean="0">
                <a:solidFill>
                  <a:schemeClr val="bg1"/>
                </a:solidFill>
              </a:rPr>
              <a:t> (1)</a:t>
            </a:r>
            <a:endParaRPr lang="id-ID" i="1" dirty="0">
              <a:solidFill>
                <a:schemeClr val="bg1"/>
              </a:solidFill>
            </a:endParaRPr>
          </a:p>
        </p:txBody>
      </p:sp>
      <p:sp>
        <p:nvSpPr>
          <p:cNvPr id="6" name="Content Placeholder 5"/>
          <p:cNvSpPr>
            <a:spLocks noGrp="1"/>
          </p:cNvSpPr>
          <p:nvPr>
            <p:ph idx="1"/>
          </p:nvPr>
        </p:nvSpPr>
        <p:spPr/>
        <p:txBody>
          <a:bodyPr>
            <a:normAutofit lnSpcReduction="10000"/>
          </a:bodyPr>
          <a:lstStyle/>
          <a:p>
            <a:pPr>
              <a:lnSpc>
                <a:spcPct val="90000"/>
              </a:lnSpc>
            </a:pPr>
            <a:r>
              <a:rPr lang="en-US" altLang="ja-JP" dirty="0">
                <a:solidFill>
                  <a:schemeClr val="bg1"/>
                </a:solidFill>
                <a:ea typeface="ＭＳ Ｐゴシック" charset="-128"/>
              </a:rPr>
              <a:t>Proses </a:t>
            </a:r>
            <a:r>
              <a:rPr lang="en-US" altLang="ja-JP" dirty="0" err="1">
                <a:solidFill>
                  <a:schemeClr val="bg1"/>
                </a:solidFill>
                <a:ea typeface="ＭＳ Ｐゴシック" charset="-128"/>
              </a:rPr>
              <a:t>bisnis</a:t>
            </a:r>
            <a:r>
              <a:rPr lang="en-US" altLang="ja-JP" dirty="0">
                <a:solidFill>
                  <a:schemeClr val="bg1"/>
                </a:solidFill>
                <a:ea typeface="ＭＳ Ｐゴシック" charset="-128"/>
              </a:rPr>
              <a:t> </a:t>
            </a:r>
            <a:r>
              <a:rPr lang="en-US" altLang="ja-JP" dirty="0" err="1">
                <a:solidFill>
                  <a:schemeClr val="bg1"/>
                </a:solidFill>
                <a:ea typeface="ＭＳ Ｐゴシック" charset="-128"/>
              </a:rPr>
              <a:t>menggambarkan</a:t>
            </a:r>
            <a:r>
              <a:rPr lang="en-US" altLang="ja-JP" dirty="0">
                <a:solidFill>
                  <a:schemeClr val="bg1"/>
                </a:solidFill>
                <a:ea typeface="ＭＳ Ｐゴシック" charset="-128"/>
              </a:rPr>
              <a:t> </a:t>
            </a:r>
            <a:r>
              <a:rPr lang="en-US" altLang="ja-JP" dirty="0" err="1">
                <a:solidFill>
                  <a:schemeClr val="bg1"/>
                </a:solidFill>
                <a:ea typeface="ＭＳ Ｐゴシック" charset="-128"/>
              </a:rPr>
              <a:t>rangkaian</a:t>
            </a:r>
            <a:r>
              <a:rPr lang="en-US" altLang="ja-JP" dirty="0">
                <a:solidFill>
                  <a:schemeClr val="bg1"/>
                </a:solidFill>
                <a:ea typeface="ＭＳ Ｐゴシック" charset="-128"/>
              </a:rPr>
              <a:t> </a:t>
            </a:r>
            <a:r>
              <a:rPr lang="en-US" altLang="ja-JP" dirty="0" err="1">
                <a:solidFill>
                  <a:schemeClr val="bg1"/>
                </a:solidFill>
                <a:ea typeface="ＭＳ Ｐゴシック" charset="-128"/>
              </a:rPr>
              <a:t>tugas</a:t>
            </a:r>
            <a:r>
              <a:rPr lang="en-US" altLang="ja-JP" dirty="0">
                <a:solidFill>
                  <a:schemeClr val="bg1"/>
                </a:solidFill>
                <a:ea typeface="ＭＳ Ｐゴシック" charset="-128"/>
              </a:rPr>
              <a:t> yang </a:t>
            </a:r>
            <a:r>
              <a:rPr lang="en-US" altLang="ja-JP" dirty="0" err="1">
                <a:solidFill>
                  <a:schemeClr val="bg1"/>
                </a:solidFill>
                <a:ea typeface="ＭＳ Ｐゴシック" charset="-128"/>
              </a:rPr>
              <a:t>harus</a:t>
            </a:r>
            <a:r>
              <a:rPr lang="en-US" altLang="ja-JP" dirty="0">
                <a:solidFill>
                  <a:schemeClr val="bg1"/>
                </a:solidFill>
                <a:ea typeface="ＭＳ Ｐゴシック" charset="-128"/>
              </a:rPr>
              <a:t> </a:t>
            </a:r>
            <a:r>
              <a:rPr lang="en-US" altLang="ja-JP" dirty="0" err="1">
                <a:solidFill>
                  <a:schemeClr val="bg1"/>
                </a:solidFill>
                <a:ea typeface="ＭＳ Ｐゴシック" charset="-128"/>
              </a:rPr>
              <a:t>diselesaikan</a:t>
            </a:r>
            <a:r>
              <a:rPr lang="en-US" altLang="ja-JP" dirty="0">
                <a:solidFill>
                  <a:schemeClr val="bg1"/>
                </a:solidFill>
                <a:ea typeface="ＭＳ Ｐゴシック" charset="-128"/>
              </a:rPr>
              <a:t> </a:t>
            </a:r>
            <a:r>
              <a:rPr lang="en-US" altLang="ja-JP" dirty="0" err="1">
                <a:solidFill>
                  <a:schemeClr val="bg1"/>
                </a:solidFill>
                <a:ea typeface="ＭＳ Ｐゴシック" charset="-128"/>
              </a:rPr>
              <a:t>menurut</a:t>
            </a:r>
            <a:r>
              <a:rPr lang="en-US" altLang="ja-JP" dirty="0">
                <a:solidFill>
                  <a:schemeClr val="bg1"/>
                </a:solidFill>
                <a:ea typeface="ＭＳ Ｐゴシック" charset="-128"/>
              </a:rPr>
              <a:t> </a:t>
            </a:r>
            <a:r>
              <a:rPr lang="en-US" altLang="ja-JP" dirty="0" err="1">
                <a:solidFill>
                  <a:schemeClr val="bg1"/>
                </a:solidFill>
                <a:ea typeface="ＭＳ Ｐゴシック" charset="-128"/>
              </a:rPr>
              <a:t>aturan-aturan</a:t>
            </a:r>
            <a:r>
              <a:rPr lang="en-US" altLang="ja-JP" dirty="0">
                <a:solidFill>
                  <a:schemeClr val="bg1"/>
                </a:solidFill>
                <a:ea typeface="ＭＳ Ｐゴシック" charset="-128"/>
              </a:rPr>
              <a:t> </a:t>
            </a:r>
            <a:r>
              <a:rPr lang="en-US" altLang="ja-JP" dirty="0" err="1">
                <a:solidFill>
                  <a:schemeClr val="bg1"/>
                </a:solidFill>
                <a:ea typeface="ＭＳ Ｐゴシック" charset="-128"/>
              </a:rPr>
              <a:t>tertentu</a:t>
            </a:r>
            <a:r>
              <a:rPr lang="en-US" altLang="ja-JP" dirty="0">
                <a:solidFill>
                  <a:schemeClr val="bg1"/>
                </a:solidFill>
                <a:ea typeface="ＭＳ Ｐゴシック" charset="-128"/>
              </a:rPr>
              <a:t>  </a:t>
            </a:r>
            <a:r>
              <a:rPr lang="en-US" altLang="ja-JP" dirty="0" err="1">
                <a:solidFill>
                  <a:schemeClr val="bg1"/>
                </a:solidFill>
                <a:ea typeface="ＭＳ Ｐゴシック" charset="-128"/>
              </a:rPr>
              <a:t>untuk</a:t>
            </a:r>
            <a:r>
              <a:rPr lang="en-US" altLang="ja-JP" dirty="0">
                <a:solidFill>
                  <a:schemeClr val="bg1"/>
                </a:solidFill>
                <a:ea typeface="ＭＳ Ｐゴシック" charset="-128"/>
              </a:rPr>
              <a:t> </a:t>
            </a:r>
            <a:r>
              <a:rPr lang="en-US" altLang="ja-JP" dirty="0" err="1">
                <a:solidFill>
                  <a:schemeClr val="bg1"/>
                </a:solidFill>
                <a:ea typeface="ＭＳ Ｐゴシック" charset="-128"/>
              </a:rPr>
              <a:t>mendapatkan</a:t>
            </a:r>
            <a:r>
              <a:rPr lang="en-US" altLang="ja-JP" dirty="0">
                <a:solidFill>
                  <a:schemeClr val="bg1"/>
                </a:solidFill>
                <a:ea typeface="ＭＳ Ｐゴシック" charset="-128"/>
              </a:rPr>
              <a:t> </a:t>
            </a:r>
            <a:r>
              <a:rPr lang="en-US" altLang="ja-JP" dirty="0" err="1">
                <a:solidFill>
                  <a:schemeClr val="bg1"/>
                </a:solidFill>
                <a:ea typeface="ＭＳ Ｐゴシック" charset="-128"/>
              </a:rPr>
              <a:t>suatu</a:t>
            </a:r>
            <a:r>
              <a:rPr lang="en-US" altLang="ja-JP" dirty="0">
                <a:solidFill>
                  <a:schemeClr val="bg1"/>
                </a:solidFill>
                <a:ea typeface="ＭＳ Ｐゴシック" charset="-128"/>
              </a:rPr>
              <a:t> </a:t>
            </a:r>
            <a:r>
              <a:rPr lang="en-US" altLang="ja-JP" dirty="0" err="1">
                <a:solidFill>
                  <a:schemeClr val="bg1"/>
                </a:solidFill>
                <a:ea typeface="ＭＳ Ｐゴシック" charset="-128"/>
              </a:rPr>
              <a:t>hasil</a:t>
            </a:r>
            <a:r>
              <a:rPr lang="en-US" altLang="ja-JP" dirty="0">
                <a:solidFill>
                  <a:schemeClr val="bg1"/>
                </a:solidFill>
                <a:ea typeface="ＭＳ Ｐゴシック" charset="-128"/>
              </a:rPr>
              <a:t>. </a:t>
            </a:r>
          </a:p>
          <a:p>
            <a:pPr>
              <a:lnSpc>
                <a:spcPct val="90000"/>
              </a:lnSpc>
            </a:pPr>
            <a:r>
              <a:rPr lang="en-US" altLang="ja-JP" dirty="0" err="1">
                <a:solidFill>
                  <a:schemeClr val="bg1"/>
                </a:solidFill>
                <a:ea typeface="ＭＳ Ｐゴシック" charset="-128"/>
              </a:rPr>
              <a:t>Analisa</a:t>
            </a:r>
            <a:r>
              <a:rPr lang="en-US" altLang="ja-JP" dirty="0">
                <a:solidFill>
                  <a:schemeClr val="bg1"/>
                </a:solidFill>
                <a:ea typeface="ＭＳ Ｐゴシック" charset="-128"/>
              </a:rPr>
              <a:t> </a:t>
            </a:r>
            <a:r>
              <a:rPr lang="en-US" altLang="ja-JP" dirty="0" err="1">
                <a:solidFill>
                  <a:schemeClr val="bg1"/>
                </a:solidFill>
                <a:ea typeface="ＭＳ Ｐゴシック" charset="-128"/>
              </a:rPr>
              <a:t>bisnis</a:t>
            </a:r>
            <a:r>
              <a:rPr lang="en-US" altLang="ja-JP" dirty="0">
                <a:solidFill>
                  <a:schemeClr val="bg1"/>
                </a:solidFill>
                <a:ea typeface="ＭＳ Ｐゴシック" charset="-128"/>
              </a:rPr>
              <a:t> proses </a:t>
            </a:r>
            <a:r>
              <a:rPr lang="en-US" altLang="ja-JP" dirty="0" err="1">
                <a:solidFill>
                  <a:schemeClr val="bg1"/>
                </a:solidFill>
                <a:ea typeface="ＭＳ Ｐゴシック" charset="-128"/>
              </a:rPr>
              <a:t>dan</a:t>
            </a:r>
            <a:r>
              <a:rPr lang="en-US" altLang="ja-JP" dirty="0">
                <a:solidFill>
                  <a:schemeClr val="bg1"/>
                </a:solidFill>
                <a:ea typeface="ＭＳ Ｐゴシック" charset="-128"/>
              </a:rPr>
              <a:t> data </a:t>
            </a:r>
            <a:r>
              <a:rPr lang="en-US" altLang="ja-JP" dirty="0" err="1">
                <a:solidFill>
                  <a:schemeClr val="bg1"/>
                </a:solidFill>
                <a:ea typeface="ＭＳ Ｐゴシック" charset="-128"/>
              </a:rPr>
              <a:t>mencakup</a:t>
            </a:r>
            <a:r>
              <a:rPr lang="en-US" altLang="ja-JP" dirty="0">
                <a:solidFill>
                  <a:schemeClr val="bg1"/>
                </a:solidFill>
                <a:ea typeface="ＭＳ Ｐゴシック" charset="-128"/>
              </a:rPr>
              <a:t>: </a:t>
            </a:r>
          </a:p>
          <a:p>
            <a:pPr lvl="1">
              <a:lnSpc>
                <a:spcPct val="90000"/>
              </a:lnSpc>
            </a:pPr>
            <a:r>
              <a:rPr lang="en-US" altLang="ja-JP" dirty="0">
                <a:solidFill>
                  <a:schemeClr val="bg1"/>
                </a:solidFill>
                <a:ea typeface="ＭＳ Ｐゴシック" charset="-128"/>
              </a:rPr>
              <a:t>proses </a:t>
            </a:r>
            <a:r>
              <a:rPr lang="en-US" altLang="ja-JP" dirty="0" err="1">
                <a:solidFill>
                  <a:schemeClr val="bg1"/>
                </a:solidFill>
                <a:ea typeface="ＭＳ Ｐゴシック" charset="-128"/>
              </a:rPr>
              <a:t>pencatatan</a:t>
            </a:r>
            <a:r>
              <a:rPr lang="en-US" altLang="ja-JP" dirty="0">
                <a:solidFill>
                  <a:schemeClr val="bg1"/>
                </a:solidFill>
                <a:ea typeface="ＭＳ Ｐゴシック" charset="-128"/>
              </a:rPr>
              <a:t> (</a:t>
            </a:r>
            <a:r>
              <a:rPr lang="en-US" altLang="ja-JP" i="1" dirty="0">
                <a:solidFill>
                  <a:schemeClr val="bg1"/>
                </a:solidFill>
                <a:ea typeface="ＭＳ Ｐゴシック" charset="-128"/>
              </a:rPr>
              <a:t>document flow diagram/</a:t>
            </a:r>
            <a:r>
              <a:rPr lang="en-US" altLang="ja-JP" i="1" dirty="0" err="1">
                <a:solidFill>
                  <a:schemeClr val="bg1"/>
                </a:solidFill>
                <a:ea typeface="ＭＳ Ｐゴシック" charset="-128"/>
              </a:rPr>
              <a:t>flowmap</a:t>
            </a:r>
            <a:r>
              <a:rPr lang="en-US" altLang="ja-JP" dirty="0">
                <a:solidFill>
                  <a:schemeClr val="bg1"/>
                </a:solidFill>
                <a:ea typeface="ＭＳ Ｐゴシック" charset="-128"/>
              </a:rPr>
              <a:t>), </a:t>
            </a:r>
          </a:p>
          <a:p>
            <a:pPr lvl="1">
              <a:lnSpc>
                <a:spcPct val="90000"/>
              </a:lnSpc>
            </a:pPr>
            <a:r>
              <a:rPr lang="en-US" altLang="ja-JP" dirty="0" err="1">
                <a:solidFill>
                  <a:schemeClr val="bg1"/>
                </a:solidFill>
                <a:ea typeface="ＭＳ Ｐゴシック" charset="-128"/>
              </a:rPr>
              <a:t>bukti</a:t>
            </a:r>
            <a:r>
              <a:rPr lang="en-US" altLang="ja-JP" dirty="0">
                <a:solidFill>
                  <a:schemeClr val="bg1"/>
                </a:solidFill>
                <a:ea typeface="ＭＳ Ｐゴシック" charset="-128"/>
              </a:rPr>
              <a:t> </a:t>
            </a:r>
            <a:r>
              <a:rPr lang="en-US" altLang="ja-JP" dirty="0" err="1">
                <a:solidFill>
                  <a:schemeClr val="bg1"/>
                </a:solidFill>
                <a:ea typeface="ＭＳ Ｐゴシック" charset="-128"/>
              </a:rPr>
              <a:t>transaksi</a:t>
            </a:r>
            <a:r>
              <a:rPr lang="en-US" altLang="ja-JP" dirty="0">
                <a:solidFill>
                  <a:schemeClr val="bg1"/>
                </a:solidFill>
                <a:ea typeface="ＭＳ Ｐゴシック" charset="-128"/>
              </a:rPr>
              <a:t> </a:t>
            </a:r>
            <a:r>
              <a:rPr lang="en-US" altLang="ja-JP" dirty="0" err="1">
                <a:solidFill>
                  <a:schemeClr val="bg1"/>
                </a:solidFill>
                <a:ea typeface="ＭＳ Ｐゴシック" charset="-128"/>
              </a:rPr>
              <a:t>dan</a:t>
            </a:r>
            <a:r>
              <a:rPr lang="en-US" altLang="ja-JP" dirty="0">
                <a:solidFill>
                  <a:schemeClr val="bg1"/>
                </a:solidFill>
                <a:ea typeface="ＭＳ Ｐゴシック" charset="-128"/>
              </a:rPr>
              <a:t> </a:t>
            </a:r>
            <a:r>
              <a:rPr lang="en-US" altLang="ja-JP" dirty="0" err="1">
                <a:solidFill>
                  <a:schemeClr val="bg1"/>
                </a:solidFill>
                <a:ea typeface="ＭＳ Ｐゴシック" charset="-128"/>
              </a:rPr>
              <a:t>dokumen</a:t>
            </a:r>
            <a:r>
              <a:rPr lang="en-US" altLang="ja-JP" dirty="0">
                <a:solidFill>
                  <a:schemeClr val="bg1"/>
                </a:solidFill>
                <a:ea typeface="ＭＳ Ｐゴシック" charset="-128"/>
              </a:rPr>
              <a:t> </a:t>
            </a:r>
            <a:r>
              <a:rPr lang="en-US" altLang="ja-JP" dirty="0" err="1">
                <a:solidFill>
                  <a:schemeClr val="bg1"/>
                </a:solidFill>
                <a:ea typeface="ＭＳ Ｐゴシック" charset="-128"/>
              </a:rPr>
              <a:t>pencatatan</a:t>
            </a:r>
            <a:r>
              <a:rPr lang="en-US" altLang="ja-JP" dirty="0">
                <a:solidFill>
                  <a:schemeClr val="bg1"/>
                </a:solidFill>
                <a:ea typeface="ＭＳ Ｐゴシック" charset="-128"/>
              </a:rPr>
              <a:t>, </a:t>
            </a:r>
          </a:p>
          <a:p>
            <a:pPr lvl="1">
              <a:lnSpc>
                <a:spcPct val="90000"/>
              </a:lnSpc>
            </a:pPr>
            <a:r>
              <a:rPr lang="en-US" altLang="ja-JP" dirty="0" err="1">
                <a:solidFill>
                  <a:schemeClr val="bg1"/>
                </a:solidFill>
                <a:ea typeface="ＭＳ Ｐゴシック" charset="-128"/>
              </a:rPr>
              <a:t>laporan</a:t>
            </a:r>
            <a:endParaRPr lang="en-US" altLang="ja-JP" dirty="0">
              <a:solidFill>
                <a:schemeClr val="bg1"/>
              </a:solidFill>
              <a:ea typeface="ＭＳ Ｐゴシック" charset="-128"/>
            </a:endParaRPr>
          </a:p>
          <a:p>
            <a:pPr lvl="1">
              <a:lnSpc>
                <a:spcPct val="90000"/>
              </a:lnSpc>
            </a:pPr>
            <a:r>
              <a:rPr lang="en-US" altLang="ja-JP" dirty="0" err="1">
                <a:solidFill>
                  <a:schemeClr val="bg1"/>
                </a:solidFill>
                <a:ea typeface="ＭＳ Ｐゴシック" charset="-128"/>
              </a:rPr>
              <a:t>metode</a:t>
            </a:r>
            <a:r>
              <a:rPr lang="en-US" altLang="ja-JP" dirty="0">
                <a:solidFill>
                  <a:schemeClr val="bg1"/>
                </a:solidFill>
                <a:ea typeface="ＭＳ Ｐゴシック" charset="-128"/>
              </a:rPr>
              <a:t> </a:t>
            </a:r>
            <a:r>
              <a:rPr lang="en-US" altLang="ja-JP" dirty="0" err="1">
                <a:solidFill>
                  <a:schemeClr val="bg1"/>
                </a:solidFill>
                <a:ea typeface="ＭＳ Ｐゴシック" charset="-128"/>
              </a:rPr>
              <a:t>pengkodean</a:t>
            </a:r>
            <a:r>
              <a:rPr lang="en-US" altLang="ja-JP" dirty="0">
                <a:solidFill>
                  <a:schemeClr val="bg1"/>
                </a:solidFill>
                <a:ea typeface="ＭＳ Ｐゴシック" charset="-128"/>
              </a:rPr>
              <a:t>.</a:t>
            </a:r>
            <a:endParaRPr lang="en-US" dirty="0">
              <a:solidFill>
                <a:schemeClr val="bg1"/>
              </a:solidFill>
            </a:endParaRPr>
          </a:p>
          <a:p>
            <a:endParaRPr lang="id-ID" dirty="0">
              <a:solidFill>
                <a:schemeClr val="bg1"/>
              </a:solidFill>
            </a:endParaRPr>
          </a:p>
        </p:txBody>
      </p:sp>
      <p:sp>
        <p:nvSpPr>
          <p:cNvPr id="9" name="Rectangle 3"/>
          <p:cNvSpPr txBox="1">
            <a:spLocks noChangeArrowheads="1"/>
          </p:cNvSpPr>
          <p:nvPr/>
        </p:nvSpPr>
        <p:spPr>
          <a:xfrm>
            <a:off x="457200" y="1481328"/>
            <a:ext cx="8229600" cy="4525963"/>
          </a:xfrm>
          <a:prstGeom prst="rect">
            <a:avLst/>
          </a:prstGeom>
        </p:spPr>
        <p:txBody>
          <a:bodyPr vert="horz" lIns="160468" tIns="80234" rIns="160468" bIns="80234" rtlCol="0">
            <a:normAutofit/>
          </a:bodyPr>
          <a:lstStyle>
            <a:lvl1pPr marL="601755" indent="-601755" algn="l" defTabSz="1604681" rtl="0" eaLnBrk="1" latinLnBrk="0" hangingPunct="1">
              <a:spcBef>
                <a:spcPct val="20000"/>
              </a:spcBef>
              <a:buFont typeface="Arial" pitchFamily="34" charset="0"/>
              <a:buChar char="•"/>
              <a:defRPr sz="5600" kern="1200">
                <a:solidFill>
                  <a:schemeClr val="tx1"/>
                </a:solidFill>
                <a:latin typeface="+mn-lt"/>
                <a:ea typeface="+mn-ea"/>
                <a:cs typeface="+mn-cs"/>
              </a:defRPr>
            </a:lvl1pPr>
            <a:lvl2pPr marL="1303803" indent="-501463" algn="l" defTabSz="1604681"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2005851" indent="-401170" algn="l" defTabSz="1604681" rtl="0" eaLnBrk="1" latinLnBrk="0" hangingPunct="1">
              <a:spcBef>
                <a:spcPct val="20000"/>
              </a:spcBef>
              <a:buFont typeface="Arial" pitchFamily="34" charset="0"/>
              <a:buChar char="•"/>
              <a:defRPr sz="4200" kern="1200">
                <a:solidFill>
                  <a:schemeClr val="tx1"/>
                </a:solidFill>
                <a:latin typeface="+mn-lt"/>
                <a:ea typeface="+mn-ea"/>
                <a:cs typeface="+mn-cs"/>
              </a:defRPr>
            </a:lvl3pPr>
            <a:lvl4pPr marL="280819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61053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41287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21521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601755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81989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9pPr>
          </a:lstStyle>
          <a:p>
            <a:pPr>
              <a:lnSpc>
                <a:spcPct val="90000"/>
              </a:lnSpc>
            </a:pPr>
            <a:endParaRPr lang="en-US" dirty="0" smtClean="0">
              <a:solidFill>
                <a:schemeClr val="bg1"/>
              </a:solidFill>
            </a:endParaRPr>
          </a:p>
        </p:txBody>
      </p:sp>
      <p:sp>
        <p:nvSpPr>
          <p:cNvPr id="10" name="Slide Number Placeholder 4"/>
          <p:cNvSpPr>
            <a:spLocks noGrp="1"/>
          </p:cNvSpPr>
          <p:nvPr>
            <p:ph type="sldNum" sz="quarter" idx="12"/>
          </p:nvPr>
        </p:nvSpPr>
        <p:spPr>
          <a:xfrm>
            <a:off x="8647272" y="6407944"/>
            <a:ext cx="365760" cy="365125"/>
          </a:xfrm>
          <a:noFill/>
        </p:spPr>
        <p:txBody>
          <a:bodyPr/>
          <a:lstStyle/>
          <a:p>
            <a:fld id="{8638BD7A-599D-421F-9192-A3A6A02A91AE}" type="slidenum">
              <a:rPr lang="en-US" smtClean="0">
                <a:solidFill>
                  <a:schemeClr val="bg1"/>
                </a:solidFill>
              </a:rPr>
              <a:pPr/>
              <a:t>13</a:t>
            </a:fld>
            <a:endParaRPr lang="en-US" smtClean="0">
              <a:solidFill>
                <a:schemeClr val="bg1"/>
              </a:solidFill>
            </a:endParaRPr>
          </a:p>
        </p:txBody>
      </p:sp>
      <p:sp>
        <p:nvSpPr>
          <p:cNvPr id="11" name="Rectangle 2"/>
          <p:cNvSpPr txBox="1">
            <a:spLocks noChangeArrowheads="1"/>
          </p:cNvSpPr>
          <p:nvPr/>
        </p:nvSpPr>
        <p:spPr>
          <a:xfrm>
            <a:off x="457200" y="274638"/>
            <a:ext cx="8229600" cy="1143000"/>
          </a:xfrm>
          <a:prstGeom prst="rect">
            <a:avLst/>
          </a:prstGeom>
        </p:spPr>
        <p:txBody>
          <a:bodyPr vert="horz" lIns="160468" tIns="80234" rIns="160468" bIns="80234" rtlCol="0" anchor="ctr">
            <a:normAutofit fontScale="92500" lnSpcReduction="10000"/>
          </a:bodyPr>
          <a:lstStyle>
            <a:lvl1pPr algn="ctr" defTabSz="1604681" rtl="0" eaLnBrk="1" latinLnBrk="0" hangingPunct="1">
              <a:spcBef>
                <a:spcPct val="0"/>
              </a:spcBef>
              <a:buNone/>
              <a:defRPr sz="7700" kern="1200">
                <a:solidFill>
                  <a:schemeClr val="tx1"/>
                </a:solidFill>
                <a:latin typeface="+mj-lt"/>
                <a:ea typeface="+mj-ea"/>
                <a:cs typeface="+mj-cs"/>
              </a:defRPr>
            </a:lvl1pPr>
          </a:lstStyle>
          <a:p>
            <a:endParaRPr lang="en-US" dirty="0" smtClean="0">
              <a:solidFill>
                <a:schemeClr val="bg1"/>
              </a:solidFill>
            </a:endParaRPr>
          </a:p>
        </p:txBody>
      </p:sp>
      <p:sp>
        <p:nvSpPr>
          <p:cNvPr id="12" name="Rectangle 11"/>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13" name="Rectangle 12"/>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14"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13</a:t>
            </a:fld>
            <a:endParaRPr lang="id-ID" dirty="0"/>
          </a:p>
        </p:txBody>
      </p:sp>
    </p:spTree>
    <p:extLst>
      <p:ext uri="{BB962C8B-B14F-4D97-AF65-F5344CB8AC3E}">
        <p14:creationId xmlns:p14="http://schemas.microsoft.com/office/powerpoint/2010/main" val="37207249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00113" y="71760"/>
            <a:ext cx="16202025" cy="1540275"/>
          </a:xfrm>
        </p:spPr>
        <p:txBody>
          <a:bodyPr>
            <a:normAutofit/>
          </a:bodyPr>
          <a:lstStyle/>
          <a:p>
            <a:r>
              <a:rPr lang="en-US" sz="7200" i="1" dirty="0">
                <a:solidFill>
                  <a:schemeClr val="bg1"/>
                </a:solidFill>
              </a:rPr>
              <a:t>Business Process and </a:t>
            </a:r>
            <a:r>
              <a:rPr lang="en-US" sz="7200" i="1" dirty="0" smtClean="0">
                <a:solidFill>
                  <a:schemeClr val="bg1"/>
                </a:solidFill>
              </a:rPr>
              <a:t>data</a:t>
            </a:r>
            <a:r>
              <a:rPr lang="id-ID" sz="7200" i="1" dirty="0" smtClean="0">
                <a:solidFill>
                  <a:schemeClr val="bg1"/>
                </a:solidFill>
              </a:rPr>
              <a:t> (2)</a:t>
            </a:r>
            <a:endParaRPr lang="id-ID" sz="7200" i="1" dirty="0">
              <a:solidFill>
                <a:schemeClr val="bg1"/>
              </a:solidFill>
            </a:endParaRPr>
          </a:p>
        </p:txBody>
      </p:sp>
      <p:sp>
        <p:nvSpPr>
          <p:cNvPr id="6" name="Content Placeholder 5"/>
          <p:cNvSpPr>
            <a:spLocks noGrp="1"/>
          </p:cNvSpPr>
          <p:nvPr>
            <p:ph idx="1"/>
          </p:nvPr>
        </p:nvSpPr>
        <p:spPr>
          <a:xfrm>
            <a:off x="900113" y="1727944"/>
            <a:ext cx="16202025" cy="7276949"/>
          </a:xfrm>
        </p:spPr>
        <p:txBody>
          <a:bodyPr>
            <a:noAutofit/>
          </a:bodyPr>
          <a:lstStyle/>
          <a:p>
            <a:r>
              <a:rPr lang="sv-SE" altLang="ja-JP" sz="3200" dirty="0">
                <a:solidFill>
                  <a:schemeClr val="bg1"/>
                </a:solidFill>
                <a:ea typeface="ＭＳ Ｐゴシック" charset="-128"/>
              </a:rPr>
              <a:t>Proses Pencatatan</a:t>
            </a:r>
          </a:p>
          <a:p>
            <a:pPr lvl="1"/>
            <a:r>
              <a:rPr lang="sv-SE" altLang="ja-JP" sz="2800" dirty="0">
                <a:solidFill>
                  <a:schemeClr val="bg1"/>
                </a:solidFill>
                <a:ea typeface="ＭＳ Ｐゴシック" charset="-128"/>
              </a:rPr>
              <a:t>Merupakan  gambaran tahapan kegiatan/pekerjaan dalam suatu sistem.</a:t>
            </a:r>
          </a:p>
          <a:p>
            <a:r>
              <a:rPr lang="sv-SE" altLang="ja-JP" sz="3200" dirty="0">
                <a:solidFill>
                  <a:schemeClr val="bg1"/>
                </a:solidFill>
                <a:ea typeface="ＭＳ Ｐゴシック" charset="-128"/>
              </a:rPr>
              <a:t>Bukti transaksi dan pembuatan dokumen</a:t>
            </a:r>
            <a:endParaRPr lang="en-US" altLang="ja-JP" sz="3200" dirty="0">
              <a:solidFill>
                <a:schemeClr val="bg1"/>
              </a:solidFill>
              <a:ea typeface="ＭＳ Ｐゴシック" charset="-128"/>
            </a:endParaRPr>
          </a:p>
          <a:p>
            <a:pPr lvl="1"/>
            <a:r>
              <a:rPr lang="en-US" altLang="ja-JP" sz="2800" dirty="0" err="1">
                <a:solidFill>
                  <a:schemeClr val="bg1"/>
                </a:solidFill>
                <a:ea typeface="ＭＳ Ｐゴシック" charset="-128"/>
              </a:rPr>
              <a:t>setiap</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transaksi</a:t>
            </a:r>
            <a:r>
              <a:rPr lang="en-US" altLang="ja-JP" sz="2800" dirty="0">
                <a:solidFill>
                  <a:schemeClr val="bg1"/>
                </a:solidFill>
                <a:ea typeface="ＭＳ Ｐゴシック" charset="-128"/>
              </a:rPr>
              <a:t> yang </a:t>
            </a:r>
            <a:r>
              <a:rPr lang="en-US" altLang="ja-JP" sz="2800" dirty="0" err="1">
                <a:solidFill>
                  <a:schemeClr val="bg1"/>
                </a:solidFill>
                <a:ea typeface="ＭＳ Ｐゴシック" charset="-128"/>
              </a:rPr>
              <a:t>ada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harus</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dicatat</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baik</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pada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sistem</a:t>
            </a:r>
            <a:r>
              <a:rPr lang="en-US" altLang="ja-JP" sz="2800" dirty="0">
                <a:solidFill>
                  <a:schemeClr val="bg1"/>
                </a:solidFill>
                <a:ea typeface="ＭＳ Ｐゴシック" charset="-128"/>
              </a:rPr>
              <a:t> manual </a:t>
            </a:r>
            <a:r>
              <a:rPr lang="en-US" altLang="ja-JP" sz="2800" dirty="0" err="1">
                <a:solidFill>
                  <a:schemeClr val="bg1"/>
                </a:solidFill>
                <a:ea typeface="ＭＳ Ｐゴシック" charset="-128"/>
              </a:rPr>
              <a:t>atau</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sistem</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komputer</a:t>
            </a:r>
            <a:r>
              <a:rPr lang="en-US" altLang="ja-JP" sz="2800" dirty="0">
                <a:solidFill>
                  <a:schemeClr val="bg1"/>
                </a:solidFill>
                <a:ea typeface="ＭＳ Ｐゴシック" charset="-128"/>
              </a:rPr>
              <a:t> </a:t>
            </a:r>
          </a:p>
          <a:p>
            <a:pPr lvl="1"/>
            <a:r>
              <a:rPr lang="en-US" altLang="ja-JP" sz="2800" dirty="0" err="1">
                <a:solidFill>
                  <a:schemeClr val="bg1"/>
                </a:solidFill>
                <a:ea typeface="ＭＳ Ｐゴシック" charset="-128"/>
              </a:rPr>
              <a:t>harus</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didasari</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oleh</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dokumen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berupa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bukti</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transaksi</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dokumen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pencatatan</a:t>
            </a:r>
            <a:r>
              <a:rPr lang="en-US" altLang="ja-JP" sz="2800" dirty="0">
                <a:solidFill>
                  <a:schemeClr val="bg1"/>
                </a:solidFill>
                <a:ea typeface="ＭＳ Ｐゴシック" charset="-128"/>
              </a:rPr>
              <a:t>.</a:t>
            </a:r>
          </a:p>
          <a:p>
            <a:r>
              <a:rPr lang="en-US" altLang="ja-JP" sz="3200" dirty="0" err="1">
                <a:solidFill>
                  <a:schemeClr val="bg1"/>
                </a:solidFill>
                <a:ea typeface="ＭＳ Ｐゴシック" charset="-128"/>
              </a:rPr>
              <a:t>Laporan</a:t>
            </a:r>
            <a:endParaRPr lang="en-US" altLang="ja-JP" sz="3200" dirty="0">
              <a:solidFill>
                <a:schemeClr val="bg1"/>
              </a:solidFill>
              <a:ea typeface="ＭＳ Ｐゴシック" charset="-128"/>
            </a:endParaRPr>
          </a:p>
          <a:p>
            <a:pPr lvl="1"/>
            <a:r>
              <a:rPr lang="en-US" altLang="ja-JP" sz="2800" dirty="0" err="1">
                <a:solidFill>
                  <a:schemeClr val="bg1"/>
                </a:solidFill>
                <a:ea typeface="ＭＳ Ｐゴシック" charset="-128"/>
              </a:rPr>
              <a:t>Laporan-laporan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perlu</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dianalisa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untuk</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mengetahui</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jenis-jenis</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laporan</a:t>
            </a:r>
            <a:r>
              <a:rPr lang="en-US" altLang="ja-JP" sz="2800" dirty="0">
                <a:solidFill>
                  <a:schemeClr val="bg1"/>
                </a:solidFill>
                <a:ea typeface="ＭＳ Ｐゴシック" charset="-128"/>
              </a:rPr>
              <a:t> yang </a:t>
            </a:r>
            <a:r>
              <a:rPr lang="en-US" altLang="ja-JP" sz="2800" dirty="0" err="1">
                <a:solidFill>
                  <a:schemeClr val="bg1"/>
                </a:solidFill>
                <a:ea typeface="ＭＳ Ｐゴシック" charset="-128"/>
              </a:rPr>
              <a:t>ada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apakah</a:t>
            </a:r>
            <a:r>
              <a:rPr lang="en-US" altLang="ja-JP" sz="2800" dirty="0">
                <a:solidFill>
                  <a:schemeClr val="bg1"/>
                </a:solidFill>
                <a:ea typeface="ＭＳ Ｐゴシック" charset="-128"/>
              </a:rPr>
              <a:t> </a:t>
            </a:r>
          </a:p>
          <a:p>
            <a:pPr lvl="1"/>
            <a:r>
              <a:rPr lang="en-US" altLang="ja-JP" sz="2800" dirty="0" err="1">
                <a:solidFill>
                  <a:schemeClr val="bg1"/>
                </a:solidFill>
                <a:ea typeface="ＭＳ Ｐゴシック" charset="-128"/>
              </a:rPr>
              <a:t>telah</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sesuai</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dengan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prinsip-prinsip</a:t>
            </a:r>
            <a:r>
              <a:rPr lang="en-US" altLang="ja-JP" sz="2800" dirty="0">
                <a:solidFill>
                  <a:schemeClr val="bg1"/>
                </a:solidFill>
                <a:ea typeface="ＭＳ Ｐゴシック" charset="-128"/>
              </a:rPr>
              <a:t> SIM, yang </a:t>
            </a:r>
            <a:r>
              <a:rPr lang="en-US" altLang="ja-JP" sz="2800" dirty="0" err="1">
                <a:solidFill>
                  <a:schemeClr val="bg1"/>
                </a:solidFill>
                <a:ea typeface="ＭＳ Ｐゴシック" charset="-128"/>
              </a:rPr>
              <a:t>mensyaratkan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informasi</a:t>
            </a:r>
            <a:r>
              <a:rPr lang="en-US" altLang="ja-JP" sz="2800" dirty="0">
                <a:solidFill>
                  <a:schemeClr val="bg1"/>
                </a:solidFill>
                <a:ea typeface="ＭＳ Ｐゴシック" charset="-128"/>
              </a:rPr>
              <a:t> yang </a:t>
            </a:r>
            <a:r>
              <a:rPr lang="en-US" altLang="ja-JP" sz="2800" dirty="0" err="1">
                <a:solidFill>
                  <a:schemeClr val="bg1"/>
                </a:solidFill>
                <a:ea typeface="ＭＳ Ｐゴシック" charset="-128"/>
              </a:rPr>
              <a:t>tepat</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untuk</a:t>
            </a:r>
            <a:r>
              <a:rPr lang="en-US" altLang="ja-JP" sz="2800" dirty="0">
                <a:solidFill>
                  <a:schemeClr val="bg1"/>
                </a:solidFill>
                <a:ea typeface="ＭＳ Ｐゴシック" charset="-128"/>
              </a:rPr>
              <a:t> </a:t>
            </a:r>
            <a:endParaRPr lang="nl-NL" altLang="ja-JP" sz="2800" dirty="0">
              <a:solidFill>
                <a:schemeClr val="bg1"/>
              </a:solidFill>
              <a:ea typeface="ＭＳ Ｐゴシック" charset="-128"/>
            </a:endParaRPr>
          </a:p>
          <a:p>
            <a:pPr lvl="1"/>
            <a:r>
              <a:rPr lang="nl-NL" altLang="ja-JP" sz="2800" dirty="0">
                <a:solidFill>
                  <a:schemeClr val="bg1"/>
                </a:solidFill>
                <a:ea typeface="ＭＳ Ｐゴシック" charset="-128"/>
              </a:rPr>
              <a:t>orang yang tepat dan waktu yang tepat. </a:t>
            </a:r>
            <a:r>
              <a:rPr lang="fi-FI" altLang="ja-JP" sz="2800" dirty="0">
                <a:solidFill>
                  <a:schemeClr val="bg1"/>
                </a:solidFill>
                <a:ea typeface="ＭＳ Ｐゴシック" charset="-128"/>
              </a:rPr>
              <a:t>Selain itu laporan-laporan ini dianalisa untuk dasar </a:t>
            </a:r>
            <a:endParaRPr lang="en-US" altLang="ja-JP" sz="2800" dirty="0">
              <a:solidFill>
                <a:schemeClr val="bg1"/>
              </a:solidFill>
              <a:ea typeface="ＭＳ Ｐゴシック" charset="-128"/>
            </a:endParaRPr>
          </a:p>
          <a:p>
            <a:pPr lvl="1"/>
            <a:r>
              <a:rPr lang="en-US" altLang="ja-JP" sz="2800" dirty="0" err="1">
                <a:solidFill>
                  <a:schemeClr val="bg1"/>
                </a:solidFill>
                <a:ea typeface="ＭＳ Ｐゴシック" charset="-128"/>
              </a:rPr>
              <a:t>pembuatan</a:t>
            </a:r>
            <a:r>
              <a:rPr lang="en-US" altLang="ja-JP" sz="2800" dirty="0">
                <a:solidFill>
                  <a:schemeClr val="bg1"/>
                </a:solidFill>
                <a:ea typeface="ＭＳ Ｐゴシック" charset="-128"/>
              </a:rPr>
              <a:t>/</a:t>
            </a:r>
            <a:r>
              <a:rPr lang="en-US" altLang="ja-JP" sz="2800" dirty="0" err="1">
                <a:solidFill>
                  <a:schemeClr val="bg1"/>
                </a:solidFill>
                <a:ea typeface="ＭＳ Ｐゴシック" charset="-128"/>
              </a:rPr>
              <a:t>desain</a:t>
            </a:r>
            <a:r>
              <a:rPr lang="en-US" altLang="ja-JP" sz="2800" dirty="0">
                <a:solidFill>
                  <a:schemeClr val="bg1"/>
                </a:solidFill>
                <a:ea typeface="ＭＳ Ｐゴシック" charset="-128"/>
              </a:rPr>
              <a:t> report.</a:t>
            </a:r>
          </a:p>
          <a:p>
            <a:r>
              <a:rPr lang="en-US" altLang="ja-JP" sz="3200" dirty="0" err="1">
                <a:solidFill>
                  <a:schemeClr val="bg1"/>
                </a:solidFill>
                <a:ea typeface="ＭＳ Ｐゴシック" charset="-128"/>
              </a:rPr>
              <a:t>Pengkodean</a:t>
            </a:r>
            <a:endParaRPr lang="en-US" altLang="ja-JP" sz="3200" dirty="0">
              <a:solidFill>
                <a:schemeClr val="bg1"/>
              </a:solidFill>
              <a:ea typeface="ＭＳ Ｐゴシック" charset="-128"/>
            </a:endParaRPr>
          </a:p>
          <a:p>
            <a:pPr lvl="1"/>
            <a:r>
              <a:rPr lang="en-US" altLang="ja-JP" sz="2800" dirty="0" err="1">
                <a:solidFill>
                  <a:schemeClr val="bg1"/>
                </a:solidFill>
                <a:ea typeface="ＭＳ Ｐゴシック" charset="-128"/>
              </a:rPr>
              <a:t>Menganalisa</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apakah</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perusahaan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telah</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atau</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belum</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menggunakan</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kode</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untuk</a:t>
            </a:r>
            <a:r>
              <a:rPr lang="en-US" altLang="ja-JP" sz="2800" dirty="0">
                <a:solidFill>
                  <a:schemeClr val="bg1"/>
                </a:solidFill>
                <a:ea typeface="ＭＳ Ｐゴシック" charset="-128"/>
              </a:rPr>
              <a:t> </a:t>
            </a:r>
            <a:r>
              <a:rPr lang="en-US" altLang="ja-JP" sz="2800" dirty="0" err="1">
                <a:solidFill>
                  <a:schemeClr val="bg1"/>
                </a:solidFill>
                <a:ea typeface="ＭＳ Ｐゴシック" charset="-128"/>
              </a:rPr>
              <a:t>pencatatan</a:t>
            </a:r>
            <a:r>
              <a:rPr lang="en-US" altLang="ja-JP" sz="2800" dirty="0">
                <a:solidFill>
                  <a:schemeClr val="bg1"/>
                </a:solidFill>
                <a:ea typeface="ＭＳ Ｐゴシック" charset="-128"/>
              </a:rPr>
              <a:t>.</a:t>
            </a:r>
            <a:endParaRPr lang="en-US" sz="2800" dirty="0">
              <a:solidFill>
                <a:schemeClr val="bg1"/>
              </a:solidFill>
            </a:endParaRPr>
          </a:p>
        </p:txBody>
      </p:sp>
      <p:sp>
        <p:nvSpPr>
          <p:cNvPr id="9" name="Rectangle 3"/>
          <p:cNvSpPr txBox="1">
            <a:spLocks noChangeArrowheads="1"/>
          </p:cNvSpPr>
          <p:nvPr/>
        </p:nvSpPr>
        <p:spPr>
          <a:xfrm>
            <a:off x="457200" y="1481328"/>
            <a:ext cx="8229600" cy="4525963"/>
          </a:xfrm>
          <a:prstGeom prst="rect">
            <a:avLst/>
          </a:prstGeom>
        </p:spPr>
        <p:txBody>
          <a:bodyPr vert="horz" lIns="160468" tIns="80234" rIns="160468" bIns="80234" rtlCol="0">
            <a:normAutofit/>
          </a:bodyPr>
          <a:lstStyle>
            <a:lvl1pPr marL="601755" indent="-601755" algn="l" defTabSz="1604681" rtl="0" eaLnBrk="1" latinLnBrk="0" hangingPunct="1">
              <a:spcBef>
                <a:spcPct val="20000"/>
              </a:spcBef>
              <a:buFont typeface="Arial" pitchFamily="34" charset="0"/>
              <a:buChar char="•"/>
              <a:defRPr sz="5600" kern="1200">
                <a:solidFill>
                  <a:schemeClr val="tx1"/>
                </a:solidFill>
                <a:latin typeface="+mn-lt"/>
                <a:ea typeface="+mn-ea"/>
                <a:cs typeface="+mn-cs"/>
              </a:defRPr>
            </a:lvl1pPr>
            <a:lvl2pPr marL="1303803" indent="-501463" algn="l" defTabSz="1604681"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2005851" indent="-401170" algn="l" defTabSz="1604681" rtl="0" eaLnBrk="1" latinLnBrk="0" hangingPunct="1">
              <a:spcBef>
                <a:spcPct val="20000"/>
              </a:spcBef>
              <a:buFont typeface="Arial" pitchFamily="34" charset="0"/>
              <a:buChar char="•"/>
              <a:defRPr sz="4200" kern="1200">
                <a:solidFill>
                  <a:schemeClr val="tx1"/>
                </a:solidFill>
                <a:latin typeface="+mn-lt"/>
                <a:ea typeface="+mn-ea"/>
                <a:cs typeface="+mn-cs"/>
              </a:defRPr>
            </a:lvl3pPr>
            <a:lvl4pPr marL="280819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61053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41287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21521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601755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81989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9pPr>
          </a:lstStyle>
          <a:p>
            <a:pPr>
              <a:lnSpc>
                <a:spcPct val="90000"/>
              </a:lnSpc>
            </a:pPr>
            <a:endParaRPr lang="en-US" dirty="0" smtClean="0">
              <a:solidFill>
                <a:schemeClr val="bg1"/>
              </a:solidFill>
            </a:endParaRPr>
          </a:p>
        </p:txBody>
      </p:sp>
      <p:sp>
        <p:nvSpPr>
          <p:cNvPr id="11" name="Rectangle 2"/>
          <p:cNvSpPr txBox="1">
            <a:spLocks noChangeArrowheads="1"/>
          </p:cNvSpPr>
          <p:nvPr/>
        </p:nvSpPr>
        <p:spPr>
          <a:xfrm>
            <a:off x="457200" y="274638"/>
            <a:ext cx="8229600" cy="1143000"/>
          </a:xfrm>
          <a:prstGeom prst="rect">
            <a:avLst/>
          </a:prstGeom>
        </p:spPr>
        <p:txBody>
          <a:bodyPr vert="horz" lIns="160468" tIns="80234" rIns="160468" bIns="80234" rtlCol="0" anchor="ctr">
            <a:normAutofit fontScale="92500" lnSpcReduction="10000"/>
          </a:bodyPr>
          <a:lstStyle>
            <a:lvl1pPr algn="ctr" defTabSz="1604681" rtl="0" eaLnBrk="1" latinLnBrk="0" hangingPunct="1">
              <a:spcBef>
                <a:spcPct val="0"/>
              </a:spcBef>
              <a:buNone/>
              <a:defRPr sz="7700" kern="1200">
                <a:solidFill>
                  <a:schemeClr val="tx1"/>
                </a:solidFill>
                <a:latin typeface="+mj-lt"/>
                <a:ea typeface="+mj-ea"/>
                <a:cs typeface="+mj-cs"/>
              </a:defRPr>
            </a:lvl1pPr>
          </a:lstStyle>
          <a:p>
            <a:endParaRPr lang="en-US" dirty="0" smtClean="0">
              <a:solidFill>
                <a:schemeClr val="bg1"/>
              </a:solidFill>
            </a:endParaRPr>
          </a:p>
        </p:txBody>
      </p:sp>
      <p:sp>
        <p:nvSpPr>
          <p:cNvPr id="12" name="Rectangle 11"/>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13" name="Rectangle 12"/>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14"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14</a:t>
            </a:fld>
            <a:endParaRPr lang="id-ID" dirty="0"/>
          </a:p>
        </p:txBody>
      </p:sp>
    </p:spTree>
    <p:extLst>
      <p:ext uri="{BB962C8B-B14F-4D97-AF65-F5344CB8AC3E}">
        <p14:creationId xmlns:p14="http://schemas.microsoft.com/office/powerpoint/2010/main" val="5056394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00113" y="71760"/>
            <a:ext cx="16202025" cy="1540275"/>
          </a:xfrm>
        </p:spPr>
        <p:txBody>
          <a:bodyPr>
            <a:normAutofit/>
          </a:bodyPr>
          <a:lstStyle/>
          <a:p>
            <a:r>
              <a:rPr lang="en-US" altLang="ja-JP" sz="7200" b="1" i="1" dirty="0" err="1">
                <a:solidFill>
                  <a:schemeClr val="bg1"/>
                </a:solidFill>
                <a:ea typeface="ＭＳ Ｐゴシック" charset="-128"/>
              </a:rPr>
              <a:t>Bussiness</a:t>
            </a:r>
            <a:r>
              <a:rPr lang="en-US" altLang="ja-JP" sz="7200" b="1" i="1" dirty="0">
                <a:solidFill>
                  <a:schemeClr val="bg1"/>
                </a:solidFill>
                <a:ea typeface="ＭＳ Ｐゴシック" charset="-128"/>
              </a:rPr>
              <a:t> Rules</a:t>
            </a:r>
            <a:r>
              <a:rPr lang="en-US" altLang="ja-JP" sz="7200" i="1" dirty="0">
                <a:solidFill>
                  <a:schemeClr val="bg1"/>
                </a:solidFill>
                <a:ea typeface="ＭＳ Ｐゴシック" charset="-128"/>
              </a:rPr>
              <a:t> </a:t>
            </a:r>
            <a:endParaRPr lang="id-ID" sz="7200" i="1" dirty="0">
              <a:solidFill>
                <a:schemeClr val="bg1"/>
              </a:solidFill>
            </a:endParaRPr>
          </a:p>
        </p:txBody>
      </p:sp>
      <p:sp>
        <p:nvSpPr>
          <p:cNvPr id="6" name="Content Placeholder 5"/>
          <p:cNvSpPr>
            <a:spLocks noGrp="1"/>
          </p:cNvSpPr>
          <p:nvPr>
            <p:ph idx="1"/>
          </p:nvPr>
        </p:nvSpPr>
        <p:spPr>
          <a:xfrm>
            <a:off x="900113" y="1727944"/>
            <a:ext cx="16202025" cy="7276949"/>
          </a:xfrm>
        </p:spPr>
        <p:txBody>
          <a:bodyPr>
            <a:noAutofit/>
          </a:bodyPr>
          <a:lstStyle/>
          <a:p>
            <a:pPr algn="just">
              <a:lnSpc>
                <a:spcPct val="150000"/>
              </a:lnSpc>
            </a:pPr>
            <a:r>
              <a:rPr lang="en-US" altLang="ja-JP" sz="4000" dirty="0" err="1">
                <a:solidFill>
                  <a:schemeClr val="bg1"/>
                </a:solidFill>
                <a:ea typeface="ＭＳ Ｐゴシック" charset="-128"/>
              </a:rPr>
              <a:t>Untuk</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menjamin</a:t>
            </a:r>
            <a:r>
              <a:rPr lang="en-US" altLang="ja-JP" sz="4000" dirty="0">
                <a:solidFill>
                  <a:schemeClr val="bg1"/>
                </a:solidFill>
                <a:ea typeface="ＭＳ Ｐゴシック" charset="-128"/>
              </a:rPr>
              <a:t> agar </a:t>
            </a:r>
            <a:r>
              <a:rPr lang="en-US" altLang="ja-JP" sz="4000" dirty="0" err="1">
                <a:solidFill>
                  <a:schemeClr val="bg1"/>
                </a:solidFill>
                <a:ea typeface="ＭＳ Ｐゴシック" charset="-128"/>
              </a:rPr>
              <a:t>sebuah</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sistem</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dapat</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berjalan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seperti</a:t>
            </a:r>
            <a:r>
              <a:rPr lang="en-US" altLang="ja-JP" sz="4000" dirty="0">
                <a:solidFill>
                  <a:schemeClr val="bg1"/>
                </a:solidFill>
                <a:ea typeface="ＭＳ Ｐゴシック" charset="-128"/>
              </a:rPr>
              <a:t> yang </a:t>
            </a:r>
            <a:r>
              <a:rPr lang="en-US" altLang="ja-JP" sz="4000" dirty="0" err="1">
                <a:solidFill>
                  <a:schemeClr val="bg1"/>
                </a:solidFill>
                <a:ea typeface="ＭＳ Ｐゴシック" charset="-128"/>
              </a:rPr>
              <a:t>diharapkan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perusahaan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perlu</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menerapkan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ketentuan</a:t>
            </a:r>
            <a:r>
              <a:rPr lang="en-US" altLang="ja-JP" sz="4000" dirty="0">
                <a:solidFill>
                  <a:schemeClr val="bg1"/>
                </a:solidFill>
                <a:ea typeface="ＭＳ Ｐゴシック" charset="-128"/>
              </a:rPr>
              <a:t>/</a:t>
            </a:r>
            <a:r>
              <a:rPr lang="en-US" altLang="ja-JP" sz="4000" dirty="0" err="1">
                <a:solidFill>
                  <a:schemeClr val="bg1"/>
                </a:solidFill>
                <a:ea typeface="ＭＳ Ｐゴシック" charset="-128"/>
              </a:rPr>
              <a:t>batasan</a:t>
            </a:r>
            <a:r>
              <a:rPr lang="en-US" altLang="ja-JP" sz="4000" dirty="0">
                <a:solidFill>
                  <a:schemeClr val="bg1"/>
                </a:solidFill>
                <a:ea typeface="ＭＳ Ｐゴシック" charset="-128"/>
              </a:rPr>
              <a:t> yang </a:t>
            </a:r>
            <a:r>
              <a:rPr lang="en-US" altLang="ja-JP" sz="4000" dirty="0" err="1">
                <a:solidFill>
                  <a:schemeClr val="bg1"/>
                </a:solidFill>
                <a:ea typeface="ＭＳ Ｐゴシック" charset="-128"/>
              </a:rPr>
              <a:t>dapat</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menjaga</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integritas</a:t>
            </a:r>
            <a:r>
              <a:rPr lang="en-US" altLang="ja-JP" sz="4000" dirty="0">
                <a:solidFill>
                  <a:schemeClr val="bg1"/>
                </a:solidFill>
                <a:ea typeface="ＭＳ Ｐゴシック" charset="-128"/>
              </a:rPr>
              <a:t>/</a:t>
            </a:r>
            <a:r>
              <a:rPr lang="en-US" altLang="ja-JP" sz="4000" dirty="0" err="1">
                <a:solidFill>
                  <a:schemeClr val="bg1"/>
                </a:solidFill>
                <a:ea typeface="ＭＳ Ｐゴシック" charset="-128"/>
              </a:rPr>
              <a:t>keabsahan</a:t>
            </a:r>
            <a:r>
              <a:rPr lang="en-US" altLang="ja-JP" sz="4000" dirty="0">
                <a:solidFill>
                  <a:schemeClr val="bg1"/>
                </a:solidFill>
                <a:ea typeface="ＭＳ Ｐゴシック" charset="-128"/>
              </a:rPr>
              <a:t> data, </a:t>
            </a:r>
            <a:r>
              <a:rPr lang="en-US" altLang="ja-JP" sz="4000" dirty="0" err="1">
                <a:solidFill>
                  <a:schemeClr val="bg1"/>
                </a:solidFill>
                <a:ea typeface="ＭＳ Ｐゴシック" charset="-128"/>
              </a:rPr>
              <a:t>jangan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sampai</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merusak</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sistem</a:t>
            </a:r>
            <a:r>
              <a:rPr lang="en-US" altLang="ja-JP" sz="4000" dirty="0">
                <a:solidFill>
                  <a:schemeClr val="bg1"/>
                </a:solidFill>
                <a:ea typeface="ＭＳ Ｐゴシック" charset="-128"/>
              </a:rPr>
              <a:t> yang </a:t>
            </a:r>
            <a:r>
              <a:rPr lang="en-US" altLang="ja-JP" sz="4000" dirty="0" err="1">
                <a:solidFill>
                  <a:schemeClr val="bg1"/>
                </a:solidFill>
                <a:ea typeface="ＭＳ Ｐゴシック" charset="-128"/>
              </a:rPr>
              <a:t>ada</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atau</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merugikan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perusahaan</a:t>
            </a:r>
            <a:r>
              <a:rPr lang="en-US" altLang="ja-JP" sz="4000" dirty="0">
                <a:solidFill>
                  <a:schemeClr val="bg1"/>
                </a:solidFill>
                <a:ea typeface="ＭＳ Ｐゴシック" charset="-128"/>
              </a:rPr>
              <a:t>/</a:t>
            </a:r>
            <a:r>
              <a:rPr lang="en-US" altLang="ja-JP" sz="4000" dirty="0" err="1">
                <a:solidFill>
                  <a:schemeClr val="bg1"/>
                </a:solidFill>
                <a:ea typeface="ＭＳ Ｐゴシック" charset="-128"/>
              </a:rPr>
              <a:t>organisasi</a:t>
            </a:r>
            <a:r>
              <a:rPr lang="en-US" altLang="ja-JP" sz="4000" dirty="0">
                <a:solidFill>
                  <a:schemeClr val="bg1"/>
                </a:solidFill>
                <a:ea typeface="ＭＳ Ｐゴシック" charset="-128"/>
              </a:rPr>
              <a:t>.</a:t>
            </a:r>
          </a:p>
          <a:p>
            <a:pPr algn="just">
              <a:lnSpc>
                <a:spcPct val="150000"/>
              </a:lnSpc>
            </a:pPr>
            <a:r>
              <a:rPr lang="en-US" altLang="ja-JP" sz="4000" dirty="0" err="1">
                <a:solidFill>
                  <a:schemeClr val="bg1"/>
                </a:solidFill>
                <a:ea typeface="ＭＳ Ｐゴシック" charset="-128"/>
              </a:rPr>
              <a:t>Contoh</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aturan</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bisnis</a:t>
            </a:r>
            <a:r>
              <a:rPr lang="en-US" altLang="ja-JP" sz="4000" dirty="0">
                <a:solidFill>
                  <a:schemeClr val="bg1"/>
                </a:solidFill>
                <a:ea typeface="ＭＳ Ｐゴシック" charset="-128"/>
              </a:rPr>
              <a:t>: NIM </a:t>
            </a:r>
            <a:r>
              <a:rPr lang="en-US" altLang="ja-JP" sz="4000" dirty="0" err="1">
                <a:solidFill>
                  <a:schemeClr val="bg1"/>
                </a:solidFill>
                <a:ea typeface="ＭＳ Ｐゴシック" charset="-128"/>
              </a:rPr>
              <a:t>mahasiswa</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tidak</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boleh</a:t>
            </a:r>
            <a:r>
              <a:rPr lang="en-US" altLang="ja-JP" sz="4000" dirty="0">
                <a:solidFill>
                  <a:schemeClr val="bg1"/>
                </a:solidFill>
                <a:ea typeface="ＭＳ Ｐゴシック" charset="-128"/>
              </a:rPr>
              <a:t> </a:t>
            </a:r>
            <a:r>
              <a:rPr lang="en-US" altLang="ja-JP" sz="4000" dirty="0" err="1">
                <a:solidFill>
                  <a:schemeClr val="bg1"/>
                </a:solidFill>
                <a:ea typeface="ＭＳ Ｐゴシック" charset="-128"/>
              </a:rPr>
              <a:t>sama</a:t>
            </a:r>
            <a:r>
              <a:rPr lang="en-US" altLang="ja-JP" sz="4000" dirty="0">
                <a:solidFill>
                  <a:schemeClr val="bg1"/>
                </a:solidFill>
                <a:ea typeface="ＭＳ Ｐゴシック" charset="-128"/>
              </a:rPr>
              <a:t>.</a:t>
            </a:r>
            <a:endParaRPr lang="en-US" sz="4000" dirty="0">
              <a:solidFill>
                <a:schemeClr val="bg1"/>
              </a:solidFill>
            </a:endParaRPr>
          </a:p>
        </p:txBody>
      </p:sp>
      <p:sp>
        <p:nvSpPr>
          <p:cNvPr id="9" name="Rectangle 3"/>
          <p:cNvSpPr txBox="1">
            <a:spLocks noChangeArrowheads="1"/>
          </p:cNvSpPr>
          <p:nvPr/>
        </p:nvSpPr>
        <p:spPr>
          <a:xfrm>
            <a:off x="457200" y="1481328"/>
            <a:ext cx="8229600" cy="4525963"/>
          </a:xfrm>
          <a:prstGeom prst="rect">
            <a:avLst/>
          </a:prstGeom>
        </p:spPr>
        <p:txBody>
          <a:bodyPr vert="horz" lIns="160468" tIns="80234" rIns="160468" bIns="80234" rtlCol="0">
            <a:normAutofit/>
          </a:bodyPr>
          <a:lstStyle>
            <a:lvl1pPr marL="601755" indent="-601755" algn="l" defTabSz="1604681" rtl="0" eaLnBrk="1" latinLnBrk="0" hangingPunct="1">
              <a:spcBef>
                <a:spcPct val="20000"/>
              </a:spcBef>
              <a:buFont typeface="Arial" pitchFamily="34" charset="0"/>
              <a:buChar char="•"/>
              <a:defRPr sz="5600" kern="1200">
                <a:solidFill>
                  <a:schemeClr val="tx1"/>
                </a:solidFill>
                <a:latin typeface="+mn-lt"/>
                <a:ea typeface="+mn-ea"/>
                <a:cs typeface="+mn-cs"/>
              </a:defRPr>
            </a:lvl1pPr>
            <a:lvl2pPr marL="1303803" indent="-501463" algn="l" defTabSz="1604681"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2005851" indent="-401170" algn="l" defTabSz="1604681" rtl="0" eaLnBrk="1" latinLnBrk="0" hangingPunct="1">
              <a:spcBef>
                <a:spcPct val="20000"/>
              </a:spcBef>
              <a:buFont typeface="Arial" pitchFamily="34" charset="0"/>
              <a:buChar char="•"/>
              <a:defRPr sz="4200" kern="1200">
                <a:solidFill>
                  <a:schemeClr val="tx1"/>
                </a:solidFill>
                <a:latin typeface="+mn-lt"/>
                <a:ea typeface="+mn-ea"/>
                <a:cs typeface="+mn-cs"/>
              </a:defRPr>
            </a:lvl3pPr>
            <a:lvl4pPr marL="280819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61053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41287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21521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601755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81989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9pPr>
          </a:lstStyle>
          <a:p>
            <a:pPr>
              <a:lnSpc>
                <a:spcPct val="90000"/>
              </a:lnSpc>
            </a:pPr>
            <a:endParaRPr lang="en-US" dirty="0" smtClean="0">
              <a:solidFill>
                <a:schemeClr val="bg1"/>
              </a:solidFill>
            </a:endParaRPr>
          </a:p>
        </p:txBody>
      </p:sp>
      <p:sp>
        <p:nvSpPr>
          <p:cNvPr id="11" name="Rectangle 2"/>
          <p:cNvSpPr txBox="1">
            <a:spLocks noChangeArrowheads="1"/>
          </p:cNvSpPr>
          <p:nvPr/>
        </p:nvSpPr>
        <p:spPr>
          <a:xfrm>
            <a:off x="457200" y="274638"/>
            <a:ext cx="8229600" cy="1143000"/>
          </a:xfrm>
          <a:prstGeom prst="rect">
            <a:avLst/>
          </a:prstGeom>
        </p:spPr>
        <p:txBody>
          <a:bodyPr vert="horz" lIns="160468" tIns="80234" rIns="160468" bIns="80234" rtlCol="0" anchor="ctr">
            <a:normAutofit fontScale="92500" lnSpcReduction="10000"/>
          </a:bodyPr>
          <a:lstStyle>
            <a:lvl1pPr algn="ctr" defTabSz="1604681" rtl="0" eaLnBrk="1" latinLnBrk="0" hangingPunct="1">
              <a:spcBef>
                <a:spcPct val="0"/>
              </a:spcBef>
              <a:buNone/>
              <a:defRPr sz="7700" kern="1200">
                <a:solidFill>
                  <a:schemeClr val="tx1"/>
                </a:solidFill>
                <a:latin typeface="+mj-lt"/>
                <a:ea typeface="+mj-ea"/>
                <a:cs typeface="+mj-cs"/>
              </a:defRPr>
            </a:lvl1pPr>
          </a:lstStyle>
          <a:p>
            <a:endParaRPr lang="en-US" dirty="0" smtClean="0">
              <a:solidFill>
                <a:schemeClr val="bg1"/>
              </a:solidFill>
            </a:endParaRPr>
          </a:p>
        </p:txBody>
      </p:sp>
      <p:sp>
        <p:nvSpPr>
          <p:cNvPr id="12" name="Rectangle 11"/>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13" name="Rectangle 12"/>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14"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15</a:t>
            </a:fld>
            <a:endParaRPr lang="id-ID" dirty="0"/>
          </a:p>
        </p:txBody>
      </p:sp>
    </p:spTree>
    <p:extLst>
      <p:ext uri="{BB962C8B-B14F-4D97-AF65-F5344CB8AC3E}">
        <p14:creationId xmlns:p14="http://schemas.microsoft.com/office/powerpoint/2010/main" val="38160929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00113" y="71760"/>
            <a:ext cx="16202025" cy="1540275"/>
          </a:xfrm>
        </p:spPr>
        <p:txBody>
          <a:bodyPr>
            <a:normAutofit/>
          </a:bodyPr>
          <a:lstStyle/>
          <a:p>
            <a:r>
              <a:rPr lang="en-US" altLang="ja-JP" sz="7200" b="1" i="1" dirty="0" err="1">
                <a:solidFill>
                  <a:schemeClr val="bg1"/>
                </a:solidFill>
                <a:ea typeface="ＭＳ Ｐゴシック" charset="-128"/>
              </a:rPr>
              <a:t>Bussiness</a:t>
            </a:r>
            <a:r>
              <a:rPr lang="en-US" altLang="ja-JP" sz="7200" b="1" i="1" dirty="0">
                <a:solidFill>
                  <a:schemeClr val="bg1"/>
                </a:solidFill>
                <a:ea typeface="ＭＳ Ｐゴシック" charset="-128"/>
              </a:rPr>
              <a:t> Rules</a:t>
            </a:r>
            <a:r>
              <a:rPr lang="en-US" altLang="ja-JP" sz="7200" i="1" dirty="0">
                <a:solidFill>
                  <a:schemeClr val="bg1"/>
                </a:solidFill>
                <a:ea typeface="ＭＳ Ｐゴシック" charset="-128"/>
              </a:rPr>
              <a:t> </a:t>
            </a:r>
            <a:r>
              <a:rPr lang="id-ID" altLang="ja-JP" sz="7200" i="1" dirty="0" smtClean="0">
                <a:solidFill>
                  <a:schemeClr val="bg1"/>
                </a:solidFill>
                <a:ea typeface="ＭＳ Ｐゴシック" charset="-128"/>
              </a:rPr>
              <a:t>(2)</a:t>
            </a:r>
            <a:endParaRPr lang="id-ID" sz="7200" i="1" dirty="0">
              <a:solidFill>
                <a:schemeClr val="bg1"/>
              </a:solidFill>
            </a:endParaRPr>
          </a:p>
        </p:txBody>
      </p:sp>
      <p:sp>
        <p:nvSpPr>
          <p:cNvPr id="6" name="Content Placeholder 5"/>
          <p:cNvSpPr>
            <a:spLocks noGrp="1"/>
          </p:cNvSpPr>
          <p:nvPr>
            <p:ph idx="1"/>
          </p:nvPr>
        </p:nvSpPr>
        <p:spPr>
          <a:xfrm>
            <a:off x="900113" y="1727944"/>
            <a:ext cx="16202025" cy="7276949"/>
          </a:xfrm>
        </p:spPr>
        <p:txBody>
          <a:bodyPr>
            <a:noAutofit/>
          </a:bodyPr>
          <a:lstStyle/>
          <a:p>
            <a:r>
              <a:rPr lang="en-US" altLang="ja-JP" sz="4000" dirty="0" err="1">
                <a:solidFill>
                  <a:schemeClr val="bg1"/>
                </a:solidFill>
                <a:ea typeface="ＭＳ Ｐゴシック" charset="-128"/>
              </a:rPr>
              <a:t>Keamanan</a:t>
            </a:r>
            <a:r>
              <a:rPr lang="en-US" altLang="ja-JP" sz="4000" dirty="0">
                <a:solidFill>
                  <a:schemeClr val="bg1"/>
                </a:solidFill>
                <a:ea typeface="ＭＳ Ｐゴシック" charset="-128"/>
              </a:rPr>
              <a:t> Data </a:t>
            </a:r>
          </a:p>
          <a:p>
            <a:pPr lvl="1"/>
            <a:r>
              <a:rPr lang="en-US" altLang="ja-JP" sz="3600" dirty="0" err="1">
                <a:solidFill>
                  <a:schemeClr val="bg1"/>
                </a:solidFill>
                <a:ea typeface="ＭＳ Ｐゴシック" charset="-128"/>
              </a:rPr>
              <a:t>Analisa</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keamanan</a:t>
            </a:r>
            <a:r>
              <a:rPr lang="en-US" altLang="ja-JP" sz="3600" dirty="0">
                <a:solidFill>
                  <a:schemeClr val="bg1"/>
                </a:solidFill>
                <a:ea typeface="ＭＳ Ｐゴシック" charset="-128"/>
              </a:rPr>
              <a:t> data </a:t>
            </a:r>
            <a:r>
              <a:rPr lang="en-US" altLang="ja-JP" sz="3600" dirty="0" err="1">
                <a:solidFill>
                  <a:schemeClr val="bg1"/>
                </a:solidFill>
                <a:ea typeface="ＭＳ Ｐゴシック" charset="-128"/>
              </a:rPr>
              <a:t>meliputi</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seluruh</a:t>
            </a:r>
            <a:r>
              <a:rPr lang="en-US" altLang="ja-JP" sz="3600" dirty="0">
                <a:solidFill>
                  <a:schemeClr val="bg1"/>
                </a:solidFill>
                <a:ea typeface="ＭＳ Ｐゴシック" charset="-128"/>
              </a:rPr>
              <a:t> proses yang </a:t>
            </a:r>
            <a:r>
              <a:rPr lang="en-US" altLang="ja-JP" sz="3600" dirty="0" err="1">
                <a:solidFill>
                  <a:schemeClr val="bg1"/>
                </a:solidFill>
                <a:ea typeface="ＭＳ Ｐゴシック" charset="-128"/>
              </a:rPr>
              <a:t>diperlukan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untuk</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memastikan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keamanan</a:t>
            </a:r>
            <a:r>
              <a:rPr lang="en-US" altLang="ja-JP" sz="3600" dirty="0">
                <a:solidFill>
                  <a:schemeClr val="bg1"/>
                </a:solidFill>
                <a:ea typeface="ＭＳ Ｐゴシック" charset="-128"/>
              </a:rPr>
              <a:t> data (</a:t>
            </a:r>
            <a:r>
              <a:rPr lang="en-US" altLang="ja-JP" sz="3600" i="1" dirty="0">
                <a:solidFill>
                  <a:schemeClr val="bg1"/>
                </a:solidFill>
                <a:ea typeface="ＭＳ Ｐゴシック" charset="-128"/>
              </a:rPr>
              <a:t>data security</a:t>
            </a:r>
            <a:r>
              <a:rPr lang="en-US" altLang="ja-JP" sz="3600" dirty="0">
                <a:solidFill>
                  <a:schemeClr val="bg1"/>
                </a:solidFill>
                <a:ea typeface="ＭＳ Ｐゴシック" charset="-128"/>
              </a:rPr>
              <a:t>) di </a:t>
            </a:r>
            <a:r>
              <a:rPr lang="en-US" altLang="ja-JP" sz="3600" dirty="0" err="1">
                <a:solidFill>
                  <a:schemeClr val="bg1"/>
                </a:solidFill>
                <a:ea typeface="ＭＳ Ｐゴシック" charset="-128"/>
              </a:rPr>
              <a:t>dalam</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suatu</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sistem</a:t>
            </a:r>
            <a:r>
              <a:rPr lang="en-US" altLang="ja-JP" sz="3600" dirty="0">
                <a:solidFill>
                  <a:schemeClr val="bg1"/>
                </a:solidFill>
                <a:ea typeface="ＭＳ Ｐゴシック" charset="-128"/>
              </a:rPr>
              <a:t>. </a:t>
            </a:r>
          </a:p>
          <a:p>
            <a:r>
              <a:rPr lang="en-US" altLang="ja-JP" sz="4000" dirty="0" err="1">
                <a:solidFill>
                  <a:schemeClr val="bg1"/>
                </a:solidFill>
                <a:ea typeface="ＭＳ Ｐゴシック" charset="-128"/>
              </a:rPr>
              <a:t>Validasi</a:t>
            </a:r>
            <a:r>
              <a:rPr lang="en-US" altLang="ja-JP" sz="4000" dirty="0">
                <a:solidFill>
                  <a:schemeClr val="bg1"/>
                </a:solidFill>
                <a:ea typeface="ＭＳ Ｐゴシック" charset="-128"/>
              </a:rPr>
              <a:t> Data</a:t>
            </a:r>
          </a:p>
          <a:p>
            <a:r>
              <a:rPr lang="nl-NL" altLang="ja-JP" sz="4000" dirty="0">
                <a:solidFill>
                  <a:schemeClr val="bg1"/>
                </a:solidFill>
                <a:ea typeface="ＭＳ Ｐゴシック" charset="-128"/>
              </a:rPr>
              <a:t>Ada dua jenis yaitu </a:t>
            </a:r>
            <a:r>
              <a:rPr lang="nl-NL" altLang="ja-JP" sz="4000" i="1" dirty="0">
                <a:solidFill>
                  <a:schemeClr val="bg1"/>
                </a:solidFill>
                <a:ea typeface="ＭＳ Ｐゴシック" charset="-128"/>
              </a:rPr>
              <a:t>standard</a:t>
            </a:r>
            <a:r>
              <a:rPr lang="nl-NL" altLang="ja-JP" sz="4000" dirty="0">
                <a:solidFill>
                  <a:schemeClr val="bg1"/>
                </a:solidFill>
                <a:ea typeface="ＭＳ Ｐゴシック" charset="-128"/>
              </a:rPr>
              <a:t> dan </a:t>
            </a:r>
            <a:r>
              <a:rPr lang="nl-NL" altLang="ja-JP" sz="4000" i="1" dirty="0">
                <a:solidFill>
                  <a:schemeClr val="bg1"/>
                </a:solidFill>
                <a:ea typeface="ＭＳ Ｐゴシック" charset="-128"/>
              </a:rPr>
              <a:t>custom</a:t>
            </a:r>
            <a:endParaRPr lang="en-US" altLang="ja-JP" sz="4000" dirty="0">
              <a:solidFill>
                <a:schemeClr val="bg1"/>
              </a:solidFill>
              <a:ea typeface="ＭＳ Ｐゴシック" charset="-128"/>
            </a:endParaRPr>
          </a:p>
          <a:p>
            <a:pPr lvl="1"/>
            <a:r>
              <a:rPr lang="en-US" altLang="ja-JP" sz="3600" dirty="0" err="1">
                <a:solidFill>
                  <a:schemeClr val="bg1"/>
                </a:solidFill>
                <a:ea typeface="ＭＳ Ｐゴシック" charset="-128"/>
              </a:rPr>
              <a:t>Contoh</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standar</a:t>
            </a:r>
            <a:r>
              <a:rPr lang="en-US" altLang="ja-JP" sz="3600" dirty="0">
                <a:solidFill>
                  <a:schemeClr val="bg1"/>
                </a:solidFill>
                <a:ea typeface="ＭＳ Ｐゴシック" charset="-128"/>
              </a:rPr>
              <a:t>:</a:t>
            </a:r>
          </a:p>
          <a:p>
            <a:pPr lvl="1"/>
            <a:r>
              <a:rPr lang="en-US" altLang="ja-JP" sz="3600" dirty="0" err="1">
                <a:solidFill>
                  <a:schemeClr val="bg1"/>
                </a:solidFill>
                <a:ea typeface="ＭＳ Ｐゴシック" charset="-128"/>
              </a:rPr>
              <a:t>Ukuran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dan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tipe</a:t>
            </a:r>
            <a:r>
              <a:rPr lang="en-US" altLang="ja-JP" sz="3600" dirty="0">
                <a:solidFill>
                  <a:schemeClr val="bg1"/>
                </a:solidFill>
                <a:ea typeface="ＭＳ Ｐゴシック" charset="-128"/>
              </a:rPr>
              <a:t> data</a:t>
            </a:r>
          </a:p>
          <a:p>
            <a:pPr lvl="1"/>
            <a:r>
              <a:rPr lang="en-US" altLang="ja-JP" sz="3600" dirty="0">
                <a:solidFill>
                  <a:schemeClr val="bg1"/>
                </a:solidFill>
                <a:ea typeface="ＭＳ Ｐゴシック" charset="-128"/>
              </a:rPr>
              <a:t>Not null</a:t>
            </a:r>
          </a:p>
          <a:p>
            <a:pPr lvl="1"/>
            <a:r>
              <a:rPr lang="en-US" altLang="ja-JP" sz="3600" dirty="0">
                <a:solidFill>
                  <a:schemeClr val="bg1"/>
                </a:solidFill>
                <a:ea typeface="ＭＳ Ｐゴシック" charset="-128"/>
              </a:rPr>
              <a:t>Unique, </a:t>
            </a:r>
            <a:r>
              <a:rPr lang="en-US" altLang="ja-JP" sz="3600" dirty="0" err="1">
                <a:solidFill>
                  <a:schemeClr val="bg1"/>
                </a:solidFill>
                <a:ea typeface="ＭＳ Ｐゴシック" charset="-128"/>
              </a:rPr>
              <a:t>dll</a:t>
            </a:r>
            <a:endParaRPr lang="en-US" altLang="ja-JP" sz="3600" dirty="0">
              <a:solidFill>
                <a:schemeClr val="bg1"/>
              </a:solidFill>
              <a:ea typeface="ＭＳ Ｐゴシック" charset="-128"/>
            </a:endParaRPr>
          </a:p>
          <a:p>
            <a:pPr lvl="1"/>
            <a:r>
              <a:rPr lang="en-US" altLang="ja-JP" sz="3600" dirty="0">
                <a:solidFill>
                  <a:schemeClr val="bg1"/>
                </a:solidFill>
                <a:ea typeface="ＭＳ Ｐゴシック" charset="-128"/>
              </a:rPr>
              <a:t>Custom: </a:t>
            </a:r>
            <a:r>
              <a:rPr lang="en-US" altLang="ja-JP" sz="3600" dirty="0" err="1">
                <a:solidFill>
                  <a:schemeClr val="bg1"/>
                </a:solidFill>
                <a:ea typeface="ＭＳ Ｐゴシック" charset="-128"/>
              </a:rPr>
              <a:t>menyangkut</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kebijakan</a:t>
            </a:r>
            <a:r>
              <a:rPr lang="en-US" altLang="ja-JP" sz="3600" dirty="0">
                <a:solidFill>
                  <a:schemeClr val="bg1"/>
                </a:solidFill>
                <a:ea typeface="ＭＳ Ｐゴシック" charset="-128"/>
              </a:rPr>
              <a:t> </a:t>
            </a:r>
            <a:r>
              <a:rPr lang="en-US" altLang="ja-JP" sz="3600" dirty="0" err="1">
                <a:solidFill>
                  <a:schemeClr val="bg1"/>
                </a:solidFill>
                <a:ea typeface="ＭＳ Ｐゴシック" charset="-128"/>
              </a:rPr>
              <a:t>perusahaan</a:t>
            </a:r>
            <a:r>
              <a:rPr lang="en-US" altLang="ja-JP" sz="3600" dirty="0">
                <a:solidFill>
                  <a:schemeClr val="bg1"/>
                </a:solidFill>
                <a:ea typeface="ＭＳ Ｐゴシック" charset="-128"/>
              </a:rPr>
              <a:t>/</a:t>
            </a:r>
            <a:r>
              <a:rPr lang="en-US" altLang="ja-JP" sz="3600" dirty="0" err="1">
                <a:solidFill>
                  <a:schemeClr val="bg1"/>
                </a:solidFill>
                <a:ea typeface="ＭＳ Ｐゴシック" charset="-128"/>
              </a:rPr>
              <a:t>organisasi</a:t>
            </a:r>
            <a:endParaRPr lang="en-US" sz="3600" dirty="0">
              <a:solidFill>
                <a:schemeClr val="bg1"/>
              </a:solidFill>
            </a:endParaRPr>
          </a:p>
        </p:txBody>
      </p:sp>
      <p:sp>
        <p:nvSpPr>
          <p:cNvPr id="9" name="Rectangle 3"/>
          <p:cNvSpPr txBox="1">
            <a:spLocks noChangeArrowheads="1"/>
          </p:cNvSpPr>
          <p:nvPr/>
        </p:nvSpPr>
        <p:spPr>
          <a:xfrm>
            <a:off x="457200" y="1481328"/>
            <a:ext cx="8229600" cy="4525963"/>
          </a:xfrm>
          <a:prstGeom prst="rect">
            <a:avLst/>
          </a:prstGeom>
        </p:spPr>
        <p:txBody>
          <a:bodyPr vert="horz" lIns="160468" tIns="80234" rIns="160468" bIns="80234" rtlCol="0">
            <a:normAutofit/>
          </a:bodyPr>
          <a:lstStyle>
            <a:lvl1pPr marL="601755" indent="-601755" algn="l" defTabSz="1604681" rtl="0" eaLnBrk="1" latinLnBrk="0" hangingPunct="1">
              <a:spcBef>
                <a:spcPct val="20000"/>
              </a:spcBef>
              <a:buFont typeface="Arial" pitchFamily="34" charset="0"/>
              <a:buChar char="•"/>
              <a:defRPr sz="5600" kern="1200">
                <a:solidFill>
                  <a:schemeClr val="tx1"/>
                </a:solidFill>
                <a:latin typeface="+mn-lt"/>
                <a:ea typeface="+mn-ea"/>
                <a:cs typeface="+mn-cs"/>
              </a:defRPr>
            </a:lvl1pPr>
            <a:lvl2pPr marL="1303803" indent="-501463" algn="l" defTabSz="1604681" rtl="0" eaLnBrk="1" latinLnBrk="0" hangingPunct="1">
              <a:spcBef>
                <a:spcPct val="20000"/>
              </a:spcBef>
              <a:buFont typeface="Arial" pitchFamily="34" charset="0"/>
              <a:buChar char="–"/>
              <a:defRPr sz="4900" kern="1200">
                <a:solidFill>
                  <a:schemeClr val="tx1"/>
                </a:solidFill>
                <a:latin typeface="+mn-lt"/>
                <a:ea typeface="+mn-ea"/>
                <a:cs typeface="+mn-cs"/>
              </a:defRPr>
            </a:lvl2pPr>
            <a:lvl3pPr marL="2005851" indent="-401170" algn="l" defTabSz="1604681" rtl="0" eaLnBrk="1" latinLnBrk="0" hangingPunct="1">
              <a:spcBef>
                <a:spcPct val="20000"/>
              </a:spcBef>
              <a:buFont typeface="Arial" pitchFamily="34" charset="0"/>
              <a:buChar char="•"/>
              <a:defRPr sz="4200" kern="1200">
                <a:solidFill>
                  <a:schemeClr val="tx1"/>
                </a:solidFill>
                <a:latin typeface="+mn-lt"/>
                <a:ea typeface="+mn-ea"/>
                <a:cs typeface="+mn-cs"/>
              </a:defRPr>
            </a:lvl3pPr>
            <a:lvl4pPr marL="280819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4pPr>
            <a:lvl5pPr marL="3610531"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5pPr>
            <a:lvl6pPr marL="441287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6pPr>
            <a:lvl7pPr marL="521521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7pPr>
            <a:lvl8pPr marL="601755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8pPr>
            <a:lvl9pPr marL="6819892" indent="-401170" algn="l" defTabSz="1604681" rtl="0" eaLnBrk="1" latinLnBrk="0" hangingPunct="1">
              <a:spcBef>
                <a:spcPct val="20000"/>
              </a:spcBef>
              <a:buFont typeface="Arial" pitchFamily="34" charset="0"/>
              <a:buChar char="•"/>
              <a:defRPr sz="3500" kern="1200">
                <a:solidFill>
                  <a:schemeClr val="tx1"/>
                </a:solidFill>
                <a:latin typeface="+mn-lt"/>
                <a:ea typeface="+mn-ea"/>
                <a:cs typeface="+mn-cs"/>
              </a:defRPr>
            </a:lvl9pPr>
          </a:lstStyle>
          <a:p>
            <a:pPr>
              <a:lnSpc>
                <a:spcPct val="90000"/>
              </a:lnSpc>
            </a:pPr>
            <a:endParaRPr lang="en-US" dirty="0" smtClean="0">
              <a:solidFill>
                <a:schemeClr val="bg1"/>
              </a:solidFill>
            </a:endParaRPr>
          </a:p>
        </p:txBody>
      </p:sp>
      <p:sp>
        <p:nvSpPr>
          <p:cNvPr id="11" name="Rectangle 2"/>
          <p:cNvSpPr txBox="1">
            <a:spLocks noChangeArrowheads="1"/>
          </p:cNvSpPr>
          <p:nvPr/>
        </p:nvSpPr>
        <p:spPr>
          <a:xfrm>
            <a:off x="457200" y="274638"/>
            <a:ext cx="8229600" cy="1143000"/>
          </a:xfrm>
          <a:prstGeom prst="rect">
            <a:avLst/>
          </a:prstGeom>
        </p:spPr>
        <p:txBody>
          <a:bodyPr vert="horz" lIns="160468" tIns="80234" rIns="160468" bIns="80234" rtlCol="0" anchor="ctr">
            <a:normAutofit fontScale="92500" lnSpcReduction="10000"/>
          </a:bodyPr>
          <a:lstStyle>
            <a:lvl1pPr algn="ctr" defTabSz="1604681" rtl="0" eaLnBrk="1" latinLnBrk="0" hangingPunct="1">
              <a:spcBef>
                <a:spcPct val="0"/>
              </a:spcBef>
              <a:buNone/>
              <a:defRPr sz="7700" kern="1200">
                <a:solidFill>
                  <a:schemeClr val="tx1"/>
                </a:solidFill>
                <a:latin typeface="+mj-lt"/>
                <a:ea typeface="+mj-ea"/>
                <a:cs typeface="+mj-cs"/>
              </a:defRPr>
            </a:lvl1pPr>
          </a:lstStyle>
          <a:p>
            <a:endParaRPr lang="en-US" dirty="0" smtClean="0">
              <a:solidFill>
                <a:schemeClr val="bg1"/>
              </a:solidFill>
            </a:endParaRPr>
          </a:p>
        </p:txBody>
      </p:sp>
      <p:sp>
        <p:nvSpPr>
          <p:cNvPr id="12" name="Rectangle 11"/>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13" name="Rectangle 12"/>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14"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16</a:t>
            </a:fld>
            <a:endParaRPr lang="id-ID" dirty="0"/>
          </a:p>
        </p:txBody>
      </p:sp>
    </p:spTree>
    <p:extLst>
      <p:ext uri="{BB962C8B-B14F-4D97-AF65-F5344CB8AC3E}">
        <p14:creationId xmlns:p14="http://schemas.microsoft.com/office/powerpoint/2010/main" val="23988051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1050131" y="1856178"/>
            <a:ext cx="16389548" cy="7936662"/>
          </a:xfrm>
        </p:spPr>
        <p:txBody>
          <a:bodyPr>
            <a:normAutofit lnSpcReduction="10000"/>
          </a:bodyPr>
          <a:lstStyle/>
          <a:p>
            <a:pPr algn="just" eaLnBrk="1" hangingPunct="1">
              <a:lnSpc>
                <a:spcPct val="90000"/>
              </a:lnSpc>
            </a:pPr>
            <a:r>
              <a:rPr lang="en-US" altLang="ja-JP" sz="4200" dirty="0" err="1">
                <a:solidFill>
                  <a:schemeClr val="bg1"/>
                </a:solidFill>
                <a:ea typeface="ＭＳ Ｐゴシック" charset="-128"/>
              </a:rPr>
              <a:t>Identifikasi</a:t>
            </a:r>
            <a:r>
              <a:rPr lang="en-US" altLang="ja-JP" sz="4200" dirty="0">
                <a:solidFill>
                  <a:schemeClr val="bg1"/>
                </a:solidFill>
                <a:ea typeface="ＭＳ Ｐゴシック" charset="-128"/>
              </a:rPr>
              <a:t> </a:t>
            </a:r>
            <a:r>
              <a:rPr lang="en-US" altLang="ja-JP" sz="4200" dirty="0" err="1">
                <a:solidFill>
                  <a:schemeClr val="bg1"/>
                </a:solidFill>
                <a:ea typeface="ＭＳ Ｐゴシック" charset="-128"/>
              </a:rPr>
              <a:t>Masalah</a:t>
            </a:r>
            <a:endParaRPr lang="en-US" altLang="ja-JP" sz="4200" dirty="0">
              <a:solidFill>
                <a:schemeClr val="bg1"/>
              </a:solidFill>
              <a:ea typeface="ＭＳ Ｐゴシック" charset="-128"/>
            </a:endParaRPr>
          </a:p>
          <a:p>
            <a:pPr lvl="1" algn="just" eaLnBrk="1" hangingPunct="1">
              <a:lnSpc>
                <a:spcPct val="90000"/>
              </a:lnSpc>
            </a:pPr>
            <a:r>
              <a:rPr lang="en-US" altLang="ja-JP" sz="3500" dirty="0" err="1">
                <a:solidFill>
                  <a:schemeClr val="bg1"/>
                </a:solidFill>
                <a:ea typeface="ＭＳ Ｐゴシック" charset="-128"/>
              </a:rPr>
              <a:t>Identifikasi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adalah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proses</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untuk</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mengetahui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masalah-masalah</a:t>
            </a:r>
            <a:r>
              <a:rPr lang="en-US" altLang="ja-JP" sz="3500" dirty="0">
                <a:solidFill>
                  <a:schemeClr val="bg1"/>
                </a:solidFill>
                <a:ea typeface="ＭＳ Ｐゴシック" charset="-128"/>
              </a:rPr>
              <a:t> yang </a:t>
            </a:r>
            <a:r>
              <a:rPr lang="en-US" altLang="ja-JP" sz="3500" dirty="0" err="1">
                <a:solidFill>
                  <a:schemeClr val="bg1"/>
                </a:solidFill>
                <a:ea typeface="ＭＳ Ｐゴシック" charset="-128"/>
              </a:rPr>
              <a:t>ada</a:t>
            </a:r>
            <a:r>
              <a:rPr lang="en-US" altLang="ja-JP" sz="3500" dirty="0">
                <a:solidFill>
                  <a:schemeClr val="bg1"/>
                </a:solidFill>
                <a:ea typeface="ＭＳ Ｐゴシック" charset="-128"/>
              </a:rPr>
              <a:t>, yang </a:t>
            </a:r>
            <a:r>
              <a:rPr lang="en-US" altLang="ja-JP" sz="3500" dirty="0" err="1">
                <a:solidFill>
                  <a:schemeClr val="bg1"/>
                </a:solidFill>
                <a:ea typeface="ＭＳ Ｐゴシック" charset="-128"/>
              </a:rPr>
              <a:t>berkaitan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dengan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sistem</a:t>
            </a:r>
            <a:r>
              <a:rPr lang="en-US" altLang="ja-JP" sz="3500" dirty="0">
                <a:solidFill>
                  <a:schemeClr val="bg1"/>
                </a:solidFill>
                <a:ea typeface="ＭＳ Ｐゴシック" charset="-128"/>
              </a:rPr>
              <a:t> yang </a:t>
            </a:r>
            <a:r>
              <a:rPr lang="en-US" altLang="ja-JP" sz="3500" dirty="0" err="1">
                <a:solidFill>
                  <a:schemeClr val="bg1"/>
                </a:solidFill>
                <a:ea typeface="ＭＳ Ｐゴシック" charset="-128"/>
              </a:rPr>
              <a:t>dibangun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Masalah-masalah</a:t>
            </a:r>
            <a:r>
              <a:rPr lang="en-US" altLang="ja-JP" sz="3500" dirty="0">
                <a:solidFill>
                  <a:schemeClr val="bg1"/>
                </a:solidFill>
                <a:ea typeface="ＭＳ Ｐゴシック" charset="-128"/>
              </a:rPr>
              <a:t> yang </a:t>
            </a:r>
            <a:r>
              <a:rPr lang="en-US" altLang="ja-JP" sz="3500" dirty="0" err="1">
                <a:solidFill>
                  <a:schemeClr val="bg1"/>
                </a:solidFill>
                <a:ea typeface="ＭＳ Ｐゴシック" charset="-128"/>
              </a:rPr>
              <a:t>umum</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dihadapi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organisasi</a:t>
            </a:r>
            <a:r>
              <a:rPr lang="en-US" altLang="ja-JP" sz="3500" dirty="0">
                <a:solidFill>
                  <a:schemeClr val="bg1"/>
                </a:solidFill>
                <a:ea typeface="ＭＳ Ｐゴシック" charset="-128"/>
              </a:rPr>
              <a:t>/</a:t>
            </a:r>
            <a:r>
              <a:rPr lang="en-US" altLang="ja-JP" sz="3500" dirty="0" err="1">
                <a:solidFill>
                  <a:schemeClr val="bg1"/>
                </a:solidFill>
                <a:ea typeface="ＭＳ Ｐゴシック" charset="-128"/>
              </a:rPr>
              <a:t>perusahaan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antara</a:t>
            </a:r>
            <a:r>
              <a:rPr lang="en-US" altLang="ja-JP" sz="3500" dirty="0">
                <a:solidFill>
                  <a:schemeClr val="bg1"/>
                </a:solidFill>
                <a:ea typeface="ＭＳ Ｐゴシック" charset="-128"/>
              </a:rPr>
              <a:t> lain:</a:t>
            </a:r>
          </a:p>
          <a:p>
            <a:pPr lvl="1" algn="just" eaLnBrk="1" hangingPunct="1">
              <a:lnSpc>
                <a:spcPct val="90000"/>
              </a:lnSpc>
            </a:pPr>
            <a:r>
              <a:rPr lang="en-US" altLang="ja-JP" sz="3500" dirty="0" err="1">
                <a:solidFill>
                  <a:schemeClr val="bg1"/>
                </a:solidFill>
                <a:ea typeface="ＭＳ Ｐゴシック" charset="-128"/>
              </a:rPr>
              <a:t>Keterlambatan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dalam</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pengolahan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penyajian</a:t>
            </a:r>
            <a:r>
              <a:rPr lang="en-US" altLang="ja-JP" sz="3500" dirty="0">
                <a:solidFill>
                  <a:schemeClr val="bg1"/>
                </a:solidFill>
                <a:ea typeface="ＭＳ Ｐゴシック" charset="-128"/>
              </a:rPr>
              <a:t> data</a:t>
            </a:r>
            <a:endParaRPr lang="sv-SE" altLang="ja-JP" sz="3500" dirty="0">
              <a:solidFill>
                <a:schemeClr val="bg1"/>
              </a:solidFill>
              <a:ea typeface="ＭＳ Ｐゴシック" charset="-128"/>
            </a:endParaRPr>
          </a:p>
          <a:p>
            <a:pPr lvl="1" algn="just" eaLnBrk="1" hangingPunct="1">
              <a:lnSpc>
                <a:spcPct val="90000"/>
              </a:lnSpc>
            </a:pPr>
            <a:r>
              <a:rPr lang="sv-SE" altLang="ja-JP" sz="3500" dirty="0">
                <a:solidFill>
                  <a:schemeClr val="bg1"/>
                </a:solidFill>
                <a:ea typeface="ＭＳ Ｐゴシック" charset="-128"/>
              </a:rPr>
              <a:t>Informasi yang tidak mencerminkan keadaan sebenarnya</a:t>
            </a:r>
            <a:endParaRPr lang="en-US" altLang="ja-JP" sz="3500" dirty="0">
              <a:solidFill>
                <a:schemeClr val="bg1"/>
              </a:solidFill>
              <a:ea typeface="ＭＳ Ｐゴシック" charset="-128"/>
            </a:endParaRPr>
          </a:p>
          <a:p>
            <a:pPr algn="just" eaLnBrk="1" hangingPunct="1">
              <a:lnSpc>
                <a:spcPct val="90000"/>
              </a:lnSpc>
            </a:pPr>
            <a:r>
              <a:rPr lang="en-US" altLang="ja-JP" sz="4200" dirty="0" err="1">
                <a:solidFill>
                  <a:schemeClr val="bg1"/>
                </a:solidFill>
                <a:ea typeface="ＭＳ Ｐゴシック" charset="-128"/>
              </a:rPr>
              <a:t>Identifikasi</a:t>
            </a:r>
            <a:r>
              <a:rPr lang="en-US" altLang="ja-JP" sz="4200" dirty="0">
                <a:solidFill>
                  <a:schemeClr val="bg1"/>
                </a:solidFill>
                <a:ea typeface="ＭＳ Ｐゴシック" charset="-128"/>
              </a:rPr>
              <a:t> </a:t>
            </a:r>
            <a:r>
              <a:rPr lang="en-US" altLang="ja-JP" sz="4200" dirty="0" err="1">
                <a:solidFill>
                  <a:schemeClr val="bg1"/>
                </a:solidFill>
                <a:ea typeface="ＭＳ Ｐゴシック" charset="-128"/>
              </a:rPr>
              <a:t>Penyebab</a:t>
            </a:r>
            <a:r>
              <a:rPr lang="en-US" altLang="ja-JP" sz="4200" dirty="0">
                <a:solidFill>
                  <a:schemeClr val="bg1"/>
                </a:solidFill>
                <a:ea typeface="ＭＳ Ｐゴシック" charset="-128"/>
              </a:rPr>
              <a:t> </a:t>
            </a:r>
            <a:r>
              <a:rPr lang="en-US" altLang="ja-JP" sz="4200" dirty="0" err="1">
                <a:solidFill>
                  <a:schemeClr val="bg1"/>
                </a:solidFill>
                <a:ea typeface="ＭＳ Ｐゴシック" charset="-128"/>
              </a:rPr>
              <a:t>Masalah</a:t>
            </a:r>
            <a:endParaRPr lang="en-US" altLang="ja-JP" sz="4200" dirty="0">
              <a:solidFill>
                <a:schemeClr val="bg1"/>
              </a:solidFill>
              <a:ea typeface="ＭＳ Ｐゴシック" charset="-128"/>
            </a:endParaRPr>
          </a:p>
          <a:p>
            <a:pPr lvl="1" algn="just" eaLnBrk="1" hangingPunct="1">
              <a:lnSpc>
                <a:spcPct val="90000"/>
              </a:lnSpc>
            </a:pPr>
            <a:r>
              <a:rPr lang="en-US" altLang="ja-JP" sz="3500" dirty="0" err="1">
                <a:solidFill>
                  <a:schemeClr val="bg1"/>
                </a:solidFill>
                <a:ea typeface="ＭＳ Ｐゴシック" charset="-128"/>
              </a:rPr>
              <a:t>Setelah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dapat</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diidentifikasi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proses</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selanjutnya</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adalah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identifikasi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penyebab</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dari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tersebut</a:t>
            </a:r>
            <a:r>
              <a:rPr lang="en-US" altLang="ja-JP" sz="3500" dirty="0">
                <a:solidFill>
                  <a:schemeClr val="bg1"/>
                </a:solidFill>
                <a:ea typeface="ＭＳ Ｐゴシック" charset="-128"/>
              </a:rPr>
              <a:t>.</a:t>
            </a:r>
          </a:p>
          <a:p>
            <a:pPr algn="just" eaLnBrk="1" hangingPunct="1">
              <a:lnSpc>
                <a:spcPct val="90000"/>
              </a:lnSpc>
            </a:pPr>
            <a:r>
              <a:rPr lang="en-US" altLang="ja-JP" sz="4200" dirty="0" err="1">
                <a:solidFill>
                  <a:schemeClr val="bg1"/>
                </a:solidFill>
                <a:ea typeface="ＭＳ Ｐゴシック" charset="-128"/>
              </a:rPr>
              <a:t>Penyelesaian</a:t>
            </a:r>
            <a:r>
              <a:rPr lang="en-US" altLang="ja-JP" sz="4200" dirty="0">
                <a:solidFill>
                  <a:schemeClr val="bg1"/>
                </a:solidFill>
                <a:ea typeface="ＭＳ Ｐゴシック" charset="-128"/>
              </a:rPr>
              <a:t> </a:t>
            </a:r>
            <a:r>
              <a:rPr lang="en-US" altLang="ja-JP" sz="4200" dirty="0" err="1">
                <a:solidFill>
                  <a:schemeClr val="bg1"/>
                </a:solidFill>
                <a:ea typeface="ＭＳ Ｐゴシック" charset="-128"/>
              </a:rPr>
              <a:t>Masalah</a:t>
            </a:r>
            <a:endParaRPr lang="en-US" altLang="ja-JP" sz="4200" dirty="0">
              <a:solidFill>
                <a:schemeClr val="bg1"/>
              </a:solidFill>
              <a:ea typeface="ＭＳ Ｐゴシック" charset="-128"/>
            </a:endParaRPr>
          </a:p>
          <a:p>
            <a:pPr lvl="1" algn="just" eaLnBrk="1" hangingPunct="1">
              <a:lnSpc>
                <a:spcPct val="90000"/>
              </a:lnSpc>
            </a:pPr>
            <a:r>
              <a:rPr lang="en-US" altLang="ja-JP" sz="3500" dirty="0" err="1">
                <a:solidFill>
                  <a:schemeClr val="bg1"/>
                </a:solidFill>
                <a:ea typeface="ＭＳ Ｐゴシック" charset="-128"/>
              </a:rPr>
              <a:t>Setelah</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diketahui</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penyebab</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masalahnya</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baru</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dapat</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diusulkan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penyelesaian</a:t>
            </a:r>
            <a:r>
              <a:rPr lang="en-US" altLang="ja-JP" sz="3500" dirty="0">
                <a:solidFill>
                  <a:schemeClr val="bg1"/>
                </a:solidFill>
                <a:ea typeface="ＭＳ Ｐゴシック" charset="-128"/>
              </a:rPr>
              <a:t> </a:t>
            </a:r>
            <a:r>
              <a:rPr lang="en-US" altLang="ja-JP" sz="3500" dirty="0" err="1">
                <a:solidFill>
                  <a:schemeClr val="bg1"/>
                </a:solidFill>
                <a:ea typeface="ＭＳ Ｐゴシック" charset="-128"/>
              </a:rPr>
              <a:t>masalah</a:t>
            </a:r>
            <a:r>
              <a:rPr lang="en-US" altLang="ja-JP" sz="3500" dirty="0">
                <a:solidFill>
                  <a:schemeClr val="bg1"/>
                </a:solidFill>
                <a:ea typeface="ＭＳ Ｐゴシック" charset="-128"/>
              </a:rPr>
              <a:t> </a:t>
            </a:r>
            <a:endParaRPr lang="sv-SE" altLang="ja-JP" sz="3500" dirty="0">
              <a:solidFill>
                <a:schemeClr val="bg1"/>
              </a:solidFill>
              <a:ea typeface="ＭＳ Ｐゴシック" charset="-128"/>
            </a:endParaRPr>
          </a:p>
          <a:p>
            <a:pPr lvl="1" algn="just" eaLnBrk="1" hangingPunct="1">
              <a:lnSpc>
                <a:spcPct val="90000"/>
              </a:lnSpc>
            </a:pPr>
            <a:r>
              <a:rPr lang="sv-SE" altLang="ja-JP" sz="3500" dirty="0">
                <a:solidFill>
                  <a:schemeClr val="bg1"/>
                </a:solidFill>
                <a:ea typeface="ＭＳ Ｐゴシック" charset="-128"/>
              </a:rPr>
              <a:t>tersebut. Penyelesaian masalah dapat berupa penerapan sistem komputer. Penyelesaian oleh manajemen atau gabungan dari keduanya.</a:t>
            </a:r>
            <a:endParaRPr lang="en-US" sz="3500" dirty="0">
              <a:solidFill>
                <a:schemeClr val="bg1"/>
              </a:solidFill>
            </a:endParaRPr>
          </a:p>
        </p:txBody>
      </p:sp>
      <p:sp>
        <p:nvSpPr>
          <p:cNvPr id="15364" name="Slide Number Placeholder 4"/>
          <p:cNvSpPr>
            <a:spLocks noGrp="1"/>
          </p:cNvSpPr>
          <p:nvPr>
            <p:ph type="sldNum" sz="quarter" idx="12"/>
          </p:nvPr>
        </p:nvSpPr>
        <p:spPr>
          <a:noFill/>
        </p:spPr>
        <p:txBody>
          <a:bodyPr/>
          <a:lstStyle/>
          <a:p>
            <a:fld id="{8AF940B4-22C4-47E9-B007-F9EF8AB26A65}" type="slidenum">
              <a:rPr lang="en-US" smtClean="0">
                <a:solidFill>
                  <a:schemeClr val="bg1"/>
                </a:solidFill>
              </a:rPr>
              <a:pPr/>
              <a:t>17</a:t>
            </a:fld>
            <a:endParaRPr lang="en-US" smtClean="0">
              <a:solidFill>
                <a:schemeClr val="bg1"/>
              </a:solidFill>
            </a:endParaRPr>
          </a:p>
        </p:txBody>
      </p:sp>
      <p:sp>
        <p:nvSpPr>
          <p:cNvPr id="15362" name="Rectangle 2"/>
          <p:cNvSpPr>
            <a:spLocks noGrp="1" noChangeArrowheads="1"/>
          </p:cNvSpPr>
          <p:nvPr>
            <p:ph type="title"/>
          </p:nvPr>
        </p:nvSpPr>
        <p:spPr>
          <a:xfrm>
            <a:off x="900113" y="143768"/>
            <a:ext cx="16202025" cy="1680104"/>
          </a:xfrm>
        </p:spPr>
        <p:txBody>
          <a:bodyPr/>
          <a:lstStyle/>
          <a:p>
            <a:pPr eaLnBrk="1" hangingPunct="1"/>
            <a:r>
              <a:rPr lang="en-US" i="1" dirty="0" smtClean="0">
                <a:solidFill>
                  <a:schemeClr val="bg1"/>
                </a:solidFill>
              </a:rPr>
              <a:t>Business Problem</a:t>
            </a:r>
            <a:r>
              <a:rPr lang="id-ID" i="1" dirty="0" smtClean="0">
                <a:solidFill>
                  <a:schemeClr val="bg1"/>
                </a:solidFill>
              </a:rPr>
              <a:t> (1)</a:t>
            </a:r>
            <a:endParaRPr lang="en-US"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solidFill>
                  <a:schemeClr val="tx1"/>
                </a:solidFill>
              </a:rPr>
              <a:pPr/>
              <a:t>17</a:t>
            </a:fld>
            <a:endParaRPr lang="id-ID" dirty="0">
              <a:solidFill>
                <a:schemeClr val="tx1"/>
              </a:solidFill>
            </a:endParaRPr>
          </a:p>
        </p:txBody>
      </p:sp>
    </p:spTree>
    <p:extLst>
      <p:ext uri="{BB962C8B-B14F-4D97-AF65-F5344CB8AC3E}">
        <p14:creationId xmlns:p14="http://schemas.microsoft.com/office/powerpoint/2010/main" val="42561286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lstStyle/>
          <a:p>
            <a:pPr algn="just" eaLnBrk="1" hangingPunct="1"/>
            <a:r>
              <a:rPr lang="sv-SE" altLang="ja-JP" dirty="0" smtClean="0">
                <a:solidFill>
                  <a:schemeClr val="bg1"/>
                </a:solidFill>
                <a:ea typeface="ＭＳ Ｐゴシック" charset="-128"/>
              </a:rPr>
              <a:t>Bagi perusahaan yang masih menggunakan peralatan manual, proses ini tidak ada, karena peralatan akan diadakan yang baru. Sedangkan jika sudah komputerisasi perlu dianalisa apakah pengadaan peralatan dengan penggantian seluruhnya, penggantian sebagian, tukar tambah, dll.</a:t>
            </a:r>
            <a:endParaRPr lang="en-US" dirty="0" smtClean="0">
              <a:solidFill>
                <a:schemeClr val="bg1"/>
              </a:solidFill>
            </a:endParaRPr>
          </a:p>
        </p:txBody>
      </p:sp>
      <p:sp>
        <p:nvSpPr>
          <p:cNvPr id="16388" name="Slide Number Placeholder 4"/>
          <p:cNvSpPr>
            <a:spLocks noGrp="1"/>
          </p:cNvSpPr>
          <p:nvPr>
            <p:ph type="sldNum" sz="quarter" idx="12"/>
          </p:nvPr>
        </p:nvSpPr>
        <p:spPr>
          <a:noFill/>
        </p:spPr>
        <p:txBody>
          <a:bodyPr/>
          <a:lstStyle/>
          <a:p>
            <a:fld id="{A8C5AFCA-3A5C-4D39-A9EE-F0FD2F252295}" type="slidenum">
              <a:rPr lang="en-US" smtClean="0"/>
              <a:pPr/>
              <a:t>18</a:t>
            </a:fld>
            <a:endParaRPr lang="en-US" smtClean="0"/>
          </a:p>
        </p:txBody>
      </p:sp>
      <p:sp>
        <p:nvSpPr>
          <p:cNvPr id="16386" name="Rectangle 2"/>
          <p:cNvSpPr>
            <a:spLocks noGrp="1" noChangeArrowheads="1"/>
          </p:cNvSpPr>
          <p:nvPr>
            <p:ph type="title"/>
          </p:nvPr>
        </p:nvSpPr>
        <p:spPr/>
        <p:txBody>
          <a:bodyPr/>
          <a:lstStyle/>
          <a:p>
            <a:pPr eaLnBrk="1" hangingPunct="1"/>
            <a:r>
              <a:rPr lang="en-US" i="1" dirty="0" smtClean="0">
                <a:solidFill>
                  <a:schemeClr val="bg1"/>
                </a:solidFill>
              </a:rPr>
              <a:t>Business Tools</a:t>
            </a: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18</a:t>
            </a:fld>
            <a:endParaRPr lang="id-ID" dirty="0"/>
          </a:p>
        </p:txBody>
      </p:sp>
    </p:spTree>
    <p:extLst>
      <p:ext uri="{BB962C8B-B14F-4D97-AF65-F5344CB8AC3E}">
        <p14:creationId xmlns:p14="http://schemas.microsoft.com/office/powerpoint/2010/main" val="10933181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normAutofit lnSpcReduction="10000"/>
          </a:bodyPr>
          <a:lstStyle/>
          <a:p>
            <a:pPr algn="just" eaLnBrk="1" hangingPunct="1">
              <a:lnSpc>
                <a:spcPct val="80000"/>
              </a:lnSpc>
            </a:pPr>
            <a:r>
              <a:rPr lang="sv-SE" altLang="ja-JP" sz="4900" dirty="0">
                <a:solidFill>
                  <a:schemeClr val="bg1"/>
                </a:solidFill>
                <a:ea typeface="ＭＳ Ｐゴシック" charset="-128"/>
              </a:rPr>
              <a:t>Rencana Jangka pendek (teknis):satu periode, biasanya satu tahun menekankan bagaimana menyelesaikan persoalan yang dihadapi perusahaan pada saat ini</a:t>
            </a:r>
          </a:p>
          <a:p>
            <a:pPr algn="just" eaLnBrk="1" hangingPunct="1">
              <a:lnSpc>
                <a:spcPct val="80000"/>
              </a:lnSpc>
            </a:pPr>
            <a:r>
              <a:rPr lang="sv-SE" altLang="ja-JP" sz="4900" dirty="0">
                <a:solidFill>
                  <a:schemeClr val="bg1"/>
                </a:solidFill>
                <a:ea typeface="ＭＳ Ｐゴシック" charset="-128"/>
              </a:rPr>
              <a:t>Rencana Jangka menengah (taktis) menggambarkan rencana pengembangan perusahaan/ penyempurnaan terhadap sistem yang ada (biasanya tahun ke dua atau ke tiga dari suatu rencana pelaksanaan)</a:t>
            </a:r>
          </a:p>
          <a:p>
            <a:pPr algn="just" eaLnBrk="1" hangingPunct="1">
              <a:lnSpc>
                <a:spcPct val="80000"/>
              </a:lnSpc>
            </a:pPr>
            <a:r>
              <a:rPr lang="sv-SE" altLang="ja-JP" sz="4900" dirty="0">
                <a:solidFill>
                  <a:schemeClr val="bg1"/>
                </a:solidFill>
                <a:ea typeface="ＭＳ Ｐゴシック" charset="-128"/>
              </a:rPr>
              <a:t>Rencana Jangka Panjang (strategis) lebih menggambarkan pengembangan perusahaan di masa mendatang. </a:t>
            </a:r>
            <a:r>
              <a:rPr lang="en-US" altLang="ja-JP" sz="4900" dirty="0" err="1">
                <a:solidFill>
                  <a:schemeClr val="bg1"/>
                </a:solidFill>
                <a:ea typeface="ＭＳ Ｐゴシック" charset="-128"/>
              </a:rPr>
              <a:t>Seperti</a:t>
            </a:r>
            <a:r>
              <a:rPr lang="en-US" altLang="ja-JP" sz="4900" dirty="0">
                <a:solidFill>
                  <a:schemeClr val="bg1"/>
                </a:solidFill>
                <a:ea typeface="ＭＳ Ｐゴシック" charset="-128"/>
              </a:rPr>
              <a:t> </a:t>
            </a:r>
            <a:r>
              <a:rPr lang="en-US" altLang="ja-JP" sz="4900" dirty="0" err="1">
                <a:solidFill>
                  <a:schemeClr val="bg1"/>
                </a:solidFill>
                <a:ea typeface="ＭＳ Ｐゴシック" charset="-128"/>
              </a:rPr>
              <a:t>rencana</a:t>
            </a:r>
            <a:r>
              <a:rPr lang="en-US" altLang="ja-JP" sz="4900" dirty="0">
                <a:solidFill>
                  <a:schemeClr val="bg1"/>
                </a:solidFill>
                <a:ea typeface="ＭＳ Ｐゴシック" charset="-128"/>
              </a:rPr>
              <a:t> </a:t>
            </a:r>
            <a:r>
              <a:rPr lang="en-US" altLang="ja-JP" sz="4900" dirty="0" err="1">
                <a:solidFill>
                  <a:schemeClr val="bg1"/>
                </a:solidFill>
                <a:ea typeface="ＭＳ Ｐゴシック" charset="-128"/>
              </a:rPr>
              <a:t>perluasan</a:t>
            </a:r>
            <a:r>
              <a:rPr lang="en-US" altLang="ja-JP" sz="4900" dirty="0">
                <a:solidFill>
                  <a:schemeClr val="bg1"/>
                </a:solidFill>
                <a:ea typeface="ＭＳ Ｐゴシック" charset="-128"/>
              </a:rPr>
              <a:t> </a:t>
            </a:r>
            <a:r>
              <a:rPr lang="en-US" altLang="ja-JP" sz="4900" dirty="0" err="1">
                <a:solidFill>
                  <a:schemeClr val="bg1"/>
                </a:solidFill>
                <a:ea typeface="ＭＳ Ｐゴシック" charset="-128"/>
              </a:rPr>
              <a:t>perusahaan</a:t>
            </a:r>
            <a:r>
              <a:rPr lang="en-US" altLang="ja-JP" sz="4900" dirty="0">
                <a:solidFill>
                  <a:schemeClr val="bg1"/>
                </a:solidFill>
                <a:ea typeface="ＭＳ Ｐゴシック" charset="-128"/>
              </a:rPr>
              <a:t>, </a:t>
            </a:r>
            <a:r>
              <a:rPr lang="en-US" altLang="ja-JP" sz="4900" dirty="0" err="1">
                <a:solidFill>
                  <a:schemeClr val="bg1"/>
                </a:solidFill>
                <a:ea typeface="ＭＳ Ｐゴシック" charset="-128"/>
              </a:rPr>
              <a:t>reorganisasi</a:t>
            </a:r>
            <a:r>
              <a:rPr lang="en-US" altLang="ja-JP" sz="4900" dirty="0">
                <a:solidFill>
                  <a:schemeClr val="bg1"/>
                </a:solidFill>
                <a:ea typeface="ＭＳ Ｐゴシック" charset="-128"/>
              </a:rPr>
              <a:t>, go public, </a:t>
            </a:r>
            <a:r>
              <a:rPr lang="en-US" altLang="ja-JP" sz="4900" dirty="0" err="1">
                <a:solidFill>
                  <a:schemeClr val="bg1"/>
                </a:solidFill>
                <a:ea typeface="ＭＳ Ｐゴシック" charset="-128"/>
              </a:rPr>
              <a:t>dan</a:t>
            </a:r>
            <a:r>
              <a:rPr lang="en-US" altLang="ja-JP" sz="4900" dirty="0">
                <a:solidFill>
                  <a:schemeClr val="bg1"/>
                </a:solidFill>
                <a:ea typeface="ＭＳ Ｐゴシック" charset="-128"/>
              </a:rPr>
              <a:t> </a:t>
            </a:r>
            <a:r>
              <a:rPr lang="en-US" altLang="ja-JP" sz="4900" dirty="0" err="1">
                <a:solidFill>
                  <a:schemeClr val="bg1"/>
                </a:solidFill>
                <a:ea typeface="ＭＳ Ｐゴシック" charset="-128"/>
              </a:rPr>
              <a:t>sebagainya</a:t>
            </a:r>
            <a:r>
              <a:rPr lang="en-US" altLang="ja-JP" sz="4900" dirty="0">
                <a:solidFill>
                  <a:schemeClr val="bg1"/>
                </a:solidFill>
                <a:ea typeface="ＭＳ Ｐゴシック" charset="-128"/>
              </a:rPr>
              <a:t>.</a:t>
            </a:r>
            <a:endParaRPr lang="en-US" sz="49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19</a:t>
            </a:fld>
            <a:endParaRPr lang="en-US" dirty="0" smtClean="0">
              <a:solidFill>
                <a:schemeClr val="bg1"/>
              </a:solidFill>
            </a:endParaRPr>
          </a:p>
        </p:txBody>
      </p:sp>
      <p:sp>
        <p:nvSpPr>
          <p:cNvPr id="17410" name="Rectangle 2"/>
          <p:cNvSpPr>
            <a:spLocks noGrp="1" noChangeArrowheads="1"/>
          </p:cNvSpPr>
          <p:nvPr>
            <p:ph type="title"/>
          </p:nvPr>
        </p:nvSpPr>
        <p:spPr/>
        <p:txBody>
          <a:bodyPr/>
          <a:lstStyle/>
          <a:p>
            <a:pPr eaLnBrk="1" hangingPunct="1"/>
            <a:r>
              <a:rPr lang="en-US" i="1" dirty="0" smtClean="0">
                <a:solidFill>
                  <a:schemeClr val="bg1"/>
                </a:solidFill>
              </a:rPr>
              <a:t>Business Plan</a:t>
            </a: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19</a:t>
            </a:fld>
            <a:endParaRPr lang="id-ID" dirty="0"/>
          </a:p>
        </p:txBody>
      </p:sp>
    </p:spTree>
    <p:extLst>
      <p:ext uri="{BB962C8B-B14F-4D97-AF65-F5344CB8AC3E}">
        <p14:creationId xmlns:p14="http://schemas.microsoft.com/office/powerpoint/2010/main" val="22185726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Kebutuhan Analisis Sistem</a:t>
            </a: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TextBox 7"/>
          <p:cNvSpPr txBox="1"/>
          <p:nvPr/>
        </p:nvSpPr>
        <p:spPr>
          <a:xfrm>
            <a:off x="1656309" y="2808064"/>
            <a:ext cx="15271277" cy="5065682"/>
          </a:xfrm>
          <a:prstGeom prst="rect">
            <a:avLst/>
          </a:prstGeom>
          <a:noFill/>
        </p:spPr>
        <p:txBody>
          <a:bodyPr wrap="square" rtlCol="0">
            <a:spAutoFit/>
          </a:bodyPr>
          <a:lstStyle/>
          <a:p>
            <a:pPr marL="457200" indent="-457200">
              <a:lnSpc>
                <a:spcPct val="150000"/>
              </a:lnSpc>
              <a:buFont typeface="Wingdings" pitchFamily="2" charset="2"/>
              <a:buChar char="ü"/>
            </a:pPr>
            <a:r>
              <a:rPr lang="id-ID" sz="4400" dirty="0" smtClean="0">
                <a:solidFill>
                  <a:schemeClr val="bg1"/>
                </a:solidFill>
              </a:rPr>
              <a:t>Identifikasi dan evaluasi :</a:t>
            </a:r>
          </a:p>
          <a:p>
            <a:pPr marL="1259540" lvl="1" indent="-457200">
              <a:lnSpc>
                <a:spcPct val="150000"/>
              </a:lnSpc>
              <a:buFont typeface="Wingdings" pitchFamily="2" charset="2"/>
              <a:buChar char="ü"/>
            </a:pPr>
            <a:r>
              <a:rPr lang="id-ID" sz="4400" dirty="0" smtClean="0">
                <a:solidFill>
                  <a:schemeClr val="bg1"/>
                </a:solidFill>
              </a:rPr>
              <a:t>Permasalahan</a:t>
            </a:r>
          </a:p>
          <a:p>
            <a:pPr marL="1259540" lvl="1" indent="-457200">
              <a:lnSpc>
                <a:spcPct val="150000"/>
              </a:lnSpc>
              <a:buFont typeface="Wingdings" pitchFamily="2" charset="2"/>
              <a:buChar char="ü"/>
            </a:pPr>
            <a:r>
              <a:rPr lang="id-ID" sz="4400" dirty="0" smtClean="0">
                <a:solidFill>
                  <a:schemeClr val="bg1"/>
                </a:solidFill>
              </a:rPr>
              <a:t>Kesempatan</a:t>
            </a:r>
          </a:p>
          <a:p>
            <a:pPr marL="1259540" lvl="1" indent="-457200">
              <a:lnSpc>
                <a:spcPct val="150000"/>
              </a:lnSpc>
              <a:buFont typeface="Wingdings" pitchFamily="2" charset="2"/>
              <a:buChar char="ü"/>
            </a:pPr>
            <a:r>
              <a:rPr lang="id-ID" sz="4400" dirty="0" smtClean="0">
                <a:solidFill>
                  <a:schemeClr val="bg1"/>
                </a:solidFill>
              </a:rPr>
              <a:t>Hambatan</a:t>
            </a:r>
          </a:p>
          <a:p>
            <a:pPr marL="1259540" lvl="1" indent="-457200">
              <a:lnSpc>
                <a:spcPct val="150000"/>
              </a:lnSpc>
              <a:buFont typeface="Wingdings" pitchFamily="2" charset="2"/>
              <a:buChar char="ü"/>
            </a:pPr>
            <a:r>
              <a:rPr lang="id-ID" sz="4400" dirty="0" smtClean="0">
                <a:solidFill>
                  <a:schemeClr val="bg1"/>
                </a:solidFill>
              </a:rPr>
              <a:t>Kebutuhan yang diharapkan </a:t>
            </a:r>
            <a:endParaRPr lang="id-ID" sz="4400"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8883" y="2808063"/>
            <a:ext cx="8387258" cy="640846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2</a:t>
            </a:fld>
            <a:endParaRPr lang="id-ID" dirty="0"/>
          </a:p>
        </p:txBody>
      </p:sp>
    </p:spTree>
    <p:extLst>
      <p:ext uri="{BB962C8B-B14F-4D97-AF65-F5344CB8AC3E}">
        <p14:creationId xmlns:p14="http://schemas.microsoft.com/office/powerpoint/2010/main" val="42240421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2" name="Title 1"/>
          <p:cNvSpPr>
            <a:spLocks noGrp="1"/>
          </p:cNvSpPr>
          <p:nvPr>
            <p:ph type="ctrTitle"/>
          </p:nvPr>
        </p:nvSpPr>
        <p:spPr>
          <a:xfrm>
            <a:off x="1656309" y="6912520"/>
            <a:ext cx="15301913" cy="2160801"/>
          </a:xfrm>
        </p:spPr>
        <p:txBody>
          <a:bodyPr/>
          <a:lstStyle/>
          <a:p>
            <a:r>
              <a:rPr lang="id-ID" i="1" dirty="0" smtClean="0"/>
              <a:t>Business Process</a:t>
            </a:r>
            <a:endParaRPr lang="id-ID" i="1"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3911" y="-72256"/>
            <a:ext cx="8858339" cy="379643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20</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rPr>
              <a:t>PROSES BISNIS DENGAN </a:t>
            </a:r>
            <a:r>
              <a:rPr lang="id-ID" sz="7200" b="1" i="1" dirty="0" smtClean="0">
                <a:solidFill>
                  <a:schemeClr val="tx1"/>
                </a:solidFill>
              </a:rPr>
              <a:t>FLOWMAP</a:t>
            </a:r>
            <a:endParaRPr lang="id-ID" sz="7200" b="1" dirty="0">
              <a:solidFill>
                <a:schemeClr val="tx1"/>
              </a:solidFill>
            </a:endParaRPr>
          </a:p>
        </p:txBody>
      </p:sp>
    </p:spTree>
    <p:extLst>
      <p:ext uri="{BB962C8B-B14F-4D97-AF65-F5344CB8AC3E}">
        <p14:creationId xmlns:p14="http://schemas.microsoft.com/office/powerpoint/2010/main" val="23450457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normAutofit fontScale="92500"/>
          </a:bodyPr>
          <a:lstStyle/>
          <a:p>
            <a:pPr algn="just"/>
            <a:r>
              <a:rPr lang="id-ID" sz="5400" dirty="0">
                <a:solidFill>
                  <a:schemeClr val="bg1"/>
                </a:solidFill>
              </a:rPr>
              <a:t>Alat bantu konvensional, </a:t>
            </a:r>
            <a:r>
              <a:rPr lang="id-ID" sz="5400" dirty="0" smtClean="0">
                <a:solidFill>
                  <a:schemeClr val="bg1"/>
                </a:solidFill>
              </a:rPr>
              <a:t>disebut </a:t>
            </a:r>
            <a:r>
              <a:rPr lang="en-US" sz="5400" i="1" dirty="0" smtClean="0">
                <a:solidFill>
                  <a:schemeClr val="bg1"/>
                </a:solidFill>
              </a:rPr>
              <a:t>Mapping </a:t>
            </a:r>
            <a:r>
              <a:rPr lang="en-US" sz="5400" i="1" dirty="0">
                <a:solidFill>
                  <a:schemeClr val="bg1"/>
                </a:solidFill>
              </a:rPr>
              <a:t>flow </a:t>
            </a:r>
            <a:r>
              <a:rPr lang="en-US" sz="5400" dirty="0" err="1">
                <a:solidFill>
                  <a:schemeClr val="bg1"/>
                </a:solidFill>
              </a:rPr>
              <a:t>atau</a:t>
            </a:r>
            <a:r>
              <a:rPr lang="en-US" sz="5400" dirty="0">
                <a:solidFill>
                  <a:schemeClr val="bg1"/>
                </a:solidFill>
              </a:rPr>
              <a:t> </a:t>
            </a:r>
            <a:r>
              <a:rPr lang="en-US" sz="5400" i="1" dirty="0">
                <a:solidFill>
                  <a:schemeClr val="bg1"/>
                </a:solidFill>
              </a:rPr>
              <a:t>Process Function chart </a:t>
            </a:r>
            <a:r>
              <a:rPr lang="en-US" sz="5400" dirty="0" err="1" smtClean="0">
                <a:solidFill>
                  <a:schemeClr val="bg1"/>
                </a:solidFill>
              </a:rPr>
              <a:t>atau</a:t>
            </a:r>
            <a:r>
              <a:rPr lang="id-ID" sz="5400" dirty="0">
                <a:solidFill>
                  <a:schemeClr val="bg1"/>
                </a:solidFill>
              </a:rPr>
              <a:t> </a:t>
            </a:r>
            <a:r>
              <a:rPr lang="id-ID" sz="5400" dirty="0" smtClean="0">
                <a:solidFill>
                  <a:schemeClr val="bg1"/>
                </a:solidFill>
              </a:rPr>
              <a:t>Diagram </a:t>
            </a:r>
            <a:r>
              <a:rPr lang="id-ID" sz="5400" dirty="0">
                <a:solidFill>
                  <a:schemeClr val="bg1"/>
                </a:solidFill>
              </a:rPr>
              <a:t>aliran dokumen atau Diagram Sistem </a:t>
            </a:r>
            <a:r>
              <a:rPr lang="id-ID" sz="5400" dirty="0" smtClean="0">
                <a:solidFill>
                  <a:schemeClr val="bg1"/>
                </a:solidFill>
              </a:rPr>
              <a:t>Prosedur Kerja </a:t>
            </a:r>
            <a:r>
              <a:rPr lang="id-ID" sz="5400" dirty="0">
                <a:solidFill>
                  <a:schemeClr val="bg1"/>
                </a:solidFill>
              </a:rPr>
              <a:t>atau </a:t>
            </a:r>
            <a:r>
              <a:rPr lang="id-ID" sz="5400" i="1" dirty="0">
                <a:solidFill>
                  <a:schemeClr val="bg1"/>
                </a:solidFill>
              </a:rPr>
              <a:t>Paperwork Flowchart</a:t>
            </a:r>
            <a:r>
              <a:rPr lang="id-ID" sz="5400" dirty="0" smtClean="0">
                <a:solidFill>
                  <a:schemeClr val="bg1"/>
                </a:solidFill>
              </a:rPr>
              <a:t>.</a:t>
            </a:r>
          </a:p>
          <a:p>
            <a:pPr algn="just"/>
            <a:r>
              <a:rPr lang="sv-SE" sz="5400" dirty="0" smtClean="0">
                <a:solidFill>
                  <a:schemeClr val="bg1"/>
                </a:solidFill>
              </a:rPr>
              <a:t>Diagram y</a:t>
            </a:r>
            <a:r>
              <a:rPr lang="id-ID" sz="5400" dirty="0" smtClean="0">
                <a:solidFill>
                  <a:schemeClr val="bg1"/>
                </a:solidFill>
              </a:rPr>
              <a:t>an</a:t>
            </a:r>
            <a:r>
              <a:rPr lang="sv-SE" sz="5400" dirty="0" smtClean="0">
                <a:solidFill>
                  <a:schemeClr val="bg1"/>
                </a:solidFill>
              </a:rPr>
              <a:t>g </a:t>
            </a:r>
            <a:r>
              <a:rPr lang="sv-SE" sz="5400" dirty="0">
                <a:solidFill>
                  <a:schemeClr val="bg1"/>
                </a:solidFill>
              </a:rPr>
              <a:t>menggambarkan aliran dokumen </a:t>
            </a:r>
            <a:r>
              <a:rPr lang="sv-SE" sz="5400" dirty="0" smtClean="0">
                <a:solidFill>
                  <a:schemeClr val="bg1"/>
                </a:solidFill>
              </a:rPr>
              <a:t>pada</a:t>
            </a:r>
            <a:r>
              <a:rPr lang="id-ID" sz="5400" dirty="0" smtClean="0">
                <a:solidFill>
                  <a:schemeClr val="bg1"/>
                </a:solidFill>
              </a:rPr>
              <a:t> suatu </a:t>
            </a:r>
            <a:r>
              <a:rPr lang="id-ID" sz="5400" dirty="0">
                <a:solidFill>
                  <a:schemeClr val="bg1"/>
                </a:solidFill>
              </a:rPr>
              <a:t>prosedur kerja di organisasi dan memperlihatkan diagram alir </a:t>
            </a:r>
            <a:r>
              <a:rPr lang="id-ID" sz="5400" dirty="0" smtClean="0">
                <a:solidFill>
                  <a:schemeClr val="bg1"/>
                </a:solidFill>
              </a:rPr>
              <a:t>yang menunjukkan </a:t>
            </a:r>
            <a:r>
              <a:rPr lang="id-ID" sz="5400" dirty="0">
                <a:solidFill>
                  <a:schemeClr val="bg1"/>
                </a:solidFill>
              </a:rPr>
              <a:t>arus dari dokumen, aliran data fisis, </a:t>
            </a:r>
            <a:r>
              <a:rPr lang="id-ID" sz="5400" dirty="0" smtClean="0">
                <a:solidFill>
                  <a:schemeClr val="bg1"/>
                </a:solidFill>
              </a:rPr>
              <a:t>entitas sistem </a:t>
            </a:r>
            <a:r>
              <a:rPr lang="id-ID" sz="5400" dirty="0">
                <a:solidFill>
                  <a:schemeClr val="bg1"/>
                </a:solidFill>
              </a:rPr>
              <a:t>informasi dan </a:t>
            </a:r>
            <a:r>
              <a:rPr lang="id-ID" sz="5400" dirty="0" smtClean="0">
                <a:solidFill>
                  <a:schemeClr val="bg1"/>
                </a:solidFill>
              </a:rPr>
              <a:t>kegiatan operasi </a:t>
            </a:r>
            <a:r>
              <a:rPr lang="id-ID" sz="5400" dirty="0">
                <a:solidFill>
                  <a:schemeClr val="bg1"/>
                </a:solidFill>
              </a:rPr>
              <a:t>yg berhubungan dg </a:t>
            </a:r>
            <a:r>
              <a:rPr lang="id-ID" sz="5400" dirty="0" smtClean="0">
                <a:solidFill>
                  <a:schemeClr val="bg1"/>
                </a:solidFill>
              </a:rPr>
              <a:t>sistem informasi</a:t>
            </a:r>
            <a:r>
              <a:rPr lang="id-ID" sz="5400" dirty="0">
                <a:solidFill>
                  <a:schemeClr val="bg1"/>
                </a:solidFill>
              </a:rPr>
              <a:t>.</a:t>
            </a:r>
          </a:p>
          <a:p>
            <a:pPr algn="just"/>
            <a:endParaRPr lang="id-ID" sz="5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21</a:t>
            </a:fld>
            <a:endParaRPr lang="en-US" dirty="0" smtClean="0">
              <a:solidFill>
                <a:schemeClr val="bg1"/>
              </a:solidFill>
            </a:endParaRPr>
          </a:p>
        </p:txBody>
      </p:sp>
      <p:sp>
        <p:nvSpPr>
          <p:cNvPr id="17410" name="Rectangle 2"/>
          <p:cNvSpPr>
            <a:spLocks noGrp="1" noChangeArrowheads="1"/>
          </p:cNvSpPr>
          <p:nvPr>
            <p:ph type="title"/>
          </p:nvPr>
        </p:nvSpPr>
        <p:spPr/>
        <p:txBody>
          <a:bodyPr/>
          <a:lstStyle/>
          <a:p>
            <a:pPr eaLnBrk="1" hangingPunct="1"/>
            <a:r>
              <a:rPr lang="id-ID" i="1" dirty="0" smtClean="0">
                <a:solidFill>
                  <a:schemeClr val="bg1"/>
                </a:solidFill>
              </a:rPr>
              <a:t>Flowmap ?</a:t>
            </a:r>
            <a:endParaRPr lang="en-US"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21</a:t>
            </a:fld>
            <a:endParaRPr lang="id-ID" dirty="0"/>
          </a:p>
        </p:txBody>
      </p:sp>
    </p:spTree>
    <p:extLst>
      <p:ext uri="{BB962C8B-B14F-4D97-AF65-F5344CB8AC3E}">
        <p14:creationId xmlns:p14="http://schemas.microsoft.com/office/powerpoint/2010/main" val="23055789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fontScale="77500" lnSpcReduction="20000"/>
          </a:bodyPr>
          <a:lstStyle/>
          <a:p>
            <a:pPr algn="just">
              <a:lnSpc>
                <a:spcPct val="120000"/>
              </a:lnSpc>
            </a:pPr>
            <a:r>
              <a:rPr lang="pl-PL" sz="4800" dirty="0">
                <a:solidFill>
                  <a:schemeClr val="bg1"/>
                </a:solidFill>
              </a:rPr>
              <a:t>Bagi diagram ke dalam </a:t>
            </a:r>
            <a:r>
              <a:rPr lang="pl-PL" sz="4800" dirty="0" smtClean="0">
                <a:solidFill>
                  <a:schemeClr val="bg1"/>
                </a:solidFill>
              </a:rPr>
              <a:t>kolom-kolom</a:t>
            </a:r>
            <a:endParaRPr lang="id-ID" sz="4800" dirty="0" smtClean="0">
              <a:solidFill>
                <a:schemeClr val="bg1"/>
              </a:solidFill>
            </a:endParaRPr>
          </a:p>
          <a:p>
            <a:pPr algn="just">
              <a:lnSpc>
                <a:spcPct val="120000"/>
              </a:lnSpc>
            </a:pPr>
            <a:r>
              <a:rPr lang="id-ID" sz="4800" dirty="0" smtClean="0">
                <a:solidFill>
                  <a:schemeClr val="bg1"/>
                </a:solidFill>
              </a:rPr>
              <a:t>Setiap </a:t>
            </a:r>
            <a:r>
              <a:rPr lang="id-ID" sz="4800" dirty="0">
                <a:solidFill>
                  <a:schemeClr val="bg1"/>
                </a:solidFill>
              </a:rPr>
              <a:t>kolom diberi nama entitas yang terlibat (orang, bag./ </a:t>
            </a:r>
            <a:r>
              <a:rPr lang="id-ID" sz="4800" dirty="0" smtClean="0">
                <a:solidFill>
                  <a:schemeClr val="bg1"/>
                </a:solidFill>
              </a:rPr>
              <a:t>unit </a:t>
            </a:r>
            <a:r>
              <a:rPr lang="fi-FI" sz="4800" dirty="0" smtClean="0">
                <a:solidFill>
                  <a:schemeClr val="bg1"/>
                </a:solidFill>
              </a:rPr>
              <a:t>organisasi</a:t>
            </a:r>
            <a:r>
              <a:rPr lang="fi-FI" sz="4800" dirty="0">
                <a:solidFill>
                  <a:schemeClr val="bg1"/>
                </a:solidFill>
              </a:rPr>
              <a:t>, perusahan lain, atau pimpinan)</a:t>
            </a:r>
          </a:p>
          <a:p>
            <a:pPr algn="just">
              <a:lnSpc>
                <a:spcPct val="120000"/>
              </a:lnSpc>
            </a:pPr>
            <a:r>
              <a:rPr lang="id-ID" sz="4800" dirty="0" smtClean="0">
                <a:solidFill>
                  <a:schemeClr val="bg1"/>
                </a:solidFill>
              </a:rPr>
              <a:t>Diagram </a:t>
            </a:r>
            <a:r>
              <a:rPr lang="id-ID" sz="4800" dirty="0">
                <a:solidFill>
                  <a:schemeClr val="bg1"/>
                </a:solidFill>
              </a:rPr>
              <a:t>harus dibaca dari atas ke bawah dan dari kiri ke kanan</a:t>
            </a:r>
          </a:p>
          <a:p>
            <a:pPr algn="just">
              <a:lnSpc>
                <a:spcPct val="120000"/>
              </a:lnSpc>
            </a:pPr>
            <a:r>
              <a:rPr lang="id-ID" sz="4800" dirty="0" smtClean="0">
                <a:solidFill>
                  <a:schemeClr val="bg1"/>
                </a:solidFill>
              </a:rPr>
              <a:t>Setiap </a:t>
            </a:r>
            <a:r>
              <a:rPr lang="id-ID" sz="4800" dirty="0">
                <a:solidFill>
                  <a:schemeClr val="bg1"/>
                </a:solidFill>
              </a:rPr>
              <a:t>kolom terdapat siklus pengolahan data : I-P-O (</a:t>
            </a:r>
            <a:r>
              <a:rPr lang="id-ID" sz="4800" dirty="0" smtClean="0">
                <a:solidFill>
                  <a:schemeClr val="bg1"/>
                </a:solidFill>
              </a:rPr>
              <a:t>input-proses-output) bila </a:t>
            </a:r>
            <a:r>
              <a:rPr lang="id-ID" sz="4800" dirty="0">
                <a:solidFill>
                  <a:schemeClr val="bg1"/>
                </a:solidFill>
              </a:rPr>
              <a:t>kolom tsb. adalah entitas yg melakukan kegiatan</a:t>
            </a:r>
          </a:p>
          <a:p>
            <a:pPr algn="just">
              <a:lnSpc>
                <a:spcPct val="120000"/>
              </a:lnSpc>
            </a:pPr>
            <a:r>
              <a:rPr lang="id-ID" sz="4800" dirty="0" smtClean="0">
                <a:solidFill>
                  <a:schemeClr val="bg1"/>
                </a:solidFill>
              </a:rPr>
              <a:t>Ketika </a:t>
            </a:r>
            <a:r>
              <a:rPr lang="id-ID" sz="4800" dirty="0">
                <a:solidFill>
                  <a:schemeClr val="bg1"/>
                </a:solidFill>
              </a:rPr>
              <a:t>menyebrangi garis yg memisahkan antara satu kolom </a:t>
            </a:r>
            <a:r>
              <a:rPr lang="id-ID" sz="4800" dirty="0" smtClean="0">
                <a:solidFill>
                  <a:schemeClr val="bg1"/>
                </a:solidFill>
              </a:rPr>
              <a:t>dengan </a:t>
            </a:r>
            <a:r>
              <a:rPr lang="id-ID" sz="4800" dirty="0">
                <a:solidFill>
                  <a:schemeClr val="bg1"/>
                </a:solidFill>
              </a:rPr>
              <a:t>kolom </a:t>
            </a:r>
            <a:r>
              <a:rPr lang="id-ID" sz="4800" dirty="0" smtClean="0">
                <a:solidFill>
                  <a:schemeClr val="bg1"/>
                </a:solidFill>
              </a:rPr>
              <a:t>lain, gunakan </a:t>
            </a:r>
            <a:r>
              <a:rPr lang="id-ID" sz="4800" dirty="0">
                <a:solidFill>
                  <a:schemeClr val="bg1"/>
                </a:solidFill>
              </a:rPr>
              <a:t>simbol konektor.</a:t>
            </a:r>
          </a:p>
          <a:p>
            <a:pPr algn="just">
              <a:lnSpc>
                <a:spcPct val="120000"/>
              </a:lnSpc>
            </a:pPr>
            <a:r>
              <a:rPr lang="id-ID" sz="4800" dirty="0" smtClean="0">
                <a:solidFill>
                  <a:schemeClr val="bg1"/>
                </a:solidFill>
              </a:rPr>
              <a:t>Cara </a:t>
            </a:r>
            <a:r>
              <a:rPr lang="id-ID" sz="4800" dirty="0">
                <a:solidFill>
                  <a:schemeClr val="bg1"/>
                </a:solidFill>
              </a:rPr>
              <a:t>mengakses file komputer adalah melalui simbol proses komputer</a:t>
            </a:r>
          </a:p>
          <a:p>
            <a:pPr algn="just">
              <a:lnSpc>
                <a:spcPct val="120000"/>
              </a:lnSpc>
            </a:pPr>
            <a:r>
              <a:rPr lang="id-ID" sz="4800" dirty="0" smtClean="0">
                <a:solidFill>
                  <a:schemeClr val="bg1"/>
                </a:solidFill>
              </a:rPr>
              <a:t>Prosedur </a:t>
            </a:r>
            <a:r>
              <a:rPr lang="id-ID" sz="4800" dirty="0">
                <a:solidFill>
                  <a:schemeClr val="bg1"/>
                </a:solidFill>
              </a:rPr>
              <a:t>kerja yang kejadiannya tidak bersamaan dapat </a:t>
            </a:r>
            <a:r>
              <a:rPr lang="id-ID" sz="4800" dirty="0" smtClean="0">
                <a:solidFill>
                  <a:schemeClr val="bg1"/>
                </a:solidFill>
              </a:rPr>
              <a:t>digambarkan melalui </a:t>
            </a:r>
            <a:r>
              <a:rPr lang="id-ID" sz="4800" dirty="0">
                <a:solidFill>
                  <a:schemeClr val="bg1"/>
                </a:solidFill>
              </a:rPr>
              <a:t>flowmap yang terpisah</a:t>
            </a:r>
            <a:endParaRPr lang="id-ID" sz="5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22</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fontScale="90000"/>
          </a:bodyPr>
          <a:lstStyle/>
          <a:p>
            <a:pPr eaLnBrk="1" hangingPunct="1"/>
            <a:r>
              <a:rPr lang="id-ID" dirty="0" smtClean="0">
                <a:solidFill>
                  <a:schemeClr val="bg1"/>
                </a:solidFill>
              </a:rPr>
              <a:t>Langkah pembuatan </a:t>
            </a:r>
            <a:r>
              <a:rPr lang="id-ID" i="1" dirty="0" smtClean="0">
                <a:solidFill>
                  <a:schemeClr val="bg1"/>
                </a:solidFill>
              </a:rPr>
              <a:t>Flowmap ?</a:t>
            </a:r>
            <a:endParaRPr lang="en-US"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22</a:t>
            </a:fld>
            <a:endParaRPr lang="id-ID" dirty="0"/>
          </a:p>
        </p:txBody>
      </p:sp>
    </p:spTree>
    <p:extLst>
      <p:ext uri="{BB962C8B-B14F-4D97-AF65-F5344CB8AC3E}">
        <p14:creationId xmlns:p14="http://schemas.microsoft.com/office/powerpoint/2010/main" val="327192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4" y="403692"/>
            <a:ext cx="6444828" cy="7084891"/>
          </a:xfrm>
        </p:spPr>
        <p:txBody>
          <a:bodyPr/>
          <a:lstStyle/>
          <a:p>
            <a:r>
              <a:rPr lang="id-ID" dirty="0" smtClean="0"/>
              <a:t>Example </a:t>
            </a:r>
            <a:endParaRPr lang="id-ID" dirty="0"/>
          </a:p>
        </p:txBody>
      </p:sp>
      <p:sp>
        <p:nvSpPr>
          <p:cNvPr id="4" name="Slide Number Placeholder 3"/>
          <p:cNvSpPr>
            <a:spLocks noGrp="1"/>
          </p:cNvSpPr>
          <p:nvPr>
            <p:ph type="sldNum" sz="quarter" idx="12"/>
          </p:nvPr>
        </p:nvSpPr>
        <p:spPr/>
        <p:txBody>
          <a:bodyPr/>
          <a:lstStyle/>
          <a:p>
            <a:fld id="{FBD3D8CC-2362-4B8A-BD81-F87FC53BEC64}" type="slidenum">
              <a:rPr lang="id-ID" smtClean="0"/>
              <a:t>23</a:t>
            </a:fld>
            <a:endParaRPr lang="id-ID"/>
          </a:p>
        </p:txBody>
      </p:sp>
      <p:pic>
        <p:nvPicPr>
          <p:cNvPr id="2052" name="Picture 4" descr="http://4.bp.blogspot.com/-6SiAmzZptEs/T9dPAcNYTTI/AAAAAAAAAl8/yAQZQ288QJA/s1600/1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7069" y="508024"/>
            <a:ext cx="8496944" cy="9263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85560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7149" y="3744168"/>
            <a:ext cx="7668965" cy="1680104"/>
          </a:xfrm>
        </p:spPr>
        <p:txBody>
          <a:bodyPr>
            <a:normAutofit fontScale="90000"/>
          </a:bodyPr>
          <a:lstStyle/>
          <a:p>
            <a:r>
              <a:rPr lang="id-ID" dirty="0" smtClean="0"/>
              <a:t>Notasi di Flowmap</a:t>
            </a:r>
            <a:endParaRPr lang="id-ID" dirty="0"/>
          </a:p>
        </p:txBody>
      </p:sp>
      <p:sp>
        <p:nvSpPr>
          <p:cNvPr id="3" name="Content Placeholder 2"/>
          <p:cNvSpPr>
            <a:spLocks noGrp="1"/>
          </p:cNvSpPr>
          <p:nvPr>
            <p:ph idx="1"/>
          </p:nvPr>
        </p:nvSpPr>
        <p:spPr/>
        <p:txBody>
          <a:bodyPr/>
          <a:lstStyle/>
          <a:p>
            <a:pPr marL="0" indent="0">
              <a:buNone/>
            </a:pPr>
            <a:endParaRPr lang="id-ID" dirty="0"/>
          </a:p>
        </p:txBody>
      </p:sp>
      <p:sp>
        <p:nvSpPr>
          <p:cNvPr id="4" name="Slide Number Placeholder 3"/>
          <p:cNvSpPr>
            <a:spLocks noGrp="1"/>
          </p:cNvSpPr>
          <p:nvPr>
            <p:ph type="sldNum" sz="quarter" idx="12"/>
          </p:nvPr>
        </p:nvSpPr>
        <p:spPr/>
        <p:txBody>
          <a:bodyPr/>
          <a:lstStyle/>
          <a:p>
            <a:fld id="{FBD3D8CC-2362-4B8A-BD81-F87FC53BEC64}" type="slidenum">
              <a:rPr lang="id-ID" smtClean="0"/>
              <a:t>24</a:t>
            </a:fld>
            <a:endParaRPr lang="id-ID"/>
          </a:p>
        </p:txBody>
      </p:sp>
      <p:sp>
        <p:nvSpPr>
          <p:cNvPr id="5" name="AutoShape 2" descr="http://4.bp.blogspot.com/-RnalbwqGZzQ/T9dOrgxn_-I/AAAAAAAAAl0/m2605dVmn7E/s1600/222.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5124" name="Picture 4" descr="http://4.bp.blogspot.com/-RnalbwqGZzQ/T9dOrgxn_-I/AAAAAAAAAl0/m2605dVmn7E/s1600/22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7"/>
            <a:ext cx="8555208" cy="992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703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25</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rPr>
              <a:t>CONTOH FLOWMAP</a:t>
            </a:r>
            <a:endParaRPr lang="id-ID" sz="7200" b="1" dirty="0">
              <a:solidFill>
                <a:schemeClr val="tx1"/>
              </a:solidFill>
            </a:endParaRPr>
          </a:p>
        </p:txBody>
      </p:sp>
    </p:spTree>
    <p:extLst>
      <p:ext uri="{BB962C8B-B14F-4D97-AF65-F5344CB8AC3E}">
        <p14:creationId xmlns:p14="http://schemas.microsoft.com/office/powerpoint/2010/main" val="37405661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a:bodyPr>
          <a:lstStyle/>
          <a:p>
            <a:pPr lvl="0" algn="just"/>
            <a:r>
              <a:rPr lang="id-ID" sz="5400" dirty="0" smtClean="0">
                <a:solidFill>
                  <a:schemeClr val="bg1"/>
                </a:solidFill>
              </a:rPr>
              <a:t>Bagian Penjualan menyerahkan Laporan Penjualan kepada Manager Penjualan</a:t>
            </a:r>
          </a:p>
          <a:p>
            <a:pPr lvl="0" algn="just"/>
            <a:r>
              <a:rPr lang="id-ID" sz="5400" dirty="0" smtClean="0">
                <a:solidFill>
                  <a:schemeClr val="bg1"/>
                </a:solidFill>
              </a:rPr>
              <a:t>Manager Penjualan menandatangani Laporan Penjualan tersebut.</a:t>
            </a:r>
          </a:p>
          <a:p>
            <a:pPr lvl="0" algn="just"/>
            <a:r>
              <a:rPr lang="id-ID" sz="5400" dirty="0" smtClean="0">
                <a:solidFill>
                  <a:schemeClr val="bg1"/>
                </a:solidFill>
              </a:rPr>
              <a:t>Laporan Penjualan yang sudah ditandatangani diserahkan kembali kepada Bagian Penjualan</a:t>
            </a:r>
            <a:endParaRPr lang="id-ID" sz="5400" dirty="0">
              <a:solidFill>
                <a:schemeClr val="bg1"/>
              </a:solidFill>
            </a:endParaRPr>
          </a:p>
          <a:p>
            <a:pPr algn="just">
              <a:lnSpc>
                <a:spcPct val="120000"/>
              </a:lnSpc>
            </a:pPr>
            <a:endParaRPr lang="id-ID" sz="5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26</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fontScale="90000"/>
          </a:bodyPr>
          <a:lstStyle/>
          <a:p>
            <a:pPr eaLnBrk="1" hangingPunct="1"/>
            <a:r>
              <a:rPr lang="id-ID" b="1" dirty="0" smtClean="0">
                <a:solidFill>
                  <a:schemeClr val="bg1"/>
                </a:solidFill>
              </a:rPr>
              <a:t>Prosedur Validasi Laporan</a:t>
            </a:r>
            <a:endParaRPr lang="en-US" b="1"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26</a:t>
            </a:fld>
            <a:endParaRPr lang="id-ID" dirty="0"/>
          </a:p>
        </p:txBody>
      </p:sp>
    </p:spTree>
    <p:extLst>
      <p:ext uri="{BB962C8B-B14F-4D97-AF65-F5344CB8AC3E}">
        <p14:creationId xmlns:p14="http://schemas.microsoft.com/office/powerpoint/2010/main" val="2017990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27</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fontScale="90000"/>
          </a:bodyPr>
          <a:lstStyle/>
          <a:p>
            <a:pPr eaLnBrk="1" hangingPunct="1"/>
            <a:r>
              <a:rPr lang="id-ID" b="1" dirty="0" smtClean="0">
                <a:solidFill>
                  <a:schemeClr val="bg1"/>
                </a:solidFill>
              </a:rPr>
              <a:t>Flowmap Validasi Laporan</a:t>
            </a:r>
            <a:endParaRPr lang="en-US" b="1"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27</a:t>
            </a:fld>
            <a:endParaRPr lang="id-ID"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0725" y="1544637"/>
            <a:ext cx="7220711" cy="7771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90955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fontScale="85000" lnSpcReduction="20000"/>
          </a:bodyPr>
          <a:lstStyle/>
          <a:p>
            <a:pPr lvl="0" algn="just"/>
            <a:r>
              <a:rPr lang="id-ID" sz="5400" dirty="0" smtClean="0">
                <a:solidFill>
                  <a:schemeClr val="bg1"/>
                </a:solidFill>
              </a:rPr>
              <a:t>Bagian Penjualan menyerahkan Laporan Penjualan kepada Manager Penjualan</a:t>
            </a:r>
          </a:p>
          <a:p>
            <a:pPr lvl="0" algn="just"/>
            <a:r>
              <a:rPr lang="id-ID" sz="5400" dirty="0" smtClean="0">
                <a:solidFill>
                  <a:schemeClr val="bg1"/>
                </a:solidFill>
              </a:rPr>
              <a:t>Manager Penjualan memeriksa kelengkapan Laporan penjualan tersebut.</a:t>
            </a:r>
          </a:p>
          <a:p>
            <a:pPr lvl="0" algn="just"/>
            <a:r>
              <a:rPr lang="id-ID" sz="5400" dirty="0" smtClean="0">
                <a:solidFill>
                  <a:schemeClr val="bg1"/>
                </a:solidFill>
              </a:rPr>
              <a:t>Jika Laporan Penjualan tersebut sudah lengkap maka Manager Penjualan menandatangani Laporan Penjualan tersebut.</a:t>
            </a:r>
          </a:p>
          <a:p>
            <a:pPr algn="just"/>
            <a:r>
              <a:rPr lang="id-ID" sz="5400" dirty="0">
                <a:solidFill>
                  <a:schemeClr val="bg1"/>
                </a:solidFill>
              </a:rPr>
              <a:t>Jika Laporan Penjualan tersebut tidak </a:t>
            </a:r>
            <a:r>
              <a:rPr lang="id-ID" sz="5400" dirty="0" smtClean="0">
                <a:solidFill>
                  <a:schemeClr val="bg1"/>
                </a:solidFill>
              </a:rPr>
              <a:t>lengkap maka Laporan Penjualan yang tidak lengkap tersebut diserahkan kembali kepada bagian penjualan.</a:t>
            </a:r>
          </a:p>
          <a:p>
            <a:pPr lvl="0" algn="just"/>
            <a:r>
              <a:rPr lang="id-ID" sz="5400" dirty="0" smtClean="0">
                <a:solidFill>
                  <a:schemeClr val="bg1"/>
                </a:solidFill>
              </a:rPr>
              <a:t>Laporan Penjualan yang sudah lengkap dan ditandatangani diserahkan kembali kepada Bagian Penjualan untuk di arsipkan.</a:t>
            </a: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28</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fontScale="90000"/>
          </a:bodyPr>
          <a:lstStyle/>
          <a:p>
            <a:pPr eaLnBrk="1" hangingPunct="1"/>
            <a:r>
              <a:rPr lang="id-ID" b="1" dirty="0" smtClean="0">
                <a:solidFill>
                  <a:schemeClr val="bg1"/>
                </a:solidFill>
              </a:rPr>
              <a:t>Prosedur Validasi Laporan</a:t>
            </a:r>
            <a:endParaRPr lang="en-US" b="1"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28</a:t>
            </a:fld>
            <a:endParaRPr lang="id-ID" dirty="0"/>
          </a:p>
        </p:txBody>
      </p:sp>
    </p:spTree>
    <p:extLst>
      <p:ext uri="{BB962C8B-B14F-4D97-AF65-F5344CB8AC3E}">
        <p14:creationId xmlns:p14="http://schemas.microsoft.com/office/powerpoint/2010/main" val="40808274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29</a:t>
            </a:fld>
            <a:endParaRPr lang="en-US"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29</a:t>
            </a:fld>
            <a:endParaRPr lang="id-ID" dirty="0"/>
          </a:p>
        </p:txBody>
      </p:sp>
      <p:sp>
        <p:nvSpPr>
          <p:cNvPr id="2" name="Title 1"/>
          <p:cNvSpPr>
            <a:spLocks noGrp="1"/>
          </p:cNvSpPr>
          <p:nvPr>
            <p:ph type="title"/>
          </p:nvPr>
        </p:nvSpPr>
        <p:spPr/>
        <p:txBody>
          <a:bodyPr/>
          <a:lstStyle/>
          <a:p>
            <a:endParaRPr lang="id-ID"/>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4781" y="342304"/>
            <a:ext cx="6912768" cy="9601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88375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Langkah – Langkah Analisis Sistem</a:t>
            </a:r>
            <a:endParaRPr lang="id-ID" dirty="0">
              <a:solidFill>
                <a:schemeClr val="bg1"/>
              </a:solidFill>
            </a:endParaRPr>
          </a:p>
        </p:txBody>
      </p:sp>
      <p:sp>
        <p:nvSpPr>
          <p:cNvPr id="3" name="Content Placeholder 2"/>
          <p:cNvSpPr>
            <a:spLocks noGrp="1"/>
          </p:cNvSpPr>
          <p:nvPr>
            <p:ph idx="1"/>
          </p:nvPr>
        </p:nvSpPr>
        <p:spPr/>
        <p:txBody>
          <a:bodyPr/>
          <a:lstStyle/>
          <a:p>
            <a:pPr marL="533400" indent="-533400"/>
            <a:r>
              <a:rPr lang="en-US" altLang="ja-JP" i="1" dirty="0" smtClean="0">
                <a:solidFill>
                  <a:schemeClr val="bg1"/>
                </a:solidFill>
                <a:ea typeface="ＭＳ Ｐゴシック" charset="-128"/>
                <a:hlinkClick r:id="rId2" action="ppaction://hlinksldjump"/>
              </a:rPr>
              <a:t>Identify</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yaitu</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mengidentifikasi</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masalah</a:t>
            </a:r>
            <a:endParaRPr lang="en-US" altLang="ja-JP" dirty="0" smtClean="0">
              <a:solidFill>
                <a:schemeClr val="bg1"/>
              </a:solidFill>
              <a:ea typeface="ＭＳ Ｐゴシック" charset="-128"/>
            </a:endParaRPr>
          </a:p>
          <a:p>
            <a:pPr marL="533400" indent="-533400"/>
            <a:r>
              <a:rPr lang="en-US" altLang="ja-JP" i="1" dirty="0" smtClean="0">
                <a:solidFill>
                  <a:schemeClr val="bg1"/>
                </a:solidFill>
                <a:ea typeface="ＭＳ Ｐゴシック" charset="-128"/>
                <a:hlinkClick r:id="rId3" action="ppaction://hlinksldjump"/>
              </a:rPr>
              <a:t>Understand</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yaitu</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memahami</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kerja</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sistem</a:t>
            </a:r>
            <a:r>
              <a:rPr lang="en-US" altLang="ja-JP" dirty="0" smtClean="0">
                <a:solidFill>
                  <a:schemeClr val="bg1"/>
                </a:solidFill>
                <a:ea typeface="ＭＳ Ｐゴシック" charset="-128"/>
              </a:rPr>
              <a:t> yang </a:t>
            </a:r>
            <a:r>
              <a:rPr lang="en-US" altLang="ja-JP" dirty="0" err="1" smtClean="0">
                <a:solidFill>
                  <a:schemeClr val="bg1"/>
                </a:solidFill>
                <a:ea typeface="ＭＳ Ｐゴシック" charset="-128"/>
              </a:rPr>
              <a:t>ada</a:t>
            </a:r>
            <a:endParaRPr lang="en-US" altLang="ja-JP" dirty="0" smtClean="0">
              <a:solidFill>
                <a:schemeClr val="bg1"/>
              </a:solidFill>
              <a:ea typeface="ＭＳ Ｐゴシック" charset="-128"/>
            </a:endParaRPr>
          </a:p>
          <a:p>
            <a:pPr marL="533400" indent="-533400"/>
            <a:r>
              <a:rPr lang="en-US" altLang="ja-JP" i="1" dirty="0" smtClean="0">
                <a:solidFill>
                  <a:schemeClr val="bg1"/>
                </a:solidFill>
                <a:ea typeface="ＭＳ Ｐゴシック" charset="-128"/>
                <a:hlinkClick r:id="rId4" action="ppaction://hlinksldjump"/>
              </a:rPr>
              <a:t>Analyze</a:t>
            </a:r>
            <a:r>
              <a:rPr lang="en-US" altLang="ja-JP" dirty="0" smtClean="0">
                <a:solidFill>
                  <a:schemeClr val="bg1"/>
                </a:solidFill>
                <a:ea typeface="ＭＳ Ｐゴシック" charset="-128"/>
                <a:hlinkClick r:id="rId4" action="ppaction://hlinksldjump"/>
              </a:rPr>
              <a:t>, </a:t>
            </a:r>
            <a:r>
              <a:rPr lang="en-US" altLang="ja-JP" dirty="0" err="1" smtClean="0">
                <a:solidFill>
                  <a:schemeClr val="bg1"/>
                </a:solidFill>
                <a:ea typeface="ＭＳ Ｐゴシック" charset="-128"/>
              </a:rPr>
              <a:t>yaitu</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menganalisis</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sistem</a:t>
            </a:r>
            <a:endParaRPr lang="en-US" altLang="ja-JP" dirty="0" smtClean="0">
              <a:solidFill>
                <a:schemeClr val="bg1"/>
              </a:solidFill>
              <a:ea typeface="ＭＳ Ｐゴシック" charset="-128"/>
            </a:endParaRPr>
          </a:p>
          <a:p>
            <a:pPr marL="533400" indent="-533400"/>
            <a:r>
              <a:rPr lang="en-US" altLang="ja-JP" i="1" dirty="0" smtClean="0">
                <a:solidFill>
                  <a:schemeClr val="bg1"/>
                </a:solidFill>
                <a:ea typeface="ＭＳ Ｐゴシック" charset="-128"/>
              </a:rPr>
              <a:t>Report</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yaitu</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membuat</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laporan</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hasil</a:t>
            </a:r>
            <a:r>
              <a:rPr lang="en-US" altLang="ja-JP" dirty="0" smtClean="0">
                <a:solidFill>
                  <a:schemeClr val="bg1"/>
                </a:solidFill>
                <a:ea typeface="ＭＳ Ｐゴシック" charset="-128"/>
              </a:rPr>
              <a:t> </a:t>
            </a:r>
            <a:r>
              <a:rPr lang="en-US" altLang="ja-JP" dirty="0" err="1" smtClean="0">
                <a:solidFill>
                  <a:schemeClr val="bg1"/>
                </a:solidFill>
                <a:ea typeface="ＭＳ Ｐゴシック" charset="-128"/>
              </a:rPr>
              <a:t>analisis</a:t>
            </a:r>
            <a:endParaRPr lang="en-US" altLang="ja-JP" dirty="0" smtClean="0">
              <a:solidFill>
                <a:schemeClr val="bg1"/>
              </a:solidFill>
              <a:ea typeface="ＭＳ Ｐゴシック" charset="-128"/>
            </a:endParaRPr>
          </a:p>
          <a:p>
            <a:pPr marL="0" indent="0">
              <a:buNone/>
            </a:pP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3</a:t>
            </a:fld>
            <a:endParaRPr lang="id-ID" dirty="0"/>
          </a:p>
        </p:txBody>
      </p:sp>
    </p:spTree>
    <p:extLst>
      <p:ext uri="{BB962C8B-B14F-4D97-AF65-F5344CB8AC3E}">
        <p14:creationId xmlns:p14="http://schemas.microsoft.com/office/powerpoint/2010/main" val="29405794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fontScale="85000" lnSpcReduction="20000"/>
          </a:bodyPr>
          <a:lstStyle/>
          <a:p>
            <a:pPr lvl="0" algn="just"/>
            <a:r>
              <a:rPr lang="id-ID" sz="5400" dirty="0">
                <a:solidFill>
                  <a:schemeClr val="bg1"/>
                </a:solidFill>
              </a:rPr>
              <a:t>Sekretariat memberikan 3 rangkap formulir perwalian kosong kepada mahasiswa</a:t>
            </a:r>
          </a:p>
          <a:p>
            <a:pPr lvl="0" algn="just"/>
            <a:r>
              <a:rPr lang="id-ID" sz="5400" dirty="0">
                <a:solidFill>
                  <a:schemeClr val="bg1"/>
                </a:solidFill>
              </a:rPr>
              <a:t>Mahasiswa mengisi formulir perwalian kosong dengan lengkap.</a:t>
            </a:r>
          </a:p>
          <a:p>
            <a:pPr lvl="0" algn="just"/>
            <a:r>
              <a:rPr lang="id-ID" sz="5400" dirty="0">
                <a:solidFill>
                  <a:schemeClr val="bg1"/>
                </a:solidFill>
              </a:rPr>
              <a:t>Formulir perwalian yang sudah terisi diserahkan kepada dosen wali untuk dilakukan pengecekan.</a:t>
            </a:r>
          </a:p>
          <a:p>
            <a:pPr lvl="0" algn="just"/>
            <a:r>
              <a:rPr lang="id-ID" sz="5400" dirty="0">
                <a:solidFill>
                  <a:schemeClr val="bg1"/>
                </a:solidFill>
              </a:rPr>
              <a:t>Jika formulir tersebut lengkap, maka dosen wali akan menandatangani formulir tersebut dan menyerahkan 2 rangkap formulir yang sudah ditandatangani kepada mahasiswa sedangkan 1 rangkap akan dijadikan arsip dosen wali.</a:t>
            </a:r>
          </a:p>
          <a:p>
            <a:pPr lvl="0" algn="just"/>
            <a:r>
              <a:rPr lang="id-ID" sz="5400" dirty="0">
                <a:solidFill>
                  <a:schemeClr val="bg1"/>
                </a:solidFill>
              </a:rPr>
              <a:t>Jika formulir tersebut tidak lengkap maka akan diserahkan kembali kepada mahasiswa.</a:t>
            </a:r>
          </a:p>
          <a:p>
            <a:pPr algn="just">
              <a:lnSpc>
                <a:spcPct val="120000"/>
              </a:lnSpc>
            </a:pPr>
            <a:endParaRPr lang="id-ID" sz="5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30</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fontScale="90000"/>
          </a:bodyPr>
          <a:lstStyle/>
          <a:p>
            <a:pPr eaLnBrk="1" hangingPunct="1"/>
            <a:r>
              <a:rPr lang="id-ID" b="1" dirty="0" smtClean="0">
                <a:solidFill>
                  <a:schemeClr val="bg1"/>
                </a:solidFill>
              </a:rPr>
              <a:t>Prosedur Perwalian</a:t>
            </a:r>
            <a:endParaRPr lang="en-US" b="1" i="1"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30</a:t>
            </a:fld>
            <a:endParaRPr lang="id-ID" dirty="0"/>
          </a:p>
        </p:txBody>
      </p:sp>
    </p:spTree>
    <p:extLst>
      <p:ext uri="{BB962C8B-B14F-4D97-AF65-F5344CB8AC3E}">
        <p14:creationId xmlns:p14="http://schemas.microsoft.com/office/powerpoint/2010/main" val="11247022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31</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hlinkClick r:id="rId2" action="ppaction://hlinkfile"/>
              </a:rPr>
              <a:t>FLOWMAP PERWALIAN</a:t>
            </a:r>
            <a:endParaRPr lang="id-ID" sz="7200" b="1" dirty="0">
              <a:solidFill>
                <a:schemeClr val="tx1"/>
              </a:solidFill>
            </a:endParaRPr>
          </a:p>
        </p:txBody>
      </p:sp>
    </p:spTree>
    <p:extLst>
      <p:ext uri="{BB962C8B-B14F-4D97-AF65-F5344CB8AC3E}">
        <p14:creationId xmlns:p14="http://schemas.microsoft.com/office/powerpoint/2010/main" val="32960644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32</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rPr>
              <a:t>CONTOH FLOWMAP (2)</a:t>
            </a:r>
            <a:endParaRPr lang="id-ID" sz="7200" b="1" dirty="0">
              <a:solidFill>
                <a:schemeClr val="tx1"/>
              </a:solidFill>
            </a:endParaRPr>
          </a:p>
        </p:txBody>
      </p:sp>
    </p:spTree>
    <p:extLst>
      <p:ext uri="{BB962C8B-B14F-4D97-AF65-F5344CB8AC3E}">
        <p14:creationId xmlns:p14="http://schemas.microsoft.com/office/powerpoint/2010/main" val="36836920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Prosedur Pemesanan Barang</a:t>
            </a:r>
            <a:endParaRPr lang="id-ID" dirty="0">
              <a:solidFill>
                <a:schemeClr val="bg1"/>
              </a:solidFill>
            </a:endParaRPr>
          </a:p>
        </p:txBody>
      </p:sp>
      <p:sp>
        <p:nvSpPr>
          <p:cNvPr id="3" name="Content Placeholder 2"/>
          <p:cNvSpPr>
            <a:spLocks noGrp="1"/>
          </p:cNvSpPr>
          <p:nvPr>
            <p:ph idx="1"/>
          </p:nvPr>
        </p:nvSpPr>
        <p:spPr/>
        <p:txBody>
          <a:bodyPr>
            <a:noAutofit/>
          </a:bodyPr>
          <a:lstStyle/>
          <a:p>
            <a:pPr marL="742950" indent="-742950" algn="just">
              <a:buFont typeface="+mj-lt"/>
              <a:buAutoNum type="arabicPeriod"/>
            </a:pPr>
            <a:r>
              <a:rPr lang="id-ID" sz="4000" dirty="0" smtClean="0">
                <a:solidFill>
                  <a:schemeClr val="bg1"/>
                </a:solidFill>
              </a:rPr>
              <a:t>Pembeli mengisi Form pemesanan barang yang kosong</a:t>
            </a:r>
          </a:p>
          <a:p>
            <a:pPr marL="742950" indent="-742950" algn="just">
              <a:buFont typeface="+mj-lt"/>
              <a:buAutoNum type="arabicPeriod"/>
            </a:pPr>
            <a:r>
              <a:rPr lang="id-ID" sz="4000" dirty="0" smtClean="0">
                <a:solidFill>
                  <a:schemeClr val="bg1"/>
                </a:solidFill>
              </a:rPr>
              <a:t>Jika sudah terisi maka diserahkan kepada marketing</a:t>
            </a:r>
          </a:p>
          <a:p>
            <a:pPr marL="742950" indent="-742950" algn="just">
              <a:buFont typeface="+mj-lt"/>
              <a:buAutoNum type="arabicPeriod"/>
            </a:pPr>
            <a:r>
              <a:rPr lang="id-ID" sz="4000" dirty="0" smtClean="0">
                <a:solidFill>
                  <a:schemeClr val="bg1"/>
                </a:solidFill>
              </a:rPr>
              <a:t>Marketing akan mengecek form isian tersebut</a:t>
            </a:r>
          </a:p>
          <a:p>
            <a:pPr marL="742950" indent="-742950" algn="just">
              <a:buFont typeface="+mj-lt"/>
              <a:buAutoNum type="arabicPeriod"/>
            </a:pPr>
            <a:r>
              <a:rPr lang="id-ID" sz="4000" dirty="0" smtClean="0">
                <a:solidFill>
                  <a:schemeClr val="bg1"/>
                </a:solidFill>
              </a:rPr>
              <a:t>Jika terdapat kesalahan, maka dikembalikan ke pembeli</a:t>
            </a:r>
          </a:p>
          <a:p>
            <a:pPr marL="742950" indent="-742950" algn="just">
              <a:buFont typeface="+mj-lt"/>
              <a:buAutoNum type="arabicPeriod"/>
            </a:pPr>
            <a:r>
              <a:rPr lang="id-ID" sz="4000" dirty="0" smtClean="0">
                <a:solidFill>
                  <a:schemeClr val="bg1"/>
                </a:solidFill>
              </a:rPr>
              <a:t>Jika sudah benar, maka Marketing akan membuatkan Faktur Pemesanan sebanyak 2 rangkap</a:t>
            </a:r>
          </a:p>
          <a:p>
            <a:pPr marL="742950" indent="-742950" algn="just">
              <a:buFont typeface="+mj-lt"/>
              <a:buAutoNum type="arabicPeriod"/>
            </a:pPr>
            <a:r>
              <a:rPr lang="id-ID" sz="4000" dirty="0" smtClean="0">
                <a:solidFill>
                  <a:schemeClr val="bg1"/>
                </a:solidFill>
              </a:rPr>
              <a:t>Jika Faktur sudah dibuat maka 1 rangkap akan diserahkan kepada pembeli dan sisanya akan diarsipkan begitu juga dengan form pemesanannya</a:t>
            </a:r>
            <a:endParaRPr lang="id-ID" sz="4000" dirty="0">
              <a:solidFill>
                <a:schemeClr val="bg1"/>
              </a:solidFill>
            </a:endParaRPr>
          </a:p>
        </p:txBody>
      </p:sp>
      <p:sp>
        <p:nvSpPr>
          <p:cNvPr id="4" name="Slide Number Placeholder 3"/>
          <p:cNvSpPr>
            <a:spLocks noGrp="1"/>
          </p:cNvSpPr>
          <p:nvPr>
            <p:ph type="sldNum" sz="quarter" idx="12"/>
          </p:nvPr>
        </p:nvSpPr>
        <p:spPr/>
        <p:txBody>
          <a:bodyPr/>
          <a:lstStyle/>
          <a:p>
            <a:fld id="{FBD3D8CC-2362-4B8A-BD81-F87FC53BEC64}" type="slidenum">
              <a:rPr lang="id-ID" smtClean="0"/>
              <a:t>33</a:t>
            </a:fld>
            <a:endParaRPr lang="id-ID"/>
          </a:p>
        </p:txBody>
      </p:sp>
    </p:spTree>
    <p:extLst>
      <p:ext uri="{BB962C8B-B14F-4D97-AF65-F5344CB8AC3E}">
        <p14:creationId xmlns:p14="http://schemas.microsoft.com/office/powerpoint/2010/main" val="40868609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fontScale="92500" lnSpcReduction="20000"/>
          </a:bodyPr>
          <a:lstStyle/>
          <a:p>
            <a:pPr lvl="0" algn="just"/>
            <a:r>
              <a:rPr lang="id-ID" sz="4400" dirty="0">
                <a:solidFill>
                  <a:schemeClr val="bg1"/>
                </a:solidFill>
              </a:rPr>
              <a:t>Petugas Pendaftaran menyerahkan form pendaftaran yang masih kosong kepada calon anggota.</a:t>
            </a:r>
          </a:p>
          <a:p>
            <a:pPr lvl="0" algn="just"/>
            <a:r>
              <a:rPr lang="id-ID" sz="4400" dirty="0">
                <a:solidFill>
                  <a:schemeClr val="bg1"/>
                </a:solidFill>
              </a:rPr>
              <a:t>Calon anggota mengisi form pendaftaran yang masih kosong tersebut dengan lengkap lalu menyerahkannya kepada petugas pendaftaran.</a:t>
            </a:r>
          </a:p>
          <a:p>
            <a:pPr lvl="0" algn="just"/>
            <a:r>
              <a:rPr lang="id-ID" sz="4400" dirty="0">
                <a:solidFill>
                  <a:schemeClr val="bg1"/>
                </a:solidFill>
              </a:rPr>
              <a:t>Petugas pendaftaran melakukan pengecekan terhadap form pendaftaran yang sudah terisi tersebut.</a:t>
            </a:r>
          </a:p>
          <a:p>
            <a:pPr lvl="0" algn="just"/>
            <a:r>
              <a:rPr lang="id-ID" sz="4400" dirty="0">
                <a:solidFill>
                  <a:schemeClr val="bg1"/>
                </a:solidFill>
              </a:rPr>
              <a:t>Jika form pendaftaran tersebut terisi dengan lengkap, maka petugas pendaftaran akan </a:t>
            </a:r>
            <a:r>
              <a:rPr lang="id-ID" sz="4400" dirty="0" smtClean="0">
                <a:solidFill>
                  <a:schemeClr val="bg1"/>
                </a:solidFill>
              </a:rPr>
              <a:t>menuliskan data anggota tersebut ke buku besar lalu membuatkan </a:t>
            </a:r>
            <a:r>
              <a:rPr lang="id-ID" sz="4400" dirty="0">
                <a:solidFill>
                  <a:schemeClr val="bg1"/>
                </a:solidFill>
              </a:rPr>
              <a:t>kartu anggota lalu menyerahkannya kepada calon anggota </a:t>
            </a:r>
            <a:endParaRPr lang="id-ID" sz="4400" dirty="0" smtClean="0">
              <a:solidFill>
                <a:schemeClr val="bg1"/>
              </a:solidFill>
            </a:endParaRPr>
          </a:p>
          <a:p>
            <a:pPr lvl="0" algn="just"/>
            <a:r>
              <a:rPr lang="id-ID" sz="4400" dirty="0" smtClean="0">
                <a:solidFill>
                  <a:schemeClr val="bg1"/>
                </a:solidFill>
              </a:rPr>
              <a:t>Jika </a:t>
            </a:r>
            <a:r>
              <a:rPr lang="id-ID" sz="4400" dirty="0">
                <a:solidFill>
                  <a:schemeClr val="bg1"/>
                </a:solidFill>
              </a:rPr>
              <a:t>form pendaftaran tersebut tidak lengkap, maka petugas pendaftaran akan mengembalikan form pendaftaran yang tidak terisi dengan lengkap tersebut.</a:t>
            </a:r>
          </a:p>
          <a:p>
            <a:pPr algn="just">
              <a:lnSpc>
                <a:spcPct val="120000"/>
              </a:lnSpc>
            </a:pPr>
            <a:endParaRPr lang="id-ID" sz="5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34</a:t>
            </a:fld>
            <a:endParaRPr lang="en-US" dirty="0" smtClean="0">
              <a:solidFill>
                <a:schemeClr val="bg1"/>
              </a:solidFill>
            </a:endParaRPr>
          </a:p>
        </p:txBody>
      </p:sp>
      <p:sp>
        <p:nvSpPr>
          <p:cNvPr id="17410" name="Rectangle 2"/>
          <p:cNvSpPr>
            <a:spLocks noGrp="1" noChangeArrowheads="1"/>
          </p:cNvSpPr>
          <p:nvPr>
            <p:ph type="title"/>
          </p:nvPr>
        </p:nvSpPr>
        <p:spPr>
          <a:xfrm>
            <a:off x="900113" y="215776"/>
            <a:ext cx="16202025" cy="1252243"/>
          </a:xfrm>
        </p:spPr>
        <p:txBody>
          <a:bodyPr>
            <a:normAutofit/>
          </a:bodyPr>
          <a:lstStyle/>
          <a:p>
            <a:r>
              <a:rPr lang="id-ID" sz="6000" b="1" dirty="0">
                <a:solidFill>
                  <a:schemeClr val="bg1"/>
                </a:solidFill>
              </a:rPr>
              <a:t>Prosedur Pendaftaran Anggota TB. Andhika</a:t>
            </a: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solidFill>
                  <a:schemeClr val="bg1"/>
                </a:solidFill>
              </a:rPr>
              <a:pPr/>
              <a:t>34</a:t>
            </a:fld>
            <a:endParaRPr lang="id-ID" dirty="0">
              <a:solidFill>
                <a:schemeClr val="bg1"/>
              </a:solidFill>
            </a:endParaRPr>
          </a:p>
        </p:txBody>
      </p:sp>
    </p:spTree>
    <p:extLst>
      <p:ext uri="{BB962C8B-B14F-4D97-AF65-F5344CB8AC3E}">
        <p14:creationId xmlns:p14="http://schemas.microsoft.com/office/powerpoint/2010/main" val="26486560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35</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hlinkClick r:id="rId2" action="ppaction://hlinkfile"/>
              </a:rPr>
              <a:t>FLOWMAP PENDAFTARAN</a:t>
            </a:r>
            <a:endParaRPr lang="id-ID" sz="7200" b="1" dirty="0">
              <a:solidFill>
                <a:schemeClr val="tx1"/>
              </a:solidFill>
            </a:endParaRPr>
          </a:p>
        </p:txBody>
      </p:sp>
    </p:spTree>
    <p:extLst>
      <p:ext uri="{BB962C8B-B14F-4D97-AF65-F5344CB8AC3E}">
        <p14:creationId xmlns:p14="http://schemas.microsoft.com/office/powerpoint/2010/main" val="17212239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2256"/>
            <a:ext cx="18002250" cy="55443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4" name="Rectangle 3"/>
          <p:cNvSpPr/>
          <p:nvPr/>
        </p:nvSpPr>
        <p:spPr>
          <a:xfrm>
            <a:off x="0" y="5472360"/>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p>
        </p:txBody>
      </p:sp>
      <p:sp>
        <p:nvSpPr>
          <p:cNvPr id="6" name="Slide Number Placeholder 5"/>
          <p:cNvSpPr>
            <a:spLocks noGrp="1"/>
          </p:cNvSpPr>
          <p:nvPr>
            <p:ph type="sldNum" sz="quarter" idx="12"/>
          </p:nvPr>
        </p:nvSpPr>
        <p:spPr/>
        <p:txBody>
          <a:bodyPr/>
          <a:lstStyle/>
          <a:p>
            <a:fld id="{FBD3D8CC-2362-4B8A-BD81-F87FC53BEC64}" type="slidenum">
              <a:rPr lang="id-ID" smtClean="0"/>
              <a:t>36</a:t>
            </a:fld>
            <a:endParaRPr lang="id-ID"/>
          </a:p>
        </p:txBody>
      </p:sp>
      <p:sp>
        <p:nvSpPr>
          <p:cNvPr id="3" name="Subtitle 2"/>
          <p:cNvSpPr>
            <a:spLocks noGrp="1"/>
          </p:cNvSpPr>
          <p:nvPr>
            <p:ph type="subTitle" idx="1"/>
          </p:nvPr>
        </p:nvSpPr>
        <p:spPr>
          <a:xfrm>
            <a:off x="720205" y="3904312"/>
            <a:ext cx="16489832" cy="2576160"/>
          </a:xfrm>
        </p:spPr>
        <p:txBody>
          <a:bodyPr>
            <a:normAutofit/>
          </a:bodyPr>
          <a:lstStyle/>
          <a:p>
            <a:r>
              <a:rPr lang="id-ID" sz="7200" b="1" dirty="0" smtClean="0">
                <a:solidFill>
                  <a:schemeClr val="tx1"/>
                </a:solidFill>
              </a:rPr>
              <a:t>TUGAS</a:t>
            </a:r>
            <a:endParaRPr lang="id-ID" sz="7200" b="1" dirty="0">
              <a:solidFill>
                <a:schemeClr val="tx1"/>
              </a:solidFill>
            </a:endParaRPr>
          </a:p>
        </p:txBody>
      </p:sp>
    </p:spTree>
    <p:extLst>
      <p:ext uri="{BB962C8B-B14F-4D97-AF65-F5344CB8AC3E}">
        <p14:creationId xmlns:p14="http://schemas.microsoft.com/office/powerpoint/2010/main" val="20731256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00113" y="1871960"/>
            <a:ext cx="16202025" cy="7132933"/>
          </a:xfrm>
        </p:spPr>
        <p:txBody>
          <a:bodyPr>
            <a:normAutofit/>
          </a:bodyPr>
          <a:lstStyle/>
          <a:p>
            <a:pPr lvl="0" algn="just"/>
            <a:r>
              <a:rPr lang="id-ID" sz="4400" dirty="0" smtClean="0">
                <a:solidFill>
                  <a:schemeClr val="bg1"/>
                </a:solidFill>
              </a:rPr>
              <a:t>Buatlah Prosedur yang sedang berjalan di sebuah perpustakaan</a:t>
            </a:r>
          </a:p>
          <a:p>
            <a:pPr lvl="0" algn="just"/>
            <a:r>
              <a:rPr lang="id-ID" sz="4400" dirty="0" smtClean="0">
                <a:solidFill>
                  <a:schemeClr val="bg1"/>
                </a:solidFill>
              </a:rPr>
              <a:t>Prosedur yang terlibat antara lain :</a:t>
            </a:r>
          </a:p>
          <a:p>
            <a:pPr lvl="1" algn="just"/>
            <a:r>
              <a:rPr lang="id-ID" sz="3700" dirty="0" smtClean="0">
                <a:solidFill>
                  <a:schemeClr val="bg1"/>
                </a:solidFill>
              </a:rPr>
              <a:t>Pendaftaran</a:t>
            </a:r>
          </a:p>
          <a:p>
            <a:pPr lvl="1" algn="just"/>
            <a:r>
              <a:rPr lang="id-ID" sz="3700" dirty="0" smtClean="0">
                <a:solidFill>
                  <a:schemeClr val="bg1"/>
                </a:solidFill>
              </a:rPr>
              <a:t>Peminjaman buku</a:t>
            </a:r>
          </a:p>
          <a:p>
            <a:pPr lvl="1" algn="just"/>
            <a:r>
              <a:rPr lang="id-ID" sz="3700" dirty="0" smtClean="0">
                <a:solidFill>
                  <a:schemeClr val="bg1"/>
                </a:solidFill>
              </a:rPr>
              <a:t>Pengembalian buku (beserta denda)</a:t>
            </a:r>
          </a:p>
          <a:p>
            <a:pPr algn="just"/>
            <a:r>
              <a:rPr lang="id-ID" sz="4400" dirty="0" smtClean="0">
                <a:solidFill>
                  <a:schemeClr val="bg1"/>
                </a:solidFill>
              </a:rPr>
              <a:t>Buatlah flowmap untuk setiap prosedur tersebut.</a:t>
            </a:r>
          </a:p>
          <a:p>
            <a:pPr algn="just"/>
            <a:r>
              <a:rPr lang="id-ID" sz="4400" smtClean="0">
                <a:solidFill>
                  <a:schemeClr val="bg1"/>
                </a:solidFill>
              </a:rPr>
              <a:t>Buat pula Aturan Bisnis untuk setiap Prosedur tersebut.</a:t>
            </a:r>
            <a:endParaRPr lang="id-ID" sz="4400" dirty="0" smtClean="0">
              <a:solidFill>
                <a:schemeClr val="bg1"/>
              </a:solidFill>
            </a:endParaRPr>
          </a:p>
          <a:p>
            <a:pPr marL="0" indent="0" algn="just">
              <a:buNone/>
            </a:pPr>
            <a:endParaRPr lang="id-ID" sz="4400" dirty="0">
              <a:solidFill>
                <a:schemeClr val="bg1"/>
              </a:solidFill>
            </a:endParaRPr>
          </a:p>
        </p:txBody>
      </p:sp>
      <p:sp>
        <p:nvSpPr>
          <p:cNvPr id="17412" name="Slide Number Placeholder 4"/>
          <p:cNvSpPr>
            <a:spLocks noGrp="1"/>
          </p:cNvSpPr>
          <p:nvPr>
            <p:ph type="sldNum" sz="quarter" idx="12"/>
          </p:nvPr>
        </p:nvSpPr>
        <p:spPr>
          <a:noFill/>
        </p:spPr>
        <p:txBody>
          <a:bodyPr/>
          <a:lstStyle/>
          <a:p>
            <a:fld id="{AEA5927B-AB37-4DB3-BC68-D653F92E9F10}" type="slidenum">
              <a:rPr lang="en-US" smtClean="0">
                <a:solidFill>
                  <a:schemeClr val="bg1"/>
                </a:solidFill>
              </a:rPr>
              <a:pPr/>
              <a:t>37</a:t>
            </a:fld>
            <a:endParaRPr lang="en-US" dirty="0" smtClean="0">
              <a:solidFill>
                <a:schemeClr val="bg1"/>
              </a:solidFill>
            </a:endParaRPr>
          </a:p>
        </p:txBody>
      </p:sp>
      <p:sp>
        <p:nvSpPr>
          <p:cNvPr id="5" name="Rectangle 4"/>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6" name="Rectangle 5"/>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solidFill>
                  <a:schemeClr val="bg1"/>
                </a:solidFill>
              </a:rPr>
              <a:pPr/>
              <a:t>37</a:t>
            </a:fld>
            <a:endParaRPr lang="id-ID" dirty="0">
              <a:solidFill>
                <a:schemeClr val="bg1"/>
              </a:solidFill>
            </a:endParaRPr>
          </a:p>
        </p:txBody>
      </p:sp>
    </p:spTree>
    <p:extLst>
      <p:ext uri="{BB962C8B-B14F-4D97-AF65-F5344CB8AC3E}">
        <p14:creationId xmlns:p14="http://schemas.microsoft.com/office/powerpoint/2010/main" val="28162633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solidFill>
                  <a:schemeClr val="bg1"/>
                </a:solidFill>
              </a:rPr>
              <a:t>Identify</a:t>
            </a:r>
            <a:endParaRPr lang="id-ID" i="1"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7" name="Pentagon 6">
            <a:hlinkClick r:id="rId2" action="ppaction://hlinksldjump"/>
          </p:cNvPr>
          <p:cNvSpPr/>
          <p:nvPr/>
        </p:nvSpPr>
        <p:spPr>
          <a:xfrm>
            <a:off x="2592413" y="3504954"/>
            <a:ext cx="3600400" cy="2016224"/>
          </a:xfrm>
          <a:prstGeom prst="homePlat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id-ID" dirty="0" smtClean="0"/>
              <a:t>Penyebab Masalah</a:t>
            </a:r>
            <a:endParaRPr lang="id-ID" dirty="0"/>
          </a:p>
        </p:txBody>
      </p:sp>
      <p:sp>
        <p:nvSpPr>
          <p:cNvPr id="9" name="Pentagon 8">
            <a:hlinkClick r:id="rId3" action="ppaction://hlinksldjump"/>
          </p:cNvPr>
          <p:cNvSpPr/>
          <p:nvPr/>
        </p:nvSpPr>
        <p:spPr>
          <a:xfrm>
            <a:off x="7416949" y="3504954"/>
            <a:ext cx="3600400" cy="2016224"/>
          </a:xfrm>
          <a:prstGeom prst="homePlat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id-ID" dirty="0" smtClean="0"/>
              <a:t>Titik Keputusan</a:t>
            </a:r>
            <a:endParaRPr lang="id-ID" dirty="0"/>
          </a:p>
        </p:txBody>
      </p:sp>
      <p:sp>
        <p:nvSpPr>
          <p:cNvPr id="10" name="Pentagon 9">
            <a:hlinkClick r:id="rId4" action="ppaction://hlinksldjump"/>
          </p:cNvPr>
          <p:cNvSpPr/>
          <p:nvPr/>
        </p:nvSpPr>
        <p:spPr>
          <a:xfrm>
            <a:off x="12241485" y="3504954"/>
            <a:ext cx="3600400" cy="2016224"/>
          </a:xfrm>
          <a:prstGeom prst="homePlat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id-ID" dirty="0" smtClean="0"/>
              <a:t>Personel Kunci</a:t>
            </a:r>
            <a:endParaRPr lang="id-ID" dirty="0"/>
          </a:p>
        </p:txBody>
      </p:sp>
      <p:sp>
        <p:nvSpPr>
          <p:cNvPr id="11"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4</a:t>
            </a:fld>
            <a:endParaRPr lang="id-ID" dirty="0"/>
          </a:p>
        </p:txBody>
      </p:sp>
    </p:spTree>
    <p:extLst>
      <p:ext uri="{BB962C8B-B14F-4D97-AF65-F5344CB8AC3E}">
        <p14:creationId xmlns:p14="http://schemas.microsoft.com/office/powerpoint/2010/main" val="3643448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769" y="2448024"/>
            <a:ext cx="6102755" cy="65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id-ID" dirty="0" smtClean="0">
                <a:solidFill>
                  <a:schemeClr val="bg1"/>
                </a:solidFill>
              </a:rPr>
              <a:t>Identifikasi Penyebab Masalah</a:t>
            </a: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352146"/>
            <a:ext cx="16202025" cy="6652747"/>
          </a:xfrm>
        </p:spPr>
        <p:txBody>
          <a:bodyPr/>
          <a:lstStyle/>
          <a:p>
            <a:pPr marL="0" indent="0" algn="ctr">
              <a:buNone/>
            </a:pPr>
            <a:r>
              <a:rPr lang="id-ID" dirty="0" smtClean="0">
                <a:solidFill>
                  <a:schemeClr val="bg1"/>
                </a:solidFill>
              </a:rPr>
              <a:t>Kaji ulang subjek permasalahan yang didapat dari :</a:t>
            </a:r>
          </a:p>
          <a:p>
            <a:r>
              <a:rPr lang="id-ID" dirty="0" smtClean="0">
                <a:solidFill>
                  <a:schemeClr val="bg1"/>
                </a:solidFill>
              </a:rPr>
              <a:t>Manajemen</a:t>
            </a:r>
          </a:p>
          <a:p>
            <a:r>
              <a:rPr lang="id-ID" dirty="0" smtClean="0">
                <a:solidFill>
                  <a:schemeClr val="bg1"/>
                </a:solidFill>
              </a:rPr>
              <a:t>Analis</a:t>
            </a:r>
          </a:p>
          <a:p>
            <a:pPr marL="0" indent="0">
              <a:buNone/>
            </a:pPr>
            <a:endParaRPr lang="id-ID" dirty="0" smtClean="0">
              <a:solidFill>
                <a:schemeClr val="bg1"/>
              </a:solidFill>
            </a:endParaRPr>
          </a:p>
        </p:txBody>
      </p:sp>
      <p:sp>
        <p:nvSpPr>
          <p:cNvPr id="3" name="Action Button: Back or Previous 2">
            <a:hlinkClick r:id="rId3" action="ppaction://hlinksldjump" highlightClick="1"/>
          </p:cNvPr>
          <p:cNvSpPr/>
          <p:nvPr/>
        </p:nvSpPr>
        <p:spPr>
          <a:xfrm>
            <a:off x="15841885" y="7776616"/>
            <a:ext cx="1584176" cy="1224136"/>
          </a:xfrm>
          <a:prstGeom prst="actionButtonBackPreviou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11"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5</a:t>
            </a:fld>
            <a:endParaRPr lang="id-ID" dirty="0"/>
          </a:p>
        </p:txBody>
      </p:sp>
    </p:spTree>
    <p:extLst>
      <p:ext uri="{BB962C8B-B14F-4D97-AF65-F5344CB8AC3E}">
        <p14:creationId xmlns:p14="http://schemas.microsoft.com/office/powerpoint/2010/main" val="34312858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Identifikasi Titik Keputusan</a:t>
            </a: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352146"/>
            <a:ext cx="16202025" cy="6652747"/>
          </a:xfrm>
        </p:spPr>
        <p:txBody>
          <a:bodyPr/>
          <a:lstStyle/>
          <a:p>
            <a:pPr marL="0" indent="0" algn="ctr">
              <a:buNone/>
            </a:pPr>
            <a:r>
              <a:rPr lang="id-ID" dirty="0" smtClean="0">
                <a:solidFill>
                  <a:schemeClr val="bg1"/>
                </a:solidFill>
              </a:rPr>
              <a:t>Menggunakan dokumen sistem bagan alir formulir yang dimiliki perusahaan</a:t>
            </a:r>
          </a:p>
          <a:p>
            <a:pPr marL="0" indent="0">
              <a:buNone/>
            </a:pPr>
            <a:endParaRPr lang="id-ID" dirty="0" smtClean="0">
              <a:solidFill>
                <a:schemeClr val="bg1"/>
              </a:solidFill>
            </a:endParaRPr>
          </a:p>
        </p:txBody>
      </p:sp>
      <p:sp>
        <p:nvSpPr>
          <p:cNvPr id="7" name="Action Button: Back or Previous 6">
            <a:hlinkClick r:id="rId2" action="ppaction://hlinksldjump" highlightClick="1"/>
          </p:cNvPr>
          <p:cNvSpPr/>
          <p:nvPr/>
        </p:nvSpPr>
        <p:spPr>
          <a:xfrm>
            <a:off x="15841885" y="7776616"/>
            <a:ext cx="1584176" cy="1224136"/>
          </a:xfrm>
          <a:prstGeom prst="actionButtonBackPreviou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3" name="Slide Number Placeholder 2"/>
          <p:cNvSpPr>
            <a:spLocks noGrp="1"/>
          </p:cNvSpPr>
          <p:nvPr>
            <p:ph type="sldNum" sz="quarter" idx="12"/>
          </p:nvPr>
        </p:nvSpPr>
        <p:spPr/>
        <p:txBody>
          <a:bodyPr/>
          <a:lstStyle/>
          <a:p>
            <a:fld id="{FBD3D8CC-2362-4B8A-BD81-F87FC53BEC64}" type="slidenum">
              <a:rPr lang="id-ID" smtClean="0"/>
              <a:t>6</a:t>
            </a:fld>
            <a:endParaRPr lang="id-ID"/>
          </a:p>
        </p:txBody>
      </p:sp>
      <p:sp>
        <p:nvSpPr>
          <p:cNvPr id="10" name="Slide Number Placeholder 2"/>
          <p:cNvSpPr txBox="1">
            <a:spLocks/>
          </p:cNvSpPr>
          <p:nvPr/>
        </p:nvSpPr>
        <p:spPr>
          <a:xfrm>
            <a:off x="16129917" y="359792"/>
            <a:ext cx="653653" cy="536700"/>
          </a:xfrm>
          <a:prstGeom prst="rect">
            <a:avLst/>
          </a:prstGeom>
        </p:spPr>
        <p:txBody>
          <a:bodyPr vert="horz" lIns="160468" tIns="80234" rIns="160468" bIns="80234" rtlCol="0" anchor="ctr"/>
          <a:lstStyle>
            <a:defPPr>
              <a:defRPr lang="id-ID"/>
            </a:defPPr>
            <a:lvl1pPr marL="0" algn="r" defTabSz="1604681" rtl="0" eaLnBrk="1" latinLnBrk="0" hangingPunct="1">
              <a:defRPr sz="2100" kern="1200">
                <a:solidFill>
                  <a:schemeClr val="tx1">
                    <a:tint val="75000"/>
                  </a:schemeClr>
                </a:solidFill>
                <a:latin typeface="+mn-lt"/>
                <a:ea typeface="+mn-ea"/>
                <a:cs typeface="+mn-cs"/>
              </a:defRPr>
            </a:lvl1pPr>
            <a:lvl2pPr marL="802340" algn="l" defTabSz="1604681" rtl="0" eaLnBrk="1" latinLnBrk="0" hangingPunct="1">
              <a:defRPr sz="3200" kern="1200">
                <a:solidFill>
                  <a:schemeClr val="tx1"/>
                </a:solidFill>
                <a:latin typeface="+mn-lt"/>
                <a:ea typeface="+mn-ea"/>
                <a:cs typeface="+mn-cs"/>
              </a:defRPr>
            </a:lvl2pPr>
            <a:lvl3pPr marL="1604681" algn="l" defTabSz="1604681" rtl="0" eaLnBrk="1" latinLnBrk="0" hangingPunct="1">
              <a:defRPr sz="3200" kern="1200">
                <a:solidFill>
                  <a:schemeClr val="tx1"/>
                </a:solidFill>
                <a:latin typeface="+mn-lt"/>
                <a:ea typeface="+mn-ea"/>
                <a:cs typeface="+mn-cs"/>
              </a:defRPr>
            </a:lvl3pPr>
            <a:lvl4pPr marL="2407021" algn="l" defTabSz="1604681" rtl="0" eaLnBrk="1" latinLnBrk="0" hangingPunct="1">
              <a:defRPr sz="3200" kern="1200">
                <a:solidFill>
                  <a:schemeClr val="tx1"/>
                </a:solidFill>
                <a:latin typeface="+mn-lt"/>
                <a:ea typeface="+mn-ea"/>
                <a:cs typeface="+mn-cs"/>
              </a:defRPr>
            </a:lvl4pPr>
            <a:lvl5pPr marL="3209361" algn="l" defTabSz="1604681" rtl="0" eaLnBrk="1" latinLnBrk="0" hangingPunct="1">
              <a:defRPr sz="3200" kern="1200">
                <a:solidFill>
                  <a:schemeClr val="tx1"/>
                </a:solidFill>
                <a:latin typeface="+mn-lt"/>
                <a:ea typeface="+mn-ea"/>
                <a:cs typeface="+mn-cs"/>
              </a:defRPr>
            </a:lvl5pPr>
            <a:lvl6pPr marL="4011701" algn="l" defTabSz="1604681" rtl="0" eaLnBrk="1" latinLnBrk="0" hangingPunct="1">
              <a:defRPr sz="3200" kern="1200">
                <a:solidFill>
                  <a:schemeClr val="tx1"/>
                </a:solidFill>
                <a:latin typeface="+mn-lt"/>
                <a:ea typeface="+mn-ea"/>
                <a:cs typeface="+mn-cs"/>
              </a:defRPr>
            </a:lvl6pPr>
            <a:lvl7pPr marL="4814042" algn="l" defTabSz="1604681" rtl="0" eaLnBrk="1" latinLnBrk="0" hangingPunct="1">
              <a:defRPr sz="3200" kern="1200">
                <a:solidFill>
                  <a:schemeClr val="tx1"/>
                </a:solidFill>
                <a:latin typeface="+mn-lt"/>
                <a:ea typeface="+mn-ea"/>
                <a:cs typeface="+mn-cs"/>
              </a:defRPr>
            </a:lvl7pPr>
            <a:lvl8pPr marL="5616382" algn="l" defTabSz="1604681" rtl="0" eaLnBrk="1" latinLnBrk="0" hangingPunct="1">
              <a:defRPr sz="3200" kern="1200">
                <a:solidFill>
                  <a:schemeClr val="tx1"/>
                </a:solidFill>
                <a:latin typeface="+mn-lt"/>
                <a:ea typeface="+mn-ea"/>
                <a:cs typeface="+mn-cs"/>
              </a:defRPr>
            </a:lvl8pPr>
            <a:lvl9pPr marL="6418722" algn="l" defTabSz="1604681" rtl="0" eaLnBrk="1" latinLnBrk="0" hangingPunct="1">
              <a:defRPr sz="3200" kern="1200">
                <a:solidFill>
                  <a:schemeClr val="tx1"/>
                </a:solidFill>
                <a:latin typeface="+mn-lt"/>
                <a:ea typeface="+mn-ea"/>
                <a:cs typeface="+mn-cs"/>
              </a:defRPr>
            </a:lvl9pPr>
          </a:lstStyle>
          <a:p>
            <a:fld id="{FBD3D8CC-2362-4B8A-BD81-F87FC53BEC64}" type="slidenum">
              <a:rPr lang="id-ID" smtClean="0"/>
              <a:pPr/>
              <a:t>6</a:t>
            </a:fld>
            <a:endParaRPr lang="id-ID" dirty="0"/>
          </a:p>
        </p:txBody>
      </p:sp>
    </p:spTree>
    <p:extLst>
      <p:ext uri="{BB962C8B-B14F-4D97-AF65-F5344CB8AC3E}">
        <p14:creationId xmlns:p14="http://schemas.microsoft.com/office/powerpoint/2010/main" val="36535077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chemeClr val="bg1"/>
                </a:solidFill>
              </a:rPr>
              <a:t>Identifikasi Personel Kunci</a:t>
            </a:r>
            <a:endParaRPr lang="id-ID"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bg1"/>
              </a:solidFill>
            </a:endParaRPr>
          </a:p>
        </p:txBody>
      </p:sp>
      <p:sp>
        <p:nvSpPr>
          <p:cNvPr id="8" name="Content Placeholder 2"/>
          <p:cNvSpPr>
            <a:spLocks noGrp="1"/>
          </p:cNvSpPr>
          <p:nvPr>
            <p:ph idx="1"/>
          </p:nvPr>
        </p:nvSpPr>
        <p:spPr>
          <a:xfrm>
            <a:off x="900113" y="2352146"/>
            <a:ext cx="16202025" cy="6652747"/>
          </a:xfrm>
        </p:spPr>
        <p:txBody>
          <a:bodyPr/>
          <a:lstStyle/>
          <a:p>
            <a:pPr marL="0" indent="0" algn="ctr">
              <a:buNone/>
            </a:pPr>
            <a:r>
              <a:rPr lang="id-ID" dirty="0" smtClean="0">
                <a:solidFill>
                  <a:schemeClr val="bg1"/>
                </a:solidFill>
              </a:rPr>
              <a:t>Cari kunci utama penyebab masalah yang terjadi.</a:t>
            </a:r>
          </a:p>
          <a:p>
            <a:pPr marL="0" indent="0">
              <a:buNone/>
            </a:pPr>
            <a:endParaRPr lang="id-ID" dirty="0" smtClean="0">
              <a:solidFill>
                <a:schemeClr val="bg1"/>
              </a:solidFill>
            </a:endParaRPr>
          </a:p>
        </p:txBody>
      </p:sp>
      <p:sp>
        <p:nvSpPr>
          <p:cNvPr id="6" name="Action Button: Back or Previous 5">
            <a:hlinkClick r:id="rId2" action="ppaction://hlinksldjump" highlightClick="1"/>
          </p:cNvPr>
          <p:cNvSpPr/>
          <p:nvPr/>
        </p:nvSpPr>
        <p:spPr>
          <a:xfrm>
            <a:off x="15841885" y="7776616"/>
            <a:ext cx="1584176" cy="1224136"/>
          </a:xfrm>
          <a:prstGeom prst="actionButtonBackPreviou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9"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7</a:t>
            </a:fld>
            <a:endParaRPr lang="id-ID" dirty="0"/>
          </a:p>
        </p:txBody>
      </p:sp>
    </p:spTree>
    <p:extLst>
      <p:ext uri="{BB962C8B-B14F-4D97-AF65-F5344CB8AC3E}">
        <p14:creationId xmlns:p14="http://schemas.microsoft.com/office/powerpoint/2010/main" val="30170771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71760"/>
            <a:ext cx="16202025" cy="1680104"/>
          </a:xfrm>
        </p:spPr>
        <p:txBody>
          <a:bodyPr>
            <a:normAutofit/>
          </a:bodyPr>
          <a:lstStyle/>
          <a:p>
            <a:r>
              <a:rPr lang="id-ID" sz="6600" i="1" dirty="0" smtClean="0">
                <a:solidFill>
                  <a:schemeClr val="bg1"/>
                </a:solidFill>
              </a:rPr>
              <a:t>Understand</a:t>
            </a:r>
            <a:endParaRPr lang="id-ID" sz="6600" i="1"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sz="3600">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sz="3600">
              <a:solidFill>
                <a:schemeClr val="bg1"/>
              </a:solidFill>
            </a:endParaRPr>
          </a:p>
        </p:txBody>
      </p:sp>
      <p:sp>
        <p:nvSpPr>
          <p:cNvPr id="8" name="Content Placeholder 2"/>
          <p:cNvSpPr>
            <a:spLocks noGrp="1"/>
          </p:cNvSpPr>
          <p:nvPr>
            <p:ph idx="1"/>
          </p:nvPr>
        </p:nvSpPr>
        <p:spPr>
          <a:xfrm>
            <a:off x="900113" y="1727944"/>
            <a:ext cx="16202025" cy="7920633"/>
          </a:xfrm>
        </p:spPr>
        <p:txBody>
          <a:bodyPr>
            <a:noAutofit/>
          </a:bodyPr>
          <a:lstStyle/>
          <a:p>
            <a:pPr marL="533400" indent="-533400" algn="just">
              <a:lnSpc>
                <a:spcPct val="80000"/>
              </a:lnSpc>
              <a:buFont typeface="Wingdings" pitchFamily="2" charset="2"/>
              <a:buAutoNum type="arabicPeriod"/>
            </a:pPr>
            <a:r>
              <a:rPr lang="en-US" altLang="ja-JP" sz="4000" dirty="0" err="1" smtClean="0">
                <a:solidFill>
                  <a:schemeClr val="bg1"/>
                </a:solidFill>
                <a:ea typeface="ＭＳ Ｐゴシック" charset="-128"/>
              </a:rPr>
              <a:t>Menentukan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Jenis</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Penelitian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wawancara</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observasi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daftar</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pertanyaan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pengambilan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sampel</a:t>
            </a:r>
            <a:r>
              <a:rPr lang="en-US" altLang="ja-JP" sz="4000" dirty="0" smtClean="0">
                <a:solidFill>
                  <a:schemeClr val="bg1"/>
                </a:solidFill>
                <a:ea typeface="ＭＳ Ｐゴシック" charset="-128"/>
              </a:rPr>
              <a:t>)</a:t>
            </a:r>
          </a:p>
          <a:p>
            <a:pPr marL="533400" indent="-533400" algn="just">
              <a:lnSpc>
                <a:spcPct val="80000"/>
              </a:lnSpc>
              <a:buFont typeface="Wingdings" pitchFamily="2" charset="2"/>
              <a:buAutoNum type="arabicPeriod"/>
            </a:pPr>
            <a:r>
              <a:rPr lang="en-US" altLang="ja-JP" sz="4000" dirty="0" err="1" smtClean="0">
                <a:solidFill>
                  <a:schemeClr val="bg1"/>
                </a:solidFill>
                <a:ea typeface="ＭＳ Ｐゴシック" charset="-128"/>
              </a:rPr>
              <a:t>Merencanakan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Jad</a:t>
            </a:r>
            <a:r>
              <a:rPr lang="id-ID" altLang="ja-JP" sz="4000" dirty="0" smtClean="0">
                <a:solidFill>
                  <a:schemeClr val="bg1"/>
                </a:solidFill>
                <a:ea typeface="ＭＳ Ｐゴシック" charset="-128"/>
              </a:rPr>
              <a:t>w</a:t>
            </a:r>
            <a:r>
              <a:rPr lang="en-US" altLang="ja-JP" sz="4000" dirty="0" smtClean="0">
                <a:solidFill>
                  <a:schemeClr val="bg1"/>
                </a:solidFill>
                <a:ea typeface="ＭＳ Ｐゴシック" charset="-128"/>
              </a:rPr>
              <a:t>al </a:t>
            </a:r>
            <a:r>
              <a:rPr lang="en-US" altLang="ja-JP" sz="4000" dirty="0" err="1" smtClean="0">
                <a:solidFill>
                  <a:schemeClr val="bg1"/>
                </a:solidFill>
                <a:ea typeface="ＭＳ Ｐゴシック" charset="-128"/>
              </a:rPr>
              <a:t>Penelitian</a:t>
            </a:r>
            <a:r>
              <a:rPr lang="en-US" altLang="ja-JP" sz="4000" dirty="0" smtClean="0">
                <a:solidFill>
                  <a:schemeClr val="bg1"/>
                </a:solidFill>
                <a:ea typeface="ＭＳ Ｐゴシック" charset="-128"/>
              </a:rPr>
              <a:t>. </a:t>
            </a:r>
          </a:p>
          <a:p>
            <a:pPr marL="533400" indent="-533400" algn="just">
              <a:lnSpc>
                <a:spcPct val="80000"/>
              </a:lnSpc>
              <a:buFont typeface="Wingdings" pitchFamily="2" charset="2"/>
              <a:buAutoNum type="arabicPeriod"/>
            </a:pPr>
            <a:r>
              <a:rPr lang="en-US" altLang="ja-JP" sz="4000" dirty="0" err="1" smtClean="0">
                <a:solidFill>
                  <a:schemeClr val="bg1"/>
                </a:solidFill>
                <a:ea typeface="ＭＳ Ｐゴシック" charset="-128"/>
              </a:rPr>
              <a:t>Membuat</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penugasan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penelitian</a:t>
            </a:r>
            <a:r>
              <a:rPr lang="en-US" altLang="ja-JP" sz="4000" dirty="0" smtClean="0">
                <a:solidFill>
                  <a:schemeClr val="bg1"/>
                </a:solidFill>
                <a:ea typeface="ＭＳ Ｐゴシック" charset="-128"/>
              </a:rPr>
              <a:t>. </a:t>
            </a:r>
            <a:endParaRPr lang="id-ID" altLang="ja-JP" sz="4000" dirty="0" smtClean="0">
              <a:solidFill>
                <a:schemeClr val="bg1"/>
              </a:solidFill>
              <a:ea typeface="ＭＳ Ｐゴシック" charset="-128"/>
            </a:endParaRPr>
          </a:p>
          <a:p>
            <a:pPr marL="533400" indent="-533400" algn="just">
              <a:lnSpc>
                <a:spcPct val="80000"/>
              </a:lnSpc>
              <a:buFont typeface="Wingdings" pitchFamily="2" charset="2"/>
              <a:buAutoNum type="arabicPeriod"/>
            </a:pPr>
            <a:r>
              <a:rPr lang="en-US" altLang="ja-JP" sz="4000" dirty="0" err="1" smtClean="0">
                <a:solidFill>
                  <a:schemeClr val="bg1"/>
                </a:solidFill>
                <a:ea typeface="ＭＳ Ｐゴシック" charset="-128"/>
              </a:rPr>
              <a:t>Membuat</a:t>
            </a:r>
            <a:r>
              <a:rPr lang="en-US" altLang="ja-JP" sz="4000" dirty="0" smtClean="0">
                <a:solidFill>
                  <a:schemeClr val="bg1"/>
                </a:solidFill>
                <a:ea typeface="ＭＳ Ｐゴシック" charset="-128"/>
              </a:rPr>
              <a:t> agenda </a:t>
            </a:r>
            <a:r>
              <a:rPr lang="en-US" altLang="ja-JP" sz="4000" dirty="0" err="1" smtClean="0">
                <a:solidFill>
                  <a:schemeClr val="bg1"/>
                </a:solidFill>
                <a:ea typeface="ＭＳ Ｐゴシック" charset="-128"/>
              </a:rPr>
              <a:t>wawancara</a:t>
            </a:r>
            <a:r>
              <a:rPr lang="en-US" altLang="ja-JP" sz="4000" dirty="0" smtClean="0">
                <a:solidFill>
                  <a:schemeClr val="bg1"/>
                </a:solidFill>
                <a:ea typeface="ＭＳ Ｐゴシック" charset="-128"/>
              </a:rPr>
              <a:t>. </a:t>
            </a:r>
            <a:endParaRPr lang="id-ID" altLang="ja-JP" sz="4000" dirty="0" smtClean="0">
              <a:solidFill>
                <a:schemeClr val="bg1"/>
              </a:solidFill>
              <a:ea typeface="ＭＳ Ｐゴシック" charset="-128"/>
            </a:endParaRPr>
          </a:p>
          <a:p>
            <a:pPr marL="533400" indent="-533400" algn="just">
              <a:lnSpc>
                <a:spcPct val="80000"/>
              </a:lnSpc>
              <a:buFont typeface="Wingdings" pitchFamily="2" charset="2"/>
              <a:buAutoNum type="arabicPeriod"/>
            </a:pPr>
            <a:r>
              <a:rPr lang="en-US" altLang="ja-JP" sz="4000" dirty="0" err="1" smtClean="0">
                <a:solidFill>
                  <a:schemeClr val="bg1"/>
                </a:solidFill>
                <a:ea typeface="ＭＳ Ｐゴシック" charset="-128"/>
              </a:rPr>
              <a:t>Mengumpulkan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hasil</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penelitian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Fakta</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atau</a:t>
            </a:r>
            <a:r>
              <a:rPr lang="en-US" altLang="ja-JP" sz="4000" dirty="0" smtClean="0">
                <a:solidFill>
                  <a:schemeClr val="bg1"/>
                </a:solidFill>
                <a:ea typeface="ＭＳ Ｐゴシック" charset="-128"/>
              </a:rPr>
              <a:t> data yang </a:t>
            </a:r>
            <a:r>
              <a:rPr lang="en-US" altLang="ja-JP" sz="4000" dirty="0" err="1" smtClean="0">
                <a:solidFill>
                  <a:schemeClr val="bg1"/>
                </a:solidFill>
                <a:ea typeface="ＭＳ Ｐゴシック" charset="-128"/>
              </a:rPr>
              <a:t>diperoleh</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dari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hasil</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penelitian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harus</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dikumpulkan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sebagai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suatu</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dokumentasi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sistem</a:t>
            </a:r>
            <a:r>
              <a:rPr lang="en-US" altLang="ja-JP" sz="4000" dirty="0" smtClean="0">
                <a:solidFill>
                  <a:schemeClr val="bg1"/>
                </a:solidFill>
                <a:ea typeface="ＭＳ Ｐゴシック" charset="-128"/>
              </a:rPr>
              <a:t> lama. </a:t>
            </a:r>
            <a:r>
              <a:rPr lang="en-US" altLang="ja-JP" sz="4000" dirty="0" err="1" smtClean="0">
                <a:solidFill>
                  <a:schemeClr val="bg1"/>
                </a:solidFill>
                <a:ea typeface="ＭＳ Ｐゴシック" charset="-128"/>
              </a:rPr>
              <a:t>Dokumentasi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ini</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diperlukan</a:t>
            </a:r>
            <a:r>
              <a:rPr lang="en-US" altLang="ja-JP" sz="4000" dirty="0" smtClean="0">
                <a:solidFill>
                  <a:schemeClr val="bg1"/>
                </a:solidFill>
                <a:ea typeface="ＭＳ Ｐゴシック" charset="-128"/>
              </a:rPr>
              <a:t> </a:t>
            </a:r>
            <a:r>
              <a:rPr lang="en-US" altLang="ja-JP" sz="4000" dirty="0" err="1" smtClean="0">
                <a:solidFill>
                  <a:schemeClr val="bg1"/>
                </a:solidFill>
                <a:ea typeface="ＭＳ Ｐゴシック" charset="-128"/>
              </a:rPr>
              <a:t>untuk</a:t>
            </a:r>
            <a:r>
              <a:rPr lang="en-US" altLang="ja-JP" sz="4000" dirty="0" smtClean="0">
                <a:solidFill>
                  <a:schemeClr val="bg1"/>
                </a:solidFill>
                <a:ea typeface="ＭＳ Ｐゴシック" charset="-128"/>
              </a:rPr>
              <a:t>:</a:t>
            </a:r>
          </a:p>
          <a:p>
            <a:pPr marL="914400" lvl="1" indent="-457200" algn="just">
              <a:lnSpc>
                <a:spcPct val="80000"/>
              </a:lnSpc>
            </a:pPr>
            <a:r>
              <a:rPr lang="en-US" altLang="ja-JP" sz="3600" dirty="0" err="1" smtClean="0">
                <a:solidFill>
                  <a:schemeClr val="bg1"/>
                </a:solidFill>
                <a:ea typeface="ＭＳ Ｐゴシック" charset="-128"/>
              </a:rPr>
              <a:t>Membantu</a:t>
            </a:r>
            <a:r>
              <a:rPr lang="en-US" altLang="ja-JP" sz="3600" dirty="0" smtClean="0">
                <a:solidFill>
                  <a:schemeClr val="bg1"/>
                </a:solidFill>
                <a:ea typeface="ＭＳ Ｐゴシック" charset="-128"/>
              </a:rPr>
              <a:t> </a:t>
            </a:r>
            <a:r>
              <a:rPr lang="en-US" altLang="ja-JP" sz="3600" dirty="0" err="1" smtClean="0">
                <a:solidFill>
                  <a:schemeClr val="bg1"/>
                </a:solidFill>
                <a:ea typeface="ＭＳ Ｐゴシック" charset="-128"/>
              </a:rPr>
              <a:t>kelengkapan</a:t>
            </a:r>
            <a:r>
              <a:rPr lang="en-US" altLang="ja-JP" sz="3600" dirty="0" smtClean="0">
                <a:solidFill>
                  <a:schemeClr val="bg1"/>
                </a:solidFill>
                <a:ea typeface="ＭＳ Ｐゴシック" charset="-128"/>
              </a:rPr>
              <a:t> (</a:t>
            </a:r>
            <a:r>
              <a:rPr lang="en-US" altLang="ja-JP" sz="3600" i="1" dirty="0" smtClean="0">
                <a:solidFill>
                  <a:schemeClr val="bg1"/>
                </a:solidFill>
                <a:ea typeface="ＭＳ Ｐゴシック" charset="-128"/>
              </a:rPr>
              <a:t>aid to completeness</a:t>
            </a:r>
            <a:r>
              <a:rPr lang="en-US" altLang="ja-JP" sz="3600" dirty="0" smtClean="0">
                <a:solidFill>
                  <a:schemeClr val="bg1"/>
                </a:solidFill>
                <a:ea typeface="ＭＳ Ｐゴシック" charset="-128"/>
              </a:rPr>
              <a:t>)</a:t>
            </a:r>
          </a:p>
          <a:p>
            <a:pPr marL="914400" lvl="1" indent="-457200" algn="just">
              <a:lnSpc>
                <a:spcPct val="80000"/>
              </a:lnSpc>
            </a:pPr>
            <a:r>
              <a:rPr lang="en-US" altLang="ja-JP" sz="3600" dirty="0" err="1" smtClean="0">
                <a:solidFill>
                  <a:schemeClr val="bg1"/>
                </a:solidFill>
                <a:ea typeface="ＭＳ Ｐゴシック" charset="-128"/>
              </a:rPr>
              <a:t>Membantu</a:t>
            </a:r>
            <a:r>
              <a:rPr lang="en-US" altLang="ja-JP" sz="3600" dirty="0" smtClean="0">
                <a:solidFill>
                  <a:schemeClr val="bg1"/>
                </a:solidFill>
                <a:ea typeface="ＭＳ Ｐゴシック" charset="-128"/>
              </a:rPr>
              <a:t> </a:t>
            </a:r>
            <a:r>
              <a:rPr lang="en-US" altLang="ja-JP" sz="3600" dirty="0" err="1" smtClean="0">
                <a:solidFill>
                  <a:schemeClr val="bg1"/>
                </a:solidFill>
                <a:ea typeface="ＭＳ Ｐゴシック" charset="-128"/>
              </a:rPr>
              <a:t>analisis</a:t>
            </a:r>
            <a:r>
              <a:rPr lang="en-US" altLang="ja-JP" sz="3600" dirty="0" smtClean="0">
                <a:solidFill>
                  <a:schemeClr val="bg1"/>
                </a:solidFill>
                <a:ea typeface="ＭＳ Ｐゴシック" charset="-128"/>
              </a:rPr>
              <a:t> (</a:t>
            </a:r>
            <a:r>
              <a:rPr lang="en-US" altLang="ja-JP" sz="3600" i="1" dirty="0" smtClean="0">
                <a:solidFill>
                  <a:schemeClr val="bg1"/>
                </a:solidFill>
                <a:ea typeface="ＭＳ Ｐゴシック" charset="-128"/>
              </a:rPr>
              <a:t>aid to analysis</a:t>
            </a:r>
            <a:r>
              <a:rPr lang="en-US" altLang="ja-JP" sz="3600" dirty="0" smtClean="0">
                <a:solidFill>
                  <a:schemeClr val="bg1"/>
                </a:solidFill>
                <a:ea typeface="ＭＳ Ｐゴシック" charset="-128"/>
              </a:rPr>
              <a:t>)</a:t>
            </a:r>
          </a:p>
          <a:p>
            <a:pPr marL="914400" lvl="1" indent="-457200" algn="just">
              <a:lnSpc>
                <a:spcPct val="80000"/>
              </a:lnSpc>
            </a:pPr>
            <a:r>
              <a:rPr lang="en-US" altLang="ja-JP" sz="3600" dirty="0" err="1" smtClean="0">
                <a:solidFill>
                  <a:schemeClr val="bg1"/>
                </a:solidFill>
                <a:ea typeface="ＭＳ Ｐゴシック" charset="-128"/>
              </a:rPr>
              <a:t>Membantu</a:t>
            </a:r>
            <a:r>
              <a:rPr lang="en-US" altLang="ja-JP" sz="3600" dirty="0" smtClean="0">
                <a:solidFill>
                  <a:schemeClr val="bg1"/>
                </a:solidFill>
                <a:ea typeface="ＭＳ Ｐゴシック" charset="-128"/>
              </a:rPr>
              <a:t> </a:t>
            </a:r>
            <a:r>
              <a:rPr lang="en-US" altLang="ja-JP" sz="3600" dirty="0" err="1" smtClean="0">
                <a:solidFill>
                  <a:schemeClr val="bg1"/>
                </a:solidFill>
                <a:ea typeface="ＭＳ Ｐゴシック" charset="-128"/>
              </a:rPr>
              <a:t>komunikasi</a:t>
            </a:r>
            <a:r>
              <a:rPr lang="en-US" altLang="ja-JP" sz="3600" dirty="0" smtClean="0">
                <a:solidFill>
                  <a:schemeClr val="bg1"/>
                </a:solidFill>
                <a:ea typeface="ＭＳ Ｐゴシック" charset="-128"/>
              </a:rPr>
              <a:t>(</a:t>
            </a:r>
            <a:r>
              <a:rPr lang="en-US" altLang="ja-JP" sz="3600" i="1" dirty="0" smtClean="0">
                <a:solidFill>
                  <a:schemeClr val="bg1"/>
                </a:solidFill>
                <a:ea typeface="ＭＳ Ｐゴシック" charset="-128"/>
              </a:rPr>
              <a:t>aid to communication</a:t>
            </a:r>
            <a:r>
              <a:rPr lang="en-US" altLang="ja-JP" sz="3600" dirty="0" smtClean="0">
                <a:solidFill>
                  <a:schemeClr val="bg1"/>
                </a:solidFill>
                <a:ea typeface="ＭＳ Ｐゴシック" charset="-128"/>
              </a:rPr>
              <a:t>)</a:t>
            </a:r>
          </a:p>
          <a:p>
            <a:pPr marL="914400" lvl="1" indent="-457200" algn="just">
              <a:lnSpc>
                <a:spcPct val="80000"/>
              </a:lnSpc>
            </a:pPr>
            <a:r>
              <a:rPr lang="en-US" altLang="ja-JP" sz="3600" dirty="0" err="1" smtClean="0">
                <a:solidFill>
                  <a:schemeClr val="bg1"/>
                </a:solidFill>
                <a:ea typeface="ＭＳ Ｐゴシック" charset="-128"/>
              </a:rPr>
              <a:t>Membantu</a:t>
            </a:r>
            <a:r>
              <a:rPr lang="en-US" altLang="ja-JP" sz="3600" dirty="0" smtClean="0">
                <a:solidFill>
                  <a:schemeClr val="bg1"/>
                </a:solidFill>
                <a:ea typeface="ＭＳ Ｐゴシック" charset="-128"/>
              </a:rPr>
              <a:t> </a:t>
            </a:r>
            <a:r>
              <a:rPr lang="en-US" altLang="ja-JP" sz="3600" dirty="0" err="1" smtClean="0">
                <a:solidFill>
                  <a:schemeClr val="bg1"/>
                </a:solidFill>
                <a:ea typeface="ＭＳ Ｐゴシック" charset="-128"/>
              </a:rPr>
              <a:t>pelatihan</a:t>
            </a:r>
            <a:r>
              <a:rPr lang="en-US" altLang="ja-JP" sz="3600" dirty="0" smtClean="0">
                <a:solidFill>
                  <a:schemeClr val="bg1"/>
                </a:solidFill>
                <a:ea typeface="ＭＳ Ｐゴシック" charset="-128"/>
              </a:rPr>
              <a:t> (</a:t>
            </a:r>
            <a:r>
              <a:rPr lang="en-US" altLang="ja-JP" sz="3600" i="1" dirty="0" smtClean="0">
                <a:solidFill>
                  <a:schemeClr val="bg1"/>
                </a:solidFill>
                <a:ea typeface="ＭＳ Ｐゴシック" charset="-128"/>
              </a:rPr>
              <a:t>aid to training</a:t>
            </a:r>
            <a:r>
              <a:rPr lang="en-US" altLang="ja-JP" sz="3600" dirty="0" smtClean="0">
                <a:solidFill>
                  <a:schemeClr val="bg1"/>
                </a:solidFill>
                <a:ea typeface="ＭＳ Ｐゴシック" charset="-128"/>
              </a:rPr>
              <a:t>)</a:t>
            </a:r>
          </a:p>
          <a:p>
            <a:pPr marL="914400" lvl="1" indent="-457200" algn="just">
              <a:lnSpc>
                <a:spcPct val="80000"/>
              </a:lnSpc>
            </a:pPr>
            <a:r>
              <a:rPr lang="en-US" altLang="ja-JP" sz="3600" dirty="0" err="1" smtClean="0">
                <a:solidFill>
                  <a:schemeClr val="bg1"/>
                </a:solidFill>
                <a:ea typeface="ＭＳ Ｐゴシック" charset="-128"/>
              </a:rPr>
              <a:t>Membantu</a:t>
            </a:r>
            <a:r>
              <a:rPr lang="en-US" altLang="ja-JP" sz="3600" dirty="0" smtClean="0">
                <a:solidFill>
                  <a:schemeClr val="bg1"/>
                </a:solidFill>
                <a:ea typeface="ＭＳ Ｐゴシック" charset="-128"/>
              </a:rPr>
              <a:t> </a:t>
            </a:r>
            <a:r>
              <a:rPr lang="en-US" altLang="ja-JP" sz="3600" dirty="0" err="1" smtClean="0">
                <a:solidFill>
                  <a:schemeClr val="bg1"/>
                </a:solidFill>
                <a:ea typeface="ＭＳ Ｐゴシック" charset="-128"/>
              </a:rPr>
              <a:t>keamanan</a:t>
            </a:r>
            <a:r>
              <a:rPr lang="en-US" altLang="ja-JP" sz="3600" dirty="0" smtClean="0">
                <a:solidFill>
                  <a:schemeClr val="bg1"/>
                </a:solidFill>
                <a:ea typeface="ＭＳ Ｐゴシック" charset="-128"/>
              </a:rPr>
              <a:t> (</a:t>
            </a:r>
            <a:r>
              <a:rPr lang="en-US" altLang="ja-JP" sz="3600" i="1" dirty="0" smtClean="0">
                <a:solidFill>
                  <a:schemeClr val="bg1"/>
                </a:solidFill>
                <a:ea typeface="ＭＳ Ｐゴシック" charset="-128"/>
              </a:rPr>
              <a:t>aid to security</a:t>
            </a:r>
            <a:r>
              <a:rPr lang="en-US" altLang="ja-JP" sz="3600" dirty="0" smtClean="0">
                <a:solidFill>
                  <a:schemeClr val="bg1"/>
                </a:solidFill>
                <a:ea typeface="ＭＳ Ｐゴシック" charset="-128"/>
              </a:rPr>
              <a:t>)</a:t>
            </a:r>
            <a:endParaRPr lang="en-US" sz="3600" dirty="0" smtClean="0">
              <a:solidFill>
                <a:schemeClr val="bg1"/>
              </a:solidFill>
            </a:endParaRPr>
          </a:p>
          <a:p>
            <a:pPr marL="0" indent="0" algn="just">
              <a:buNone/>
            </a:pPr>
            <a:endParaRPr lang="id-ID" sz="9600" dirty="0" smtClean="0">
              <a:solidFill>
                <a:schemeClr val="bg1"/>
              </a:solidFill>
            </a:endParaRPr>
          </a:p>
        </p:txBody>
      </p:sp>
      <p:sp>
        <p:nvSpPr>
          <p:cNvPr id="7"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8</a:t>
            </a:fld>
            <a:endParaRPr lang="id-ID" dirty="0"/>
          </a:p>
        </p:txBody>
      </p:sp>
    </p:spTree>
    <p:extLst>
      <p:ext uri="{BB962C8B-B14F-4D97-AF65-F5344CB8AC3E}">
        <p14:creationId xmlns:p14="http://schemas.microsoft.com/office/powerpoint/2010/main" val="38245653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71760"/>
            <a:ext cx="16202025" cy="1680104"/>
          </a:xfrm>
        </p:spPr>
        <p:txBody>
          <a:bodyPr>
            <a:normAutofit/>
          </a:bodyPr>
          <a:lstStyle/>
          <a:p>
            <a:r>
              <a:rPr lang="id-ID" sz="6600" i="1" dirty="0" smtClean="0">
                <a:solidFill>
                  <a:schemeClr val="bg1"/>
                </a:solidFill>
              </a:rPr>
              <a:t>Understand</a:t>
            </a:r>
            <a:endParaRPr lang="id-ID" sz="6600" i="1" dirty="0">
              <a:solidFill>
                <a:schemeClr val="bg1"/>
              </a:solidFill>
            </a:endParaRPr>
          </a:p>
        </p:txBody>
      </p:sp>
      <p:sp>
        <p:nvSpPr>
          <p:cNvPr id="4" name="Rectangle 3"/>
          <p:cNvSpPr/>
          <p:nvPr/>
        </p:nvSpPr>
        <p:spPr>
          <a:xfrm>
            <a:off x="0" y="9216529"/>
            <a:ext cx="18002250" cy="86409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id-ID" sz="3600">
              <a:solidFill>
                <a:schemeClr val="bg1"/>
              </a:solidFill>
            </a:endParaRPr>
          </a:p>
        </p:txBody>
      </p:sp>
      <p:sp>
        <p:nvSpPr>
          <p:cNvPr id="5" name="Rectangle 4"/>
          <p:cNvSpPr/>
          <p:nvPr/>
        </p:nvSpPr>
        <p:spPr>
          <a:xfrm>
            <a:off x="16117465" y="-248"/>
            <a:ext cx="810121" cy="115212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sz="3600">
              <a:solidFill>
                <a:schemeClr val="bg1"/>
              </a:solidFill>
            </a:endParaRPr>
          </a:p>
        </p:txBody>
      </p:sp>
      <p:sp>
        <p:nvSpPr>
          <p:cNvPr id="8" name="Content Placeholder 2"/>
          <p:cNvSpPr>
            <a:spLocks noGrp="1"/>
          </p:cNvSpPr>
          <p:nvPr>
            <p:ph idx="1"/>
          </p:nvPr>
        </p:nvSpPr>
        <p:spPr>
          <a:xfrm>
            <a:off x="900113" y="1727944"/>
            <a:ext cx="16202025" cy="7920633"/>
          </a:xfrm>
        </p:spPr>
        <p:txBody>
          <a:bodyPr>
            <a:noAutofit/>
          </a:bodyPr>
          <a:lstStyle/>
          <a:p>
            <a:r>
              <a:rPr lang="sv-SE" altLang="ja-JP" sz="4800" dirty="0">
                <a:solidFill>
                  <a:schemeClr val="bg1"/>
                </a:solidFill>
                <a:ea typeface="ＭＳ Ｐゴシック" charset="-128"/>
              </a:rPr>
              <a:t>Fakta-fakta yang perlu didokumentasikan dari hasil penelitian sistem lama (as is):</a:t>
            </a:r>
            <a:endParaRPr lang="en-US" altLang="ja-JP" sz="4800" dirty="0">
              <a:solidFill>
                <a:schemeClr val="bg1"/>
              </a:solidFill>
              <a:ea typeface="ＭＳ Ｐゴシック" charset="-128"/>
            </a:endParaRPr>
          </a:p>
          <a:p>
            <a:pPr lvl="1"/>
            <a:r>
              <a:rPr lang="en-US" altLang="ja-JP" sz="4400" dirty="0" err="1">
                <a:solidFill>
                  <a:schemeClr val="bg1"/>
                </a:solidFill>
                <a:ea typeface="ＭＳ Ｐゴシック" charset="-128"/>
              </a:rPr>
              <a:t>Waktu</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untuk</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satu</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kegiatan</a:t>
            </a:r>
            <a:endParaRPr lang="fi-FI" altLang="ja-JP" sz="4400" dirty="0">
              <a:solidFill>
                <a:schemeClr val="bg1"/>
              </a:solidFill>
              <a:ea typeface="ＭＳ Ｐゴシック" charset="-128"/>
            </a:endParaRPr>
          </a:p>
          <a:p>
            <a:pPr lvl="1"/>
            <a:r>
              <a:rPr lang="fi-FI" altLang="ja-JP" sz="4400" dirty="0">
                <a:solidFill>
                  <a:schemeClr val="bg1"/>
                </a:solidFill>
                <a:ea typeface="ＭＳ Ｐゴシック" charset="-128"/>
              </a:rPr>
              <a:t>Kesalahan-kesalahan melakukan kegiatan sistem lama</a:t>
            </a:r>
            <a:endParaRPr lang="en-US" altLang="ja-JP" sz="4400" dirty="0">
              <a:solidFill>
                <a:schemeClr val="bg1"/>
              </a:solidFill>
              <a:ea typeface="ＭＳ Ｐゴシック" charset="-128"/>
            </a:endParaRPr>
          </a:p>
          <a:p>
            <a:pPr lvl="1"/>
            <a:r>
              <a:rPr lang="en-US" altLang="ja-JP" sz="4400" dirty="0" err="1">
                <a:solidFill>
                  <a:schemeClr val="bg1"/>
                </a:solidFill>
                <a:ea typeface="ＭＳ Ｐゴシック" charset="-128"/>
              </a:rPr>
              <a:t>Pengambilan</a:t>
            </a:r>
            <a:r>
              <a:rPr lang="en-US" altLang="ja-JP" sz="4400" dirty="0">
                <a:solidFill>
                  <a:schemeClr val="bg1"/>
                </a:solidFill>
                <a:ea typeface="ＭＳ Ｐゴシック" charset="-128"/>
              </a:rPr>
              <a:t> </a:t>
            </a:r>
            <a:r>
              <a:rPr lang="en-US" altLang="ja-JP" sz="4400" dirty="0" err="1">
                <a:solidFill>
                  <a:schemeClr val="bg1"/>
                </a:solidFill>
                <a:ea typeface="ＭＳ Ｐゴシック" charset="-128"/>
              </a:rPr>
              <a:t>sampel</a:t>
            </a:r>
            <a:endParaRPr lang="sv-SE" altLang="ja-JP" sz="4400" dirty="0">
              <a:solidFill>
                <a:schemeClr val="bg1"/>
              </a:solidFill>
              <a:ea typeface="ＭＳ Ｐゴシック" charset="-128"/>
            </a:endParaRPr>
          </a:p>
          <a:p>
            <a:pPr lvl="1"/>
            <a:r>
              <a:rPr lang="sv-SE" altLang="ja-JP" sz="4400" dirty="0">
                <a:solidFill>
                  <a:schemeClr val="bg1"/>
                </a:solidFill>
                <a:ea typeface="ＭＳ Ｐゴシック" charset="-128"/>
              </a:rPr>
              <a:t>Formulir-formulir dan laporan yang dihasilkan</a:t>
            </a:r>
            <a:endParaRPr lang="en-US" altLang="ja-JP" sz="4400" dirty="0">
              <a:solidFill>
                <a:schemeClr val="bg1"/>
              </a:solidFill>
              <a:ea typeface="ＭＳ Ｐゴシック" charset="-128"/>
            </a:endParaRPr>
          </a:p>
          <a:p>
            <a:pPr lvl="1"/>
            <a:r>
              <a:rPr lang="en-US" altLang="ja-JP" sz="4400" dirty="0" err="1">
                <a:solidFill>
                  <a:schemeClr val="bg1"/>
                </a:solidFill>
                <a:ea typeface="ＭＳ Ｐゴシック" charset="-128"/>
              </a:rPr>
              <a:t>Elemen-elemen</a:t>
            </a:r>
            <a:r>
              <a:rPr lang="en-US" altLang="ja-JP" sz="4400" dirty="0">
                <a:solidFill>
                  <a:schemeClr val="bg1"/>
                </a:solidFill>
                <a:ea typeface="ＭＳ Ｐゴシック" charset="-128"/>
              </a:rPr>
              <a:t> data</a:t>
            </a:r>
            <a:endParaRPr lang="fi-FI" altLang="ja-JP" sz="4400" dirty="0">
              <a:solidFill>
                <a:schemeClr val="bg1"/>
              </a:solidFill>
              <a:ea typeface="ＭＳ Ｐゴシック" charset="-128"/>
            </a:endParaRPr>
          </a:p>
          <a:p>
            <a:pPr lvl="1"/>
            <a:r>
              <a:rPr lang="fi-FI" altLang="ja-JP" sz="4400" dirty="0">
                <a:solidFill>
                  <a:schemeClr val="bg1"/>
                </a:solidFill>
                <a:ea typeface="ＭＳ Ｐゴシック" charset="-128"/>
              </a:rPr>
              <a:t>Kebutuhan-kebutuhan informasi pamakai sistem/manajemen</a:t>
            </a:r>
            <a:endParaRPr lang="en-US" sz="4400" dirty="0">
              <a:solidFill>
                <a:schemeClr val="bg1"/>
              </a:solidFill>
            </a:endParaRPr>
          </a:p>
          <a:p>
            <a:pPr marL="0" indent="0" algn="just">
              <a:buNone/>
            </a:pPr>
            <a:endParaRPr lang="id-ID" sz="23900" dirty="0" smtClean="0">
              <a:solidFill>
                <a:schemeClr val="bg1"/>
              </a:solidFill>
            </a:endParaRPr>
          </a:p>
        </p:txBody>
      </p:sp>
      <p:sp>
        <p:nvSpPr>
          <p:cNvPr id="6" name="Action Button: Back or Previous 5">
            <a:hlinkClick r:id="rId2" action="ppaction://hlinksldjump" highlightClick="1"/>
          </p:cNvPr>
          <p:cNvSpPr/>
          <p:nvPr/>
        </p:nvSpPr>
        <p:spPr>
          <a:xfrm>
            <a:off x="15841885" y="7992640"/>
            <a:ext cx="1584176" cy="1224136"/>
          </a:xfrm>
          <a:prstGeom prst="actionButtonBackPreviou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id-ID"/>
          </a:p>
        </p:txBody>
      </p:sp>
      <p:sp>
        <p:nvSpPr>
          <p:cNvPr id="9" name="Slide Number Placeholder 2"/>
          <p:cNvSpPr>
            <a:spLocks noGrp="1"/>
          </p:cNvSpPr>
          <p:nvPr>
            <p:ph type="sldNum" sz="quarter" idx="12"/>
          </p:nvPr>
        </p:nvSpPr>
        <p:spPr>
          <a:xfrm>
            <a:off x="16129917" y="359792"/>
            <a:ext cx="653653" cy="536700"/>
          </a:xfrm>
        </p:spPr>
        <p:txBody>
          <a:bodyPr/>
          <a:lstStyle/>
          <a:p>
            <a:fld id="{FBD3D8CC-2362-4B8A-BD81-F87FC53BEC64}" type="slidenum">
              <a:rPr lang="id-ID" smtClean="0"/>
              <a:t>9</a:t>
            </a:fld>
            <a:endParaRPr lang="id-ID" dirty="0"/>
          </a:p>
        </p:txBody>
      </p:sp>
    </p:spTree>
    <p:extLst>
      <p:ext uri="{BB962C8B-B14F-4D97-AF65-F5344CB8AC3E}">
        <p14:creationId xmlns:p14="http://schemas.microsoft.com/office/powerpoint/2010/main" val="8422298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917</TotalTime>
  <Words>1535</Words>
  <Application>Microsoft Office PowerPoint</Application>
  <PresentationFormat>Custom</PresentationFormat>
  <Paragraphs>221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Kebutuhan Analisis Sistem</vt:lpstr>
      <vt:lpstr>Langkah – Langkah Analisis Sistem</vt:lpstr>
      <vt:lpstr>Identify</vt:lpstr>
      <vt:lpstr>Identifikasi Penyebab Masalah</vt:lpstr>
      <vt:lpstr>Identifikasi Titik Keputusan</vt:lpstr>
      <vt:lpstr>Identifikasi Personel Kunci</vt:lpstr>
      <vt:lpstr>Understand</vt:lpstr>
      <vt:lpstr>Understand</vt:lpstr>
      <vt:lpstr>Analyze</vt:lpstr>
      <vt:lpstr>Analisis Sistem</vt:lpstr>
      <vt:lpstr>Business User</vt:lpstr>
      <vt:lpstr>Business Process and data (1)</vt:lpstr>
      <vt:lpstr>Business Process and data (2)</vt:lpstr>
      <vt:lpstr>Bussiness Rules </vt:lpstr>
      <vt:lpstr>Bussiness Rules (2)</vt:lpstr>
      <vt:lpstr>Business Problem (1)</vt:lpstr>
      <vt:lpstr>Business Tools</vt:lpstr>
      <vt:lpstr>Business Plan</vt:lpstr>
      <vt:lpstr>Business Process</vt:lpstr>
      <vt:lpstr>Flowmap ?</vt:lpstr>
      <vt:lpstr>Langkah pembuatan Flowmap ?</vt:lpstr>
      <vt:lpstr>Example </vt:lpstr>
      <vt:lpstr>Notasi di Flowmap</vt:lpstr>
      <vt:lpstr>PowerPoint Presentation</vt:lpstr>
      <vt:lpstr>Prosedur Validasi Laporan</vt:lpstr>
      <vt:lpstr>Flowmap Validasi Laporan</vt:lpstr>
      <vt:lpstr>Prosedur Validasi Laporan</vt:lpstr>
      <vt:lpstr>PowerPoint Presentation</vt:lpstr>
      <vt:lpstr>Prosedur Perwalian</vt:lpstr>
      <vt:lpstr>PowerPoint Presentation</vt:lpstr>
      <vt:lpstr>PowerPoint Presentation</vt:lpstr>
      <vt:lpstr>Prosedur Pemesanan Barang</vt:lpstr>
      <vt:lpstr>Prosedur Pendaftaran Anggota TB. Andhika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Rani Susanto</dc:creator>
  <cp:lastModifiedBy>Rani Susanto</cp:lastModifiedBy>
  <cp:revision>67</cp:revision>
  <dcterms:created xsi:type="dcterms:W3CDTF">2014-10-03T04:10:16Z</dcterms:created>
  <dcterms:modified xsi:type="dcterms:W3CDTF">2017-10-10T14:39:08Z</dcterms:modified>
</cp:coreProperties>
</file>