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70C4B-E082-42EA-91C7-E3214268E8E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C5E94-B2C1-4A42-81F2-79B05E15E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5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1A3A6-89E6-4CA1-B8E2-AB7707A0ADC8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93B-B26D-42C8-B62F-A8068E80E89B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281B78E-4D5A-489E-A3D5-90759F1F5CD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2375-A3F3-4347-93C5-1858C397A15E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DE6277E-88C6-4FA4-8CF7-B16A91E6A315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BBD-E28F-48BF-A5DC-C4FA409984FF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DF8B-3D1F-4B62-AD57-1D2B9248E8A4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5F31-02B5-4E28-9219-82F4FF79784B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53-7B1C-4392-B99B-06339D2E596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17BC-D1FD-442C-B09E-20B959A521C4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2375-A3F3-4347-93C5-1858C397A15E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55F-B4BF-4185-B2BA-269409063675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1A3A6-89E6-4CA1-B8E2-AB7707A0ADC8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93B-B26D-42C8-B62F-A8068E80E89B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277E-88C6-4FA4-8CF7-B16A91E6A315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BBD-E28F-48BF-A5DC-C4FA409984FF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DF8B-3D1F-4B62-AD57-1D2B9248E8A4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5F31-02B5-4E28-9219-82F4FF79784B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53-7B1C-4392-B99B-06339D2E596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17BC-D1FD-442C-B09E-20B959A521C4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55F-B4BF-4185-B2BA-269409063675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ECF9-4B59-43C1-B2B8-2BCE177D51AB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D2ECF9-4B59-43C1-B2B8-2BCE177D51AB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1D7D96-64F0-432E-A89C-2DC8895D5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/>
              <a:t>SISTEM PERUBAHAN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ROHMAWATI,S.IP</a:t>
            </a:r>
            <a:r>
              <a:rPr lang="id-ID" dirty="0" smtClean="0"/>
              <a:t>.,M.Si.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C1D1-4BC5-4CC8-A0ED-FECA202A6229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Rohmawati,S.IP</a:t>
            </a:r>
            <a:r>
              <a:rPr lang="en-US" dirty="0" smtClean="0"/>
              <a:t>.</a:t>
            </a:r>
            <a:r>
              <a:rPr lang="id-ID" dirty="0" smtClean="0"/>
              <a:t>,M.Si.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DUA SISTEM PERUBAHAN KONSTITUSI DI BERBAGAI 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8100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it-IT" i="1" dirty="0" smtClean="0"/>
              <a:t>1. Renevel </a:t>
            </a:r>
            <a:r>
              <a:rPr lang="it-IT" dirty="0"/>
              <a:t>(pembaharuan), </a:t>
            </a:r>
            <a:endParaRPr lang="en-US" dirty="0"/>
          </a:p>
          <a:p>
            <a:pPr algn="just"/>
            <a:r>
              <a:rPr lang="it-IT" dirty="0"/>
              <a:t>Yaitu apabila suatu konstitusi (UUD) dilakukan perubahan (dalam arti diadakan pembaharuan), maka yang diberlakukan adalah konstitusi yang baru secara keseluruhan.</a:t>
            </a:r>
            <a:endParaRPr lang="en-US" dirty="0"/>
          </a:p>
          <a:p>
            <a:pPr algn="just"/>
            <a:r>
              <a:rPr lang="it-IT" dirty="0"/>
              <a:t>Dianut oleh negara-negara Eropa Kontinental, seperti Belanda, Jerman dan Perancis.</a:t>
            </a:r>
            <a:endParaRPr lang="en-US" dirty="0"/>
          </a:p>
          <a:p>
            <a:pPr lvl="0" algn="just"/>
            <a:r>
              <a:rPr lang="it-IT" i="1" dirty="0" smtClean="0"/>
              <a:t>2. Amandement</a:t>
            </a:r>
            <a:r>
              <a:rPr lang="it-IT" dirty="0" smtClean="0"/>
              <a:t> </a:t>
            </a:r>
            <a:r>
              <a:rPr lang="it-IT" dirty="0"/>
              <a:t>(perubahan), </a:t>
            </a:r>
            <a:endParaRPr lang="en-US" dirty="0"/>
          </a:p>
          <a:p>
            <a:pPr algn="just"/>
            <a:r>
              <a:rPr lang="it-IT" dirty="0"/>
              <a:t>Yaitu apabila suatu konstitusi diubah (diamandemen), maka konstitusi yang asli tetap berlaku. Dianut di negara-negara Anglo-Saxon seperti Amerika Serikat.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/>
              <a:t>Menurut </a:t>
            </a:r>
            <a:r>
              <a:rPr lang="it-IT" b="1" dirty="0"/>
              <a:t>K.C. </a:t>
            </a:r>
            <a:r>
              <a:rPr lang="it-IT" b="1" dirty="0" smtClean="0"/>
              <a:t>Wheare</a:t>
            </a:r>
            <a:r>
              <a:rPr lang="it-IT" dirty="0"/>
              <a:t>, ada 4 cara dalam mengubah UUD atau konstitusi, yaitu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696200" cy="31242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Beberapa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kekuatan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bersifat</a:t>
            </a:r>
            <a:r>
              <a:rPr lang="en-US" b="1" dirty="0">
                <a:solidFill>
                  <a:schemeClr val="tx1"/>
                </a:solidFill>
              </a:rPr>
              <a:t> primer (</a:t>
            </a:r>
            <a:r>
              <a:rPr lang="en-US" b="1" i="1" dirty="0">
                <a:solidFill>
                  <a:schemeClr val="tx1"/>
                </a:solidFill>
              </a:rPr>
              <a:t>some primary </a:t>
            </a:r>
            <a:r>
              <a:rPr lang="en-US" b="1" i="1" dirty="0" smtClean="0">
                <a:solidFill>
                  <a:schemeClr val="tx1"/>
                </a:solidFill>
              </a:rPr>
              <a:t>forces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Perubahan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yang </a:t>
            </a:r>
            <a:r>
              <a:rPr lang="en-US" b="1" dirty="0" err="1">
                <a:solidFill>
                  <a:schemeClr val="tx1"/>
                </a:solidFill>
              </a:rPr>
              <a:t>diatur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formal </a:t>
            </a:r>
            <a:r>
              <a:rPr lang="en-US" b="1" i="1" dirty="0" err="1" smtClean="0">
                <a:solidFill>
                  <a:schemeClr val="tx1"/>
                </a:solidFill>
              </a:rPr>
              <a:t>amandement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514350" lvl="0" indent="-514350" algn="just">
              <a:buAutoNum type="arabicPeriod"/>
            </a:pPr>
            <a:r>
              <a:rPr lang="it-IT" b="1" dirty="0" smtClean="0">
                <a:solidFill>
                  <a:schemeClr val="tx1"/>
                </a:solidFill>
              </a:rPr>
              <a:t>Penafsiran </a:t>
            </a:r>
            <a:r>
              <a:rPr lang="it-IT" b="1" dirty="0">
                <a:solidFill>
                  <a:schemeClr val="tx1"/>
                </a:solidFill>
              </a:rPr>
              <a:t>secara hukum (</a:t>
            </a:r>
            <a:r>
              <a:rPr lang="it-IT" b="1" i="1" dirty="0">
                <a:solidFill>
                  <a:schemeClr val="tx1"/>
                </a:solidFill>
              </a:rPr>
              <a:t>judicial </a:t>
            </a:r>
            <a:r>
              <a:rPr lang="it-IT" b="1" i="1" dirty="0" smtClean="0">
                <a:solidFill>
                  <a:schemeClr val="tx1"/>
                </a:solidFill>
              </a:rPr>
              <a:t>interpretation</a:t>
            </a:r>
            <a:r>
              <a:rPr lang="it-IT" b="1" dirty="0" smtClean="0">
                <a:solidFill>
                  <a:schemeClr val="tx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t-IT" b="1" dirty="0" smtClean="0">
                <a:solidFill>
                  <a:schemeClr val="tx1"/>
                </a:solidFill>
              </a:rPr>
              <a:t>Kebiasaan </a:t>
            </a:r>
            <a:r>
              <a:rPr lang="it-IT" b="1" dirty="0">
                <a:solidFill>
                  <a:schemeClr val="tx1"/>
                </a:solidFill>
              </a:rPr>
              <a:t>dan kebiasaan yang terdapat dalam bidang ketatanegaraan (</a:t>
            </a:r>
            <a:r>
              <a:rPr lang="it-IT" b="1" i="1" dirty="0">
                <a:solidFill>
                  <a:schemeClr val="tx1"/>
                </a:solidFill>
              </a:rPr>
              <a:t>usage and convention</a:t>
            </a:r>
            <a:r>
              <a:rPr lang="it-IT" b="1" dirty="0">
                <a:solidFill>
                  <a:schemeClr val="tx1"/>
                </a:solidFill>
              </a:rPr>
              <a:t>) 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>
                <a:solidFill>
                  <a:schemeClr val="tx1"/>
                </a:solidFill>
              </a:rPr>
              <a:pPr/>
              <a:t>10/16/2017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Rohmawati,S.IP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/>
              <a:t>menurut </a:t>
            </a:r>
            <a:r>
              <a:rPr lang="it-IT" b="1" dirty="0"/>
              <a:t>C.F. Strong</a:t>
            </a:r>
            <a:r>
              <a:rPr lang="it-IT" dirty="0"/>
              <a:t>, ada empat macam cara/prosedur perubahan </a:t>
            </a:r>
            <a:r>
              <a:rPr lang="it-IT" dirty="0" smtClean="0"/>
              <a:t>konstitusi-konstitusi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620000" cy="3581400"/>
          </a:xfrm>
        </p:spPr>
        <p:txBody>
          <a:bodyPr>
            <a:noAutofit/>
          </a:bodyPr>
          <a:lstStyle/>
          <a:p>
            <a:pPr lvl="0" algn="just"/>
            <a:r>
              <a:rPr lang="it-IT" sz="1700" dirty="0" smtClean="0"/>
              <a:t>A. Perubahan </a:t>
            </a:r>
            <a:r>
              <a:rPr lang="it-IT" sz="1700" dirty="0"/>
              <a:t>konstitusi yang dilakukan oleh pemegang kekuasaan legislatif, tetapi menurut batasan-batasan tertentu.</a:t>
            </a:r>
            <a:endParaRPr lang="en-US" sz="1700" dirty="0"/>
          </a:p>
          <a:p>
            <a:pPr algn="just"/>
            <a:r>
              <a:rPr lang="it-IT" sz="1700" dirty="0"/>
              <a:t>Terjadi melalui tiga macam kemungkinan, antara lain </a:t>
            </a:r>
            <a:r>
              <a:rPr lang="it-IT" sz="1700" dirty="0" smtClean="0"/>
              <a:t>:</a:t>
            </a:r>
          </a:p>
          <a:p>
            <a:pPr algn="just"/>
            <a:r>
              <a:rPr lang="en-US" sz="1700" dirty="0" smtClean="0"/>
              <a:t>a. </a:t>
            </a:r>
            <a:r>
              <a:rPr lang="it-IT" sz="1700" dirty="0" smtClean="0"/>
              <a:t>Untuk </a:t>
            </a:r>
            <a:r>
              <a:rPr lang="it-IT" sz="1700" dirty="0"/>
              <a:t>mengubah konstitusi, sidang pemegang kekuasaan legislatif harus dihadiri sekurang-kurangnya sejumlah anggota tertentu (korum). Korum ditentukan secara pasti, misalnya sekurang-kurangnya 2/3 dari seluruh jumlah anggota pemegang kekuasaan legislatif harus hadir, sehingga keputusan tersebut disebut </a:t>
            </a:r>
            <a:r>
              <a:rPr lang="it-IT" sz="1700" dirty="0" smtClean="0"/>
              <a:t>sah.</a:t>
            </a:r>
          </a:p>
          <a:p>
            <a:pPr algn="just"/>
            <a:r>
              <a:rPr lang="it-IT" sz="1700" dirty="0" smtClean="0"/>
              <a:t>b. Untuk </a:t>
            </a:r>
            <a:r>
              <a:rPr lang="it-IT" sz="1700" dirty="0"/>
              <a:t>mengubah konstitusi, lembaga perwakilan rakyatnya harus dibubarkan dan kemudian diselenggarakan pemilihan umum. Lembaga perwakilan yang baru inilah yang kemudian melaksanakan </a:t>
            </a:r>
            <a:r>
              <a:rPr lang="it-IT" sz="1700" dirty="0" smtClean="0"/>
              <a:t>wewenangnya.</a:t>
            </a:r>
            <a:endParaRPr lang="en-US" sz="1700" dirty="0" smtClean="0"/>
          </a:p>
          <a:p>
            <a:pPr algn="just"/>
            <a:r>
              <a:rPr lang="en-US" sz="1700" dirty="0" smtClean="0"/>
              <a:t>c. </a:t>
            </a:r>
            <a:r>
              <a:rPr lang="it-IT" sz="1700" dirty="0" smtClean="0"/>
              <a:t>Cara </a:t>
            </a:r>
            <a:r>
              <a:rPr lang="it-IT" sz="1700" dirty="0"/>
              <a:t>ini terjadi dan berlaku dalam sistem dua kamar. Untuk mengubah konstitusi, kedua kamar lembaga perwakilan rakyat harus mengadakan sidang gabungan. </a:t>
            </a:r>
            <a:endParaRPr lang="en-US" sz="1700" dirty="0"/>
          </a:p>
          <a:p>
            <a:pPr algn="just"/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3000"/>
          </a:xfrm>
        </p:spPr>
        <p:txBody>
          <a:bodyPr>
            <a:noAutofit/>
          </a:bodyPr>
          <a:lstStyle/>
          <a:p>
            <a:pPr lvl="0" algn="just"/>
            <a:r>
              <a:rPr lang="it-IT" sz="1800" dirty="0" smtClean="0"/>
              <a:t>2. Perubahan </a:t>
            </a:r>
            <a:r>
              <a:rPr lang="it-IT" sz="1800" dirty="0"/>
              <a:t>konstitusi yang dilakukan oleh rakyat melalui suatu </a:t>
            </a:r>
            <a:r>
              <a:rPr lang="it-IT" sz="1800" dirty="0" smtClean="0"/>
              <a:t>referendum</a:t>
            </a:r>
            <a:endParaRPr lang="en-US" sz="1800" dirty="0" smtClean="0"/>
          </a:p>
          <a:p>
            <a:pPr lvl="0" algn="just"/>
            <a:r>
              <a:rPr lang="it-IT" sz="1800" dirty="0" smtClean="0"/>
              <a:t>Yaitu </a:t>
            </a:r>
            <a:r>
              <a:rPr lang="it-IT" sz="1800" dirty="0"/>
              <a:t>apabila ada kehendak untuk mengubah konstitusi, maka lembaga negara yang diberi wewenang untuk itu mengajukan usul perubahan kepada rakyat dalam suatu referendum atau </a:t>
            </a:r>
            <a:r>
              <a:rPr lang="it-IT" sz="1800" i="1" dirty="0"/>
              <a:t>peblisit</a:t>
            </a:r>
            <a:r>
              <a:rPr lang="it-IT" sz="1800" dirty="0"/>
              <a:t>. Rakyat dapat menyampaikan pendapatnya dengan menerima atau menolak usul perubahan yang disampaikan oleh lembaga perwakilan.</a:t>
            </a:r>
            <a:endParaRPr lang="en-US" sz="1800" dirty="0"/>
          </a:p>
          <a:p>
            <a:pPr lvl="0" algn="just"/>
            <a:r>
              <a:rPr lang="it-IT" sz="1800" dirty="0" smtClean="0"/>
              <a:t>3. Perubahan </a:t>
            </a:r>
            <a:r>
              <a:rPr lang="it-IT" sz="1800" dirty="0"/>
              <a:t>konstitusi dan ini berlaku dalam negara </a:t>
            </a:r>
            <a:r>
              <a:rPr lang="en-US" sz="1800" dirty="0"/>
              <a:t>se</a:t>
            </a:r>
            <a:r>
              <a:rPr lang="it-IT" sz="1800" dirty="0"/>
              <a:t>rikat yang dilakukan oleh sejumlah negara-negara bagian.</a:t>
            </a:r>
            <a:endParaRPr lang="en-US" sz="1800" dirty="0"/>
          </a:p>
          <a:p>
            <a:pPr algn="just"/>
            <a:r>
              <a:rPr lang="it-IT" sz="1800" dirty="0"/>
              <a:t>Cara ini berlaku dalam negara yang berbentuk serikat, sehingga dianggap sebagai “perjanjian” antara negara-negara bagian.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persetujuan</a:t>
            </a:r>
            <a:r>
              <a:rPr lang="en-US" sz="1800" dirty="0"/>
              <a:t>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terbesar</a:t>
            </a:r>
            <a:r>
              <a:rPr lang="en-US" sz="1800" dirty="0"/>
              <a:t> </a:t>
            </a:r>
            <a:r>
              <a:rPr lang="en-US" sz="1800" dirty="0" err="1"/>
              <a:t>negara-negara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</a:t>
            </a:r>
          </a:p>
          <a:p>
            <a:pPr lvl="0" algn="just"/>
            <a:r>
              <a:rPr lang="it-IT" sz="1800" dirty="0" smtClean="0"/>
              <a:t>3. Perubahan </a:t>
            </a:r>
            <a:r>
              <a:rPr lang="it-IT" sz="1800" dirty="0"/>
              <a:t>konstitusi yang dilakukan dalam suatu konvensi atau dilakukan oleh suatu lembaga negara khusus yang dibentuk hanya untuk keperluan perubahan.</a:t>
            </a:r>
            <a:endParaRPr lang="en-US" sz="1800" dirty="0"/>
          </a:p>
          <a:p>
            <a:pPr algn="just"/>
            <a:r>
              <a:rPr lang="en-US" sz="1800" dirty="0"/>
              <a:t>Cara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</a:t>
            </a:r>
            <a:r>
              <a:rPr lang="en-US" sz="1800" dirty="0" err="1"/>
              <a:t>serikat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yang </a:t>
            </a:r>
            <a:r>
              <a:rPr lang="en-US" sz="1800" dirty="0" err="1"/>
              <a:t>berbentuk</a:t>
            </a:r>
            <a:r>
              <a:rPr lang="en-US" sz="1800" dirty="0"/>
              <a:t> </a:t>
            </a:r>
            <a:r>
              <a:rPr lang="en-US" sz="1800" dirty="0" err="1"/>
              <a:t>kesatuan</a:t>
            </a:r>
            <a:r>
              <a:rPr lang="en-US" sz="1800" dirty="0"/>
              <a:t>. </a:t>
            </a:r>
            <a:r>
              <a:rPr lang="en-US" sz="1800" dirty="0" err="1"/>
              <a:t>Usul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konstitusi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suau</a:t>
            </a:r>
            <a:r>
              <a:rPr lang="en-US" sz="1800" dirty="0"/>
              <a:t>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 yang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mengubah</a:t>
            </a:r>
            <a:r>
              <a:rPr lang="en-US" sz="1800" dirty="0"/>
              <a:t> </a:t>
            </a:r>
            <a:r>
              <a:rPr lang="en-US" sz="1800" dirty="0" err="1"/>
              <a:t>konstitusi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pemegang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perundang-undangan</a:t>
            </a:r>
            <a:r>
              <a:rPr lang="en-US" sz="1800" dirty="0"/>
              <a:t>.</a:t>
            </a:r>
          </a:p>
          <a:p>
            <a:pPr algn="just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err="1"/>
              <a:t>Dalam</a:t>
            </a:r>
            <a:r>
              <a:rPr lang="en-US" sz="3200" b="1" dirty="0"/>
              <a:t> UUD 1945 </a:t>
            </a:r>
            <a:r>
              <a:rPr lang="en-US" sz="3200" b="1" dirty="0" err="1"/>
              <a:t>terdapat</a:t>
            </a:r>
            <a:r>
              <a:rPr lang="en-US" sz="3200" b="1" dirty="0"/>
              <a:t> </a:t>
            </a:r>
            <a:r>
              <a:rPr lang="en-US" sz="3200" b="1" dirty="0" err="1"/>
              <a:t>pasal</a:t>
            </a:r>
            <a:r>
              <a:rPr lang="en-US" sz="3200" b="1" dirty="0"/>
              <a:t> </a:t>
            </a:r>
            <a:r>
              <a:rPr lang="en-US" sz="3200" b="1" dirty="0" err="1"/>
              <a:t>tentang</a:t>
            </a:r>
            <a:r>
              <a:rPr lang="en-US" sz="3200" b="1" dirty="0"/>
              <a:t> </a:t>
            </a:r>
            <a:r>
              <a:rPr lang="en-US" sz="3200" b="1" dirty="0" err="1"/>
              <a:t>cara</a:t>
            </a:r>
            <a:r>
              <a:rPr lang="en-US" sz="3200" b="1" dirty="0"/>
              <a:t> </a:t>
            </a:r>
            <a:r>
              <a:rPr lang="en-US" sz="3200" b="1" dirty="0" err="1"/>
              <a:t>perubahan</a:t>
            </a:r>
            <a:r>
              <a:rPr lang="en-US" sz="3200" b="1" dirty="0"/>
              <a:t> UUD, </a:t>
            </a:r>
            <a:r>
              <a:rPr lang="en-US" sz="3200" b="1" dirty="0" err="1"/>
              <a:t>yaitu</a:t>
            </a:r>
            <a:r>
              <a:rPr lang="en-US" sz="3200" b="1" dirty="0"/>
              <a:t> </a:t>
            </a:r>
            <a:r>
              <a:rPr lang="en-US" sz="3200" b="1" dirty="0" err="1"/>
              <a:t>pasal</a:t>
            </a:r>
            <a:r>
              <a:rPr lang="en-US" sz="3200" b="1" dirty="0"/>
              <a:t> 37, yang </a:t>
            </a:r>
            <a:r>
              <a:rPr lang="en-US" sz="3200" b="1" dirty="0" err="1"/>
              <a:t>berbunyi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96200" cy="38862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MPR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3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MPR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Negara </a:t>
            </a:r>
            <a:r>
              <a:rPr lang="en-US" dirty="0" err="1" smtClean="0"/>
              <a:t>Tertinggi</a:t>
            </a:r>
            <a:r>
              <a:rPr lang="en-US" dirty="0" smtClean="0"/>
              <a:t>.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korum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2/3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smtClean="0"/>
              <a:t>MPR.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UUD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MPR yang </a:t>
            </a:r>
            <a:r>
              <a:rPr lang="en-US" dirty="0" err="1"/>
              <a:t>hadir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b="1" dirty="0" err="1"/>
              <a:t>Menurut</a:t>
            </a:r>
            <a:r>
              <a:rPr lang="en-US" sz="2800" b="1" dirty="0"/>
              <a:t> K.C. </a:t>
            </a:r>
            <a:r>
              <a:rPr lang="en-US" sz="2800" b="1" dirty="0" err="1"/>
              <a:t>Wheare</a:t>
            </a:r>
            <a:r>
              <a:rPr lang="en-US" sz="2800" b="1" dirty="0"/>
              <a:t>,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empat</a:t>
            </a:r>
            <a:r>
              <a:rPr lang="en-US" sz="2800" b="1" dirty="0"/>
              <a:t> </a:t>
            </a:r>
            <a:r>
              <a:rPr lang="en-US" sz="2800" b="1" dirty="0" err="1"/>
              <a:t>sasaran</a:t>
            </a:r>
            <a:r>
              <a:rPr lang="en-US" sz="2800" b="1" dirty="0"/>
              <a:t> yang </a:t>
            </a:r>
            <a:r>
              <a:rPr lang="en-US" sz="2800" b="1" dirty="0" err="1"/>
              <a:t>hendak</a:t>
            </a:r>
            <a:r>
              <a:rPr lang="en-US" sz="2800" b="1" dirty="0"/>
              <a:t> </a:t>
            </a:r>
            <a:r>
              <a:rPr lang="en-US" sz="2800" b="1" dirty="0" err="1"/>
              <a:t>dicapai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usaha</a:t>
            </a:r>
            <a:r>
              <a:rPr lang="en-US" sz="2800" b="1" dirty="0"/>
              <a:t> </a:t>
            </a:r>
            <a:r>
              <a:rPr lang="en-US" sz="2800" b="1" dirty="0" err="1"/>
              <a:t>mempertahankan</a:t>
            </a:r>
            <a:r>
              <a:rPr lang="en-US" sz="2800" b="1" dirty="0"/>
              <a:t> </a:t>
            </a:r>
            <a:r>
              <a:rPr lang="en-US" sz="2800" b="1" dirty="0" err="1"/>
              <a:t>konstitusi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jalan</a:t>
            </a:r>
            <a:r>
              <a:rPr lang="en-US" sz="2800" b="1" dirty="0"/>
              <a:t> </a:t>
            </a:r>
            <a:r>
              <a:rPr lang="en-US" sz="2800" b="1" dirty="0" err="1"/>
              <a:t>mempersulit</a:t>
            </a:r>
            <a:r>
              <a:rPr lang="en-US" sz="2800" b="1" dirty="0"/>
              <a:t> </a:t>
            </a:r>
            <a:r>
              <a:rPr lang="en-US" sz="2800" b="1" dirty="0" err="1"/>
              <a:t>perubahannya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696200" cy="35814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perubahan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konstitusi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dilakukan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dengan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pertimbangan</a:t>
            </a:r>
            <a:r>
              <a:rPr lang="en-US" sz="2100" dirty="0" smtClean="0">
                <a:solidFill>
                  <a:schemeClr val="tx1"/>
                </a:solidFill>
              </a:rPr>
              <a:t> yang </a:t>
            </a:r>
            <a:r>
              <a:rPr lang="en-US" sz="2100" dirty="0" err="1" smtClean="0">
                <a:solidFill>
                  <a:schemeClr val="tx1"/>
                </a:solidFill>
              </a:rPr>
              <a:t>masak</a:t>
            </a:r>
            <a:r>
              <a:rPr lang="en-US" sz="2100" dirty="0" smtClean="0">
                <a:solidFill>
                  <a:schemeClr val="tx1"/>
                </a:solidFill>
              </a:rPr>
              <a:t>, </a:t>
            </a:r>
            <a:r>
              <a:rPr lang="en-US" sz="2100" dirty="0" err="1" smtClean="0">
                <a:solidFill>
                  <a:schemeClr val="tx1"/>
                </a:solidFill>
              </a:rPr>
              <a:t>tidak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secara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serampangan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dengan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sadar</a:t>
            </a:r>
            <a:r>
              <a:rPr lang="en-US" sz="2100" dirty="0" smtClean="0">
                <a:solidFill>
                  <a:schemeClr val="tx1"/>
                </a:solidFill>
              </a:rPr>
              <a:t> (</a:t>
            </a:r>
            <a:r>
              <a:rPr lang="en-US" sz="2100" dirty="0" err="1" smtClean="0">
                <a:solidFill>
                  <a:schemeClr val="tx1"/>
                </a:solidFill>
              </a:rPr>
              <a:t>dikehendaki</a:t>
            </a:r>
            <a:r>
              <a:rPr lang="en-US" sz="2100" dirty="0" smtClean="0">
                <a:solidFill>
                  <a:schemeClr val="tx1"/>
                </a:solidFill>
              </a:rPr>
              <a:t>)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rakyat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mendapat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kesempatan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untuk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menyampaikan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pandangannya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sebelum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perubahan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dilakukan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(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ini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berlaku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serikat</a:t>
            </a:r>
            <a:r>
              <a:rPr lang="en-US" sz="2100" dirty="0" smtClean="0">
                <a:solidFill>
                  <a:schemeClr val="tx1"/>
                </a:solidFill>
              </a:rPr>
              <a:t>) </a:t>
            </a:r>
            <a:r>
              <a:rPr lang="en-US" sz="2100" dirty="0" err="1" smtClean="0">
                <a:solidFill>
                  <a:schemeClr val="tx1"/>
                </a:solidFill>
              </a:rPr>
              <a:t>kekuasaan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serikat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kekuasaan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negara-negara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bagian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tidak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diubah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semata-mata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oleh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perbuatan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masing-masing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pihak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secara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tersendiri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hak-hak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perseorangan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seperti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minoritas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bahasa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minoritas</a:t>
            </a:r>
            <a:r>
              <a:rPr lang="en-US" sz="2100" dirty="0" smtClean="0">
                <a:solidFill>
                  <a:schemeClr val="tx1"/>
                </a:solidFill>
              </a:rPr>
              <a:t> agama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kebudayaannya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mendapat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jaminan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>
                <a:solidFill>
                  <a:schemeClr val="tx1"/>
                </a:solidFill>
              </a:rPr>
              <a:pPr/>
              <a:t>10/16/2017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Rohmawati,S.IP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6858000" cy="838200"/>
          </a:xfrm>
        </p:spPr>
        <p:txBody>
          <a:bodyPr/>
          <a:lstStyle/>
          <a:p>
            <a:pPr algn="ctr"/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858000" cy="367665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Konvensi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</a:rPr>
              <a:t>convention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kebijaksanaan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mengenai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kebiasaan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konvensi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kelaziman-kelaziman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timbul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praktek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hidup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2375-A3F3-4347-93C5-1858C397A15E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6" descr="Christmas-SpongeBob-spongebob-squarepants-73227_1024_76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0583" y="1219200"/>
            <a:ext cx="6582833" cy="4937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775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Origin</vt:lpstr>
      <vt:lpstr>SISTEM PERUBAHAN KONSTITUSI</vt:lpstr>
      <vt:lpstr>DUA SISTEM PERUBAHAN KONSTITUSI DI BERBAGAI NEGARA</vt:lpstr>
      <vt:lpstr>Menurut K.C. Wheare, ada 4 cara dalam mengubah UUD atau konstitusi, yaitu :</vt:lpstr>
      <vt:lpstr>menurut C.F. Strong, ada empat macam cara/prosedur perubahan konstitusi-konstitusi :</vt:lpstr>
      <vt:lpstr>lanjutan</vt:lpstr>
      <vt:lpstr>Dalam UUD 1945 terdapat pasal tentang cara perubahan UUD, yaitu pasal 37, yang berbunyi</vt:lpstr>
      <vt:lpstr>Menurut K.C. Wheare, ada empat sasaran yang hendak dicapai dalam usaha mempertahankan konstitusi dengan jalan mempersulit perubahannya</vt:lpstr>
      <vt:lpstr>LANJUTAN</vt:lpstr>
      <vt:lpstr>The end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PERUBAHAN KONSTITUSI</dc:title>
  <dc:creator>Lenovo User</dc:creator>
  <cp:lastModifiedBy>user</cp:lastModifiedBy>
  <cp:revision>5</cp:revision>
  <dcterms:created xsi:type="dcterms:W3CDTF">2010-03-24T07:20:22Z</dcterms:created>
  <dcterms:modified xsi:type="dcterms:W3CDTF">2017-10-16T04:06:44Z</dcterms:modified>
</cp:coreProperties>
</file>