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FCED6BC-E823-481D-A37C-28B86399D8F1}" type="datetimeFigureOut">
              <a:rPr lang="id-ID" smtClean="0"/>
              <a:t>20/10/2017</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BDC33B-3963-448B-8B03-F33A963E0405}" type="slidenum">
              <a:rPr lang="id-ID" smtClean="0"/>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CED6BC-E823-481D-A37C-28B86399D8F1}" type="datetimeFigureOut">
              <a:rPr lang="id-ID" smtClean="0"/>
              <a:t>20/10/2017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0BDC33B-3963-448B-8B03-F33A963E0405}"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0BDC33B-3963-448B-8B03-F33A963E0405}" type="slidenum">
              <a:rPr lang="id-ID" smtClean="0"/>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CED6BC-E823-481D-A37C-28B86399D8F1}" type="datetimeFigureOut">
              <a:rPr lang="id-ID" smtClean="0"/>
              <a:t>20/10/2017</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FCED6BC-E823-481D-A37C-28B86399D8F1}" type="datetimeFigureOut">
              <a:rPr lang="id-ID" smtClean="0"/>
              <a:t>20/10/2017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F0BDC33B-3963-448B-8B03-F33A963E0405}" type="slidenum">
              <a:rPr lang="id-ID" smtClean="0"/>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CFCED6BC-E823-481D-A37C-28B86399D8F1}" type="datetimeFigureOut">
              <a:rPr lang="id-ID" smtClean="0"/>
              <a:t>20/10/2017</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BDC33B-3963-448B-8B03-F33A963E0405}" type="slidenum">
              <a:rPr lang="id-ID" smtClean="0"/>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FCED6BC-E823-481D-A37C-28B86399D8F1}" type="datetimeFigureOut">
              <a:rPr lang="id-ID" smtClean="0"/>
              <a:t>20/10/2017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0BDC33B-3963-448B-8B03-F33A963E0405}" type="slidenum">
              <a:rPr lang="id-ID" smtClean="0"/>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FCED6BC-E823-481D-A37C-28B86399D8F1}" type="datetimeFigureOut">
              <a:rPr lang="id-ID" smtClean="0"/>
              <a:t>20/10/2017</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0BDC33B-3963-448B-8B03-F33A963E0405}" type="slidenum">
              <a:rPr lang="id-ID" smtClean="0"/>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CED6BC-E823-481D-A37C-28B86399D8F1}" type="datetimeFigureOut">
              <a:rPr lang="id-ID" smtClean="0"/>
              <a:t>20/10/2017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F0BDC33B-3963-448B-8B03-F33A963E040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FCED6BC-E823-481D-A37C-28B86399D8F1}" type="datetimeFigureOut">
              <a:rPr lang="id-ID" smtClean="0"/>
              <a:t>20/10/2017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0BDC33B-3963-448B-8B03-F33A963E040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0BDC33B-3963-448B-8B03-F33A963E0405}" type="slidenum">
              <a:rPr lang="id-ID" smtClean="0"/>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FCED6BC-E823-481D-A37C-28B86399D8F1}" type="datetimeFigureOut">
              <a:rPr lang="id-ID" smtClean="0"/>
              <a:t>20/10/2017</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0BDC33B-3963-448B-8B03-F33A963E0405}" type="slidenum">
              <a:rPr lang="id-ID" smtClean="0"/>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FCED6BC-E823-481D-A37C-28B86399D8F1}" type="datetimeFigureOut">
              <a:rPr lang="id-ID" smtClean="0"/>
              <a:t>20/10/2017</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FCED6BC-E823-481D-A37C-28B86399D8F1}" type="datetimeFigureOut">
              <a:rPr lang="id-ID" smtClean="0"/>
              <a:t>20/10/2017</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0BDC33B-3963-448B-8B03-F33A963E0405}" type="slidenum">
              <a:rPr lang="id-ID" smtClean="0"/>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dirty="0" smtClean="0"/>
              <a:t>Jayanthi Octavia</a:t>
            </a:r>
            <a:endParaRPr lang="id-ID" dirty="0"/>
          </a:p>
        </p:txBody>
      </p:sp>
      <p:sp>
        <p:nvSpPr>
          <p:cNvPr id="2" name="Title 1"/>
          <p:cNvSpPr>
            <a:spLocks noGrp="1"/>
          </p:cNvSpPr>
          <p:nvPr>
            <p:ph type="ctrTitle"/>
          </p:nvPr>
        </p:nvSpPr>
        <p:spPr/>
        <p:txBody>
          <a:bodyPr/>
          <a:lstStyle/>
          <a:p>
            <a:r>
              <a:rPr lang="id-ID" dirty="0" smtClean="0"/>
              <a:t>Biaya Tenaga Kerja</a:t>
            </a:r>
            <a:endParaRPr lang="id-ID" dirty="0"/>
          </a:p>
        </p:txBody>
      </p:sp>
    </p:spTree>
    <p:extLst>
      <p:ext uri="{BB962C8B-B14F-4D97-AF65-F5344CB8AC3E}">
        <p14:creationId xmlns:p14="http://schemas.microsoft.com/office/powerpoint/2010/main" val="276855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a:t>Insentif satuan dengan jam </a:t>
            </a:r>
            <a:r>
              <a:rPr lang="id-ID" sz="3600" dirty="0" smtClean="0"/>
              <a:t>minimum</a:t>
            </a:r>
            <a:endParaRPr lang="id-ID" dirty="0"/>
          </a:p>
        </p:txBody>
      </p:sp>
      <p:sp>
        <p:nvSpPr>
          <p:cNvPr id="3" name="Content Placeholder 2"/>
          <p:cNvSpPr>
            <a:spLocks noGrp="1"/>
          </p:cNvSpPr>
          <p:nvPr>
            <p:ph sz="quarter" idx="1"/>
          </p:nvPr>
        </p:nvSpPr>
        <p:spPr/>
        <p:txBody>
          <a:bodyPr>
            <a:normAutofit/>
          </a:bodyPr>
          <a:lstStyle/>
          <a:p>
            <a:pPr marL="0" indent="0" algn="just">
              <a:buNone/>
            </a:pPr>
            <a:r>
              <a:rPr lang="id-ID" sz="2000" dirty="0" smtClean="0"/>
              <a:t>Contoh Kasus :</a:t>
            </a:r>
          </a:p>
          <a:p>
            <a:pPr marL="0" indent="0" algn="just">
              <a:buNone/>
            </a:pPr>
            <a:r>
              <a:rPr lang="id-ID" sz="2000" dirty="0" smtClean="0"/>
              <a:t>Jika menurut penyelidikan waktu, dibutuhkan waktu 5 menit untuk menghasilkan satuan produk, maka jumlah keluaran standar perjam adalah 12 satuan. Jika upah pokok sebesar Rp 600 per jam, maka tarif upah persatuan adalah Rp 50 (Rp 600 : 12). Karyawan yang tidak dapat menghasilkan jumlah standar per jam, tetap dijamin mendapatkan upah Rp 600 perjam. Tetapi bila ia dapat menghasilkan 14 satuan perjam (ada kelebihan 2 satuan dari jumlah satuan standar per jam) maka hitunglah upahnya ?</a:t>
            </a:r>
            <a:endParaRPr lang="id-ID" sz="2000" dirty="0"/>
          </a:p>
        </p:txBody>
      </p:sp>
    </p:spTree>
    <p:extLst>
      <p:ext uri="{BB962C8B-B14F-4D97-AF65-F5344CB8AC3E}">
        <p14:creationId xmlns:p14="http://schemas.microsoft.com/office/powerpoint/2010/main" val="4236909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a:t>Taylor differential piece rate plan</a:t>
            </a:r>
            <a:r>
              <a:rPr lang="id-ID" sz="3600" dirty="0" smtClean="0"/>
              <a:t>.</a:t>
            </a:r>
            <a:endParaRPr lang="id-ID" dirty="0"/>
          </a:p>
        </p:txBody>
      </p:sp>
      <p:sp>
        <p:nvSpPr>
          <p:cNvPr id="3" name="Content Placeholder 2"/>
          <p:cNvSpPr>
            <a:spLocks noGrp="1"/>
          </p:cNvSpPr>
          <p:nvPr>
            <p:ph sz="quarter" idx="1"/>
          </p:nvPr>
        </p:nvSpPr>
        <p:spPr/>
        <p:txBody>
          <a:bodyPr>
            <a:normAutofit/>
          </a:bodyPr>
          <a:lstStyle/>
          <a:p>
            <a:pPr marL="0" indent="0" algn="just">
              <a:buNone/>
            </a:pPr>
            <a:r>
              <a:rPr lang="id-ID" sz="1900" dirty="0" smtClean="0"/>
              <a:t>Contoh Kasus :</a:t>
            </a:r>
          </a:p>
          <a:p>
            <a:pPr marL="0" indent="0" algn="just">
              <a:buNone/>
            </a:pPr>
            <a:r>
              <a:rPr lang="id-ID" sz="1900" dirty="0" smtClean="0"/>
              <a:t>Karyawan dapat menerima upah Rp 4.200 per hari (untuk 7 jam kerja). Misalkan rata-rata seorang karyawan dapat menghasilkan 12 satuan per jam kerja, sehingga upahnya per satuan Rp 50 (upah perhari dibagi dengan jumlah yang dihasilkan perhari Rp 4.200/(12x7)). Dalam taylor plan ini misalnya ditetapkan tarif upah Rp 45 per satuan untuk karyawan yang menghasilkan 16 satuan per jam, maka upah per jam karyawan dihitung sbb :</a:t>
            </a:r>
          </a:p>
          <a:p>
            <a:pPr marL="0" indent="0" algn="just">
              <a:buNone/>
            </a:pPr>
            <a:r>
              <a:rPr lang="id-ID" sz="1900" dirty="0" smtClean="0"/>
              <a:t>Rp 65 x 16 = Rp 1.040 per jam sedangkan bila karyawan hanya menghasilkan 12 satuan per jam, maka upah per jam dihitung , Rp 45 x 12 = Rp 540.</a:t>
            </a:r>
          </a:p>
          <a:p>
            <a:pPr marL="0" indent="0">
              <a:buNone/>
            </a:pPr>
            <a:endParaRPr lang="id-ID" dirty="0"/>
          </a:p>
        </p:txBody>
      </p:sp>
    </p:spTree>
    <p:extLst>
      <p:ext uri="{BB962C8B-B14F-4D97-AF65-F5344CB8AC3E}">
        <p14:creationId xmlns:p14="http://schemas.microsoft.com/office/powerpoint/2010/main" val="4242218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Premi Lembur</a:t>
            </a:r>
            <a:endParaRPr lang="id-ID" dirty="0"/>
          </a:p>
        </p:txBody>
      </p:sp>
      <p:sp>
        <p:nvSpPr>
          <p:cNvPr id="3" name="Content Placeholder 2"/>
          <p:cNvSpPr>
            <a:spLocks noGrp="1"/>
          </p:cNvSpPr>
          <p:nvPr>
            <p:ph sz="quarter" idx="1"/>
          </p:nvPr>
        </p:nvSpPr>
        <p:spPr/>
        <p:txBody>
          <a:bodyPr>
            <a:normAutofit/>
          </a:bodyPr>
          <a:lstStyle/>
          <a:p>
            <a:pPr marL="0" indent="0" algn="just">
              <a:buNone/>
            </a:pPr>
            <a:r>
              <a:rPr lang="id-ID" sz="2000" dirty="0" smtClean="0"/>
              <a:t>Dalam perusahaan jika karyawan bekerja selama lebih dari 40 jam selama seminggu maka mereka berhak diberi uang lembur dan premi lembur.</a:t>
            </a:r>
          </a:p>
          <a:p>
            <a:pPr marL="0" indent="0" algn="just">
              <a:buNone/>
            </a:pPr>
            <a:r>
              <a:rPr lang="id-ID" sz="2000" dirty="0" smtClean="0"/>
              <a:t>Contoh :</a:t>
            </a:r>
          </a:p>
          <a:p>
            <a:pPr marL="0" indent="0" algn="just">
              <a:buNone/>
            </a:pPr>
            <a:r>
              <a:rPr lang="id-ID" sz="2000" dirty="0" smtClean="0"/>
              <a:t>Dalam satu minggu seorang karyawan bekerja selama 44 jam dengan tarif upah (dalam jam kerja biasa maupun lembur) Rp 600 per jam. Premi lembur dihitung sebesar Rp 50% dari tarif upah. Hitunglah upah karyawan tersebut.</a:t>
            </a:r>
            <a:endParaRPr lang="id-ID" sz="2000" dirty="0"/>
          </a:p>
        </p:txBody>
      </p:sp>
    </p:spTree>
    <p:extLst>
      <p:ext uri="{BB962C8B-B14F-4D97-AF65-F5344CB8AC3E}">
        <p14:creationId xmlns:p14="http://schemas.microsoft.com/office/powerpoint/2010/main" val="1017926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Biaya Tenaga Kerja</a:t>
            </a:r>
            <a:endParaRPr lang="id-ID" dirty="0"/>
          </a:p>
        </p:txBody>
      </p:sp>
      <p:sp>
        <p:nvSpPr>
          <p:cNvPr id="3" name="Content Placeholder 2"/>
          <p:cNvSpPr>
            <a:spLocks noGrp="1"/>
          </p:cNvSpPr>
          <p:nvPr>
            <p:ph sz="quarter" idx="1"/>
          </p:nvPr>
        </p:nvSpPr>
        <p:spPr/>
        <p:txBody>
          <a:bodyPr/>
          <a:lstStyle/>
          <a:p>
            <a:r>
              <a:rPr lang="id-ID" dirty="0" smtClean="0"/>
              <a:t>Tenaga Kerja </a:t>
            </a:r>
            <a:r>
              <a:rPr lang="id-ID" dirty="0" smtClean="0">
                <a:sym typeface="Wingdings" pitchFamily="2" charset="2"/>
              </a:rPr>
              <a:t>merupakan usaha fisik atau mental yang dikeluarkan karyawan untuk mengolah produk.</a:t>
            </a:r>
          </a:p>
          <a:p>
            <a:r>
              <a:rPr lang="id-ID" dirty="0" smtClean="0">
                <a:sym typeface="Wingdings" pitchFamily="2" charset="2"/>
              </a:rPr>
              <a:t>Biaya Tenaga Kerja  harga yang dibebankan untuk penggunaan tenaga kerja manusia tersebut.</a:t>
            </a:r>
            <a:endParaRPr lang="id-ID" dirty="0"/>
          </a:p>
        </p:txBody>
      </p:sp>
    </p:spTree>
    <p:extLst>
      <p:ext uri="{BB962C8B-B14F-4D97-AF65-F5344CB8AC3E}">
        <p14:creationId xmlns:p14="http://schemas.microsoft.com/office/powerpoint/2010/main" val="14152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Penggolongan Kegiata dan Biaya Tenaga Kerja</a:t>
            </a:r>
            <a:endParaRPr lang="id-ID" dirty="0"/>
          </a:p>
        </p:txBody>
      </p:sp>
      <p:sp>
        <p:nvSpPr>
          <p:cNvPr id="3" name="Content Placeholder 2"/>
          <p:cNvSpPr>
            <a:spLocks noGrp="1"/>
          </p:cNvSpPr>
          <p:nvPr>
            <p:ph sz="quarter" idx="1"/>
          </p:nvPr>
        </p:nvSpPr>
        <p:spPr/>
        <p:txBody>
          <a:bodyPr>
            <a:normAutofit/>
          </a:bodyPr>
          <a:lstStyle/>
          <a:p>
            <a:pPr marL="0" indent="0">
              <a:buNone/>
            </a:pPr>
            <a:r>
              <a:rPr lang="id-ID" sz="2400" dirty="0" smtClean="0"/>
              <a:t>Dalam perusahaan Manufaktur penggolongan kegiatan tenaga kerja dapat dilakukan sebagai berikut :</a:t>
            </a:r>
          </a:p>
          <a:p>
            <a:r>
              <a:rPr lang="id-ID" sz="2400" dirty="0" smtClean="0"/>
              <a:t>Penggolongan menurut fungsi pokok dalam organisasi perusahaan.</a:t>
            </a:r>
          </a:p>
          <a:p>
            <a:r>
              <a:rPr lang="id-ID" sz="2400" dirty="0" smtClean="0"/>
              <a:t>Penggolongan menurut kegiatan departemen-departemen dalam perusahaan</a:t>
            </a:r>
          </a:p>
          <a:p>
            <a:r>
              <a:rPr lang="id-ID" sz="2400" dirty="0" smtClean="0"/>
              <a:t>Penggolongan menurut jenis pekerjaannya</a:t>
            </a:r>
          </a:p>
          <a:p>
            <a:r>
              <a:rPr lang="id-ID" sz="2400" dirty="0" smtClean="0"/>
              <a:t>Penggolongan menurut hubungannya dengan produk</a:t>
            </a:r>
            <a:endParaRPr lang="id-ID" sz="2400" dirty="0"/>
          </a:p>
        </p:txBody>
      </p:sp>
    </p:spTree>
    <p:extLst>
      <p:ext uri="{BB962C8B-B14F-4D97-AF65-F5344CB8AC3E}">
        <p14:creationId xmlns:p14="http://schemas.microsoft.com/office/powerpoint/2010/main" val="380463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400" dirty="0"/>
              <a:t>Penggolongan menurut fungsi pokok dalam organisasi perusahaan</a:t>
            </a:r>
            <a:r>
              <a:rPr lang="id-ID" sz="2400" dirty="0" smtClean="0"/>
              <a:t>.</a:t>
            </a:r>
            <a:endParaRPr lang="id-ID" sz="2400" dirty="0"/>
          </a:p>
        </p:txBody>
      </p:sp>
      <p:sp>
        <p:nvSpPr>
          <p:cNvPr id="3" name="Content Placeholder 2"/>
          <p:cNvSpPr>
            <a:spLocks noGrp="1"/>
          </p:cNvSpPr>
          <p:nvPr>
            <p:ph sz="quarter" idx="1"/>
          </p:nvPr>
        </p:nvSpPr>
        <p:spPr/>
        <p:txBody>
          <a:bodyPr/>
          <a:lstStyle/>
          <a:p>
            <a:pPr marL="0" indent="0">
              <a:buNone/>
            </a:pPr>
            <a:r>
              <a:rPr lang="id-ID" dirty="0" smtClean="0"/>
              <a:t>Contoh biaya tenaga kerja yang termasuk dalam tiap golongan tersebut:</a:t>
            </a:r>
          </a:p>
          <a:p>
            <a:pPr marL="514350" indent="-514350">
              <a:buAutoNum type="alphaLcPeriod"/>
            </a:pPr>
            <a:r>
              <a:rPr lang="id-ID" dirty="0" smtClean="0"/>
              <a:t>Biaya Tenaga Kerja Produksi </a:t>
            </a:r>
          </a:p>
          <a:p>
            <a:pPr marL="514350" indent="-514350">
              <a:buAutoNum type="alphaLcPeriod"/>
            </a:pPr>
            <a:r>
              <a:rPr lang="id-ID" dirty="0" smtClean="0"/>
              <a:t>Biaya Tenaga Kerja Pemasaran</a:t>
            </a:r>
          </a:p>
          <a:p>
            <a:pPr marL="514350" indent="-514350">
              <a:buAutoNum type="alphaLcPeriod"/>
            </a:pPr>
            <a:r>
              <a:rPr lang="id-ID" dirty="0" smtClean="0"/>
              <a:t>Biaya Tenaga Kerja Administrasi dan Umum</a:t>
            </a:r>
          </a:p>
          <a:p>
            <a:pPr marL="0" indent="0">
              <a:buNone/>
            </a:pPr>
            <a:endParaRPr lang="id-ID" dirty="0"/>
          </a:p>
        </p:txBody>
      </p:sp>
    </p:spTree>
    <p:extLst>
      <p:ext uri="{BB962C8B-B14F-4D97-AF65-F5344CB8AC3E}">
        <p14:creationId xmlns:p14="http://schemas.microsoft.com/office/powerpoint/2010/main" val="2089041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100" dirty="0"/>
              <a:t>Penggolongan menurut kegiatan departemen-departemen dalam </a:t>
            </a:r>
            <a:r>
              <a:rPr lang="id-ID" sz="3100" dirty="0" smtClean="0"/>
              <a:t>perusahaan</a:t>
            </a:r>
            <a:endParaRPr lang="id-ID" dirty="0"/>
          </a:p>
        </p:txBody>
      </p:sp>
      <p:sp>
        <p:nvSpPr>
          <p:cNvPr id="3" name="Content Placeholder 2"/>
          <p:cNvSpPr>
            <a:spLocks noGrp="1"/>
          </p:cNvSpPr>
          <p:nvPr>
            <p:ph sz="quarter" idx="1"/>
          </p:nvPr>
        </p:nvSpPr>
        <p:spPr/>
        <p:txBody>
          <a:bodyPr/>
          <a:lstStyle/>
          <a:p>
            <a:pPr marL="0" indent="0">
              <a:buNone/>
            </a:pPr>
            <a:r>
              <a:rPr lang="id-ID" dirty="0" smtClean="0"/>
              <a:t>Contoh : </a:t>
            </a:r>
          </a:p>
          <a:p>
            <a:pPr marL="0" indent="0">
              <a:buNone/>
            </a:pPr>
            <a:r>
              <a:rPr lang="id-ID" sz="2000" dirty="0" smtClean="0"/>
              <a:t>Departemen produksi suatu perusahaan kertas terdiri dari 3 departemen :</a:t>
            </a:r>
          </a:p>
          <a:p>
            <a:r>
              <a:rPr lang="id-ID" sz="2000" dirty="0" smtClean="0"/>
              <a:t>Bagian Pulp</a:t>
            </a:r>
          </a:p>
          <a:p>
            <a:r>
              <a:rPr lang="id-ID" sz="2000" dirty="0" smtClean="0"/>
              <a:t>Bagian Kertas</a:t>
            </a:r>
          </a:p>
          <a:p>
            <a:r>
              <a:rPr lang="id-ID" sz="2000" dirty="0" smtClean="0"/>
              <a:t>Bagian Penyempurna</a:t>
            </a:r>
          </a:p>
          <a:p>
            <a:pPr marL="0" indent="0">
              <a:buNone/>
            </a:pPr>
            <a:r>
              <a:rPr lang="id-ID" sz="2000" dirty="0" smtClean="0"/>
              <a:t>Biaya Tenaga Kerja dalam departemen produksi tersebut digolongkan sesuai dengan bagian-bagian yang dibentuk dalam perusahaan tersebut.</a:t>
            </a:r>
            <a:endParaRPr lang="id-ID" sz="2000" dirty="0"/>
          </a:p>
        </p:txBody>
      </p:sp>
    </p:spTree>
    <p:extLst>
      <p:ext uri="{BB962C8B-B14F-4D97-AF65-F5344CB8AC3E}">
        <p14:creationId xmlns:p14="http://schemas.microsoft.com/office/powerpoint/2010/main" val="3030833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a:t>Penggolongan menurut jenis </a:t>
            </a:r>
            <a:r>
              <a:rPr lang="id-ID" sz="3600" dirty="0" smtClean="0"/>
              <a:t>pekerjaannya</a:t>
            </a:r>
            <a:endParaRPr lang="id-ID" dirty="0"/>
          </a:p>
        </p:txBody>
      </p:sp>
      <p:sp>
        <p:nvSpPr>
          <p:cNvPr id="3" name="Content Placeholder 2"/>
          <p:cNvSpPr>
            <a:spLocks noGrp="1"/>
          </p:cNvSpPr>
          <p:nvPr>
            <p:ph sz="quarter" idx="1"/>
          </p:nvPr>
        </p:nvSpPr>
        <p:spPr/>
        <p:txBody>
          <a:bodyPr/>
          <a:lstStyle/>
          <a:p>
            <a:pPr marL="0" indent="0" algn="just">
              <a:buNone/>
            </a:pPr>
            <a:r>
              <a:rPr lang="id-ID" sz="2000" dirty="0" smtClean="0"/>
              <a:t>Dalam Suatu Departemen tenaga kerja dapat digolongkan menurut sifat pekerjaanya. Misalnya dalam suatu departemen produksi, tenaga kerja digolongkan sebagai berikut : operator, mandor, dan penyelia. Dengan demikian biaya tenaga kerja juga digolongkan menjadi : upah operator,upah mandor, dan upah penyelia. Penggolongan tenaga kerja semacam ini digunakan sebagai dasar penetapan diferensial upah standar kerja.</a:t>
            </a:r>
          </a:p>
          <a:p>
            <a:pPr marL="0" indent="0">
              <a:buNone/>
            </a:pPr>
            <a:endParaRPr lang="id-ID" dirty="0"/>
          </a:p>
        </p:txBody>
      </p:sp>
    </p:spTree>
    <p:extLst>
      <p:ext uri="{BB962C8B-B14F-4D97-AF65-F5344CB8AC3E}">
        <p14:creationId xmlns:p14="http://schemas.microsoft.com/office/powerpoint/2010/main" val="3875156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dirty="0"/>
              <a:t>Penggolongan menurut hubungannya dengan </a:t>
            </a:r>
            <a:r>
              <a:rPr lang="id-ID" sz="2800" dirty="0" smtClean="0"/>
              <a:t>produk</a:t>
            </a:r>
            <a:endParaRPr lang="id-ID" sz="2800" dirty="0"/>
          </a:p>
        </p:txBody>
      </p:sp>
      <p:sp>
        <p:nvSpPr>
          <p:cNvPr id="3" name="Content Placeholder 2"/>
          <p:cNvSpPr>
            <a:spLocks noGrp="1"/>
          </p:cNvSpPr>
          <p:nvPr>
            <p:ph sz="quarter" idx="1"/>
          </p:nvPr>
        </p:nvSpPr>
        <p:spPr/>
        <p:txBody>
          <a:bodyPr>
            <a:normAutofit/>
          </a:bodyPr>
          <a:lstStyle/>
          <a:p>
            <a:pPr algn="just"/>
            <a:r>
              <a:rPr lang="id-ID" sz="2000" dirty="0" smtClean="0"/>
              <a:t>Tenaga Kerja Langsung merupakan tenaga kerja yang secara langsung ikut serta memproduksi produk jadi, yang jasanya dapat diusut secara langsung pada produk, dan upahnya merupakan bagian yang besar dalam memproduksi produk.</a:t>
            </a:r>
          </a:p>
          <a:p>
            <a:pPr algn="just"/>
            <a:r>
              <a:rPr lang="id-ID" sz="2000" dirty="0" smtClean="0"/>
              <a:t>Tenaga Kerja Tidak Langsung merupakan tenaga kerja yang jasanya tidak secara langsung dapat diusut pada produk, dan merupakan unsur biaya overhead, artinya biaya tenaga kerja tidak langsung tidak dibebankan pada biaya tenaga kerja tapi melalui tarif biaya overhead pabrik yang ditentukan dimuka.</a:t>
            </a:r>
            <a:endParaRPr lang="id-ID" sz="2000" dirty="0"/>
          </a:p>
        </p:txBody>
      </p:sp>
    </p:spTree>
    <p:extLst>
      <p:ext uri="{BB962C8B-B14F-4D97-AF65-F5344CB8AC3E}">
        <p14:creationId xmlns:p14="http://schemas.microsoft.com/office/powerpoint/2010/main" val="3667760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AKUNTANSI BIAYA TENAGA KERJA</a:t>
            </a:r>
            <a:endParaRPr lang="id-ID" dirty="0"/>
          </a:p>
        </p:txBody>
      </p:sp>
      <p:sp>
        <p:nvSpPr>
          <p:cNvPr id="3" name="Content Placeholder 2"/>
          <p:cNvSpPr>
            <a:spLocks noGrp="1"/>
          </p:cNvSpPr>
          <p:nvPr>
            <p:ph sz="quarter" idx="1"/>
          </p:nvPr>
        </p:nvSpPr>
        <p:spPr/>
        <p:txBody>
          <a:bodyPr>
            <a:normAutofit/>
          </a:bodyPr>
          <a:lstStyle/>
          <a:p>
            <a:pPr marL="0" indent="0">
              <a:buNone/>
            </a:pPr>
            <a:r>
              <a:rPr lang="id-ID" sz="1700" dirty="0" smtClean="0"/>
              <a:t>Contoh 1 :</a:t>
            </a:r>
          </a:p>
          <a:p>
            <a:pPr marL="0" indent="0">
              <a:buNone/>
            </a:pPr>
            <a:r>
              <a:rPr lang="id-ID" sz="1700" dirty="0" smtClean="0"/>
              <a:t>Prusahaan X hanya mempekerjakan 2 orang karyawan : Risa Rimendi dan Eliona Sari. Berdasarkan kartu hadir minggu pertama bulan april 2000, bagian pembuatan daftar gaji dan upah untuk periode yang bersangkutan. Menurut kartu hadir, karyawan Risa Rimendi bekerja selama satu minggu sebanyak 40 jam, dengan upah per jam Rp 1.000, sedangkan karyawan Eliona Sari selama periode yang sama bekerja 40 jam dengan tarif upah Rp. 750 per jam. Menurut kartu jam kerja, penggunaan jam hadir masing-masing karyawan tersaji sbb :</a:t>
            </a:r>
          </a:p>
          <a:p>
            <a:pPr marL="0" indent="0">
              <a:buNone/>
            </a:pPr>
            <a:endParaRPr lang="id-ID" dirty="0" smtClean="0"/>
          </a:p>
        </p:txBody>
      </p:sp>
      <p:graphicFrame>
        <p:nvGraphicFramePr>
          <p:cNvPr id="4" name="Table 3"/>
          <p:cNvGraphicFramePr>
            <a:graphicFrameLocks noGrp="1"/>
          </p:cNvGraphicFramePr>
          <p:nvPr>
            <p:extLst>
              <p:ext uri="{D42A27DB-BD31-4B8C-83A1-F6EECF244321}">
                <p14:modId xmlns:p14="http://schemas.microsoft.com/office/powerpoint/2010/main" val="3050355797"/>
              </p:ext>
            </p:extLst>
          </p:nvPr>
        </p:nvGraphicFramePr>
        <p:xfrm>
          <a:off x="899592" y="3861048"/>
          <a:ext cx="7704855" cy="1752600"/>
        </p:xfrm>
        <a:graphic>
          <a:graphicData uri="http://schemas.openxmlformats.org/drawingml/2006/table">
            <a:tbl>
              <a:tblPr firstRow="1" bandRow="1">
                <a:tableStyleId>{5C22544A-7EE6-4342-B048-85BDC9FD1C3A}</a:tableStyleId>
              </a:tblPr>
              <a:tblGrid>
                <a:gridCol w="3312368"/>
                <a:gridCol w="1824202"/>
                <a:gridCol w="2568285"/>
              </a:tblGrid>
              <a:tr h="370840">
                <a:tc>
                  <a:txBody>
                    <a:bodyPr/>
                    <a:lstStyle/>
                    <a:p>
                      <a:r>
                        <a:rPr lang="id-ID" dirty="0" smtClean="0"/>
                        <a:t>Penggunaan Waktu Kerja</a:t>
                      </a:r>
                      <a:endParaRPr lang="id-ID" dirty="0"/>
                    </a:p>
                  </a:txBody>
                  <a:tcPr/>
                </a:tc>
                <a:tc>
                  <a:txBody>
                    <a:bodyPr/>
                    <a:lstStyle/>
                    <a:p>
                      <a:r>
                        <a:rPr lang="id-ID" dirty="0" smtClean="0"/>
                        <a:t>Risa Rimendi</a:t>
                      </a:r>
                      <a:endParaRPr lang="id-ID" dirty="0"/>
                    </a:p>
                  </a:txBody>
                  <a:tcPr/>
                </a:tc>
                <a:tc>
                  <a:txBody>
                    <a:bodyPr/>
                    <a:lstStyle/>
                    <a:p>
                      <a:r>
                        <a:rPr lang="id-ID" dirty="0" smtClean="0"/>
                        <a:t>Eliona Sari</a:t>
                      </a:r>
                      <a:endParaRPr lang="id-ID" dirty="0"/>
                    </a:p>
                  </a:txBody>
                  <a:tcPr/>
                </a:tc>
              </a:tr>
              <a:tr h="370840">
                <a:tc>
                  <a:txBody>
                    <a:bodyPr/>
                    <a:lstStyle/>
                    <a:p>
                      <a:r>
                        <a:rPr lang="id-ID" dirty="0" smtClean="0"/>
                        <a:t>Untuk Pesanan #103</a:t>
                      </a:r>
                      <a:endParaRPr lang="id-ID" dirty="0"/>
                    </a:p>
                  </a:txBody>
                  <a:tcPr/>
                </a:tc>
                <a:tc>
                  <a:txBody>
                    <a:bodyPr/>
                    <a:lstStyle/>
                    <a:p>
                      <a:r>
                        <a:rPr lang="id-ID" dirty="0" smtClean="0"/>
                        <a:t>15 Jam</a:t>
                      </a:r>
                      <a:endParaRPr lang="id-ID" dirty="0"/>
                    </a:p>
                  </a:txBody>
                  <a:tcPr/>
                </a:tc>
                <a:tc>
                  <a:txBody>
                    <a:bodyPr/>
                    <a:lstStyle/>
                    <a:p>
                      <a:r>
                        <a:rPr lang="id-ID" dirty="0" smtClean="0"/>
                        <a:t>20 Jam</a:t>
                      </a:r>
                      <a:endParaRPr lang="id-ID" dirty="0"/>
                    </a:p>
                  </a:txBody>
                  <a:tcPr/>
                </a:tc>
              </a:tr>
              <a:tr h="370840">
                <a:tc>
                  <a:txBody>
                    <a:bodyPr/>
                    <a:lstStyle/>
                    <a:p>
                      <a:r>
                        <a:rPr lang="id-ID" dirty="0" smtClean="0"/>
                        <a:t>Untuk Pesanan #188</a:t>
                      </a:r>
                      <a:endParaRPr lang="id-ID" dirty="0"/>
                    </a:p>
                  </a:txBody>
                  <a:tcPr/>
                </a:tc>
                <a:tc>
                  <a:txBody>
                    <a:bodyPr/>
                    <a:lstStyle/>
                    <a:p>
                      <a:r>
                        <a:rPr lang="id-ID" dirty="0" smtClean="0"/>
                        <a:t>20 jam</a:t>
                      </a:r>
                      <a:endParaRPr lang="id-ID" dirty="0"/>
                    </a:p>
                  </a:txBody>
                  <a:tcPr/>
                </a:tc>
                <a:tc>
                  <a:txBody>
                    <a:bodyPr/>
                    <a:lstStyle/>
                    <a:p>
                      <a:r>
                        <a:rPr lang="id-ID" dirty="0" smtClean="0"/>
                        <a:t>10 jam</a:t>
                      </a:r>
                      <a:endParaRPr lang="id-ID" dirty="0"/>
                    </a:p>
                  </a:txBody>
                  <a:tcPr/>
                </a:tc>
              </a:tr>
              <a:tr h="370840">
                <a:tc>
                  <a:txBody>
                    <a:bodyPr/>
                    <a:lstStyle/>
                    <a:p>
                      <a:r>
                        <a:rPr lang="id-ID" dirty="0" smtClean="0"/>
                        <a:t>Untuk menunggu persiapan</a:t>
                      </a:r>
                      <a:r>
                        <a:rPr lang="id-ID" baseline="0" dirty="0" smtClean="0"/>
                        <a:t> pekerjaan</a:t>
                      </a:r>
                      <a:endParaRPr lang="id-ID" dirty="0"/>
                    </a:p>
                  </a:txBody>
                  <a:tcPr/>
                </a:tc>
                <a:tc>
                  <a:txBody>
                    <a:bodyPr/>
                    <a:lstStyle/>
                    <a:p>
                      <a:r>
                        <a:rPr lang="id-ID" dirty="0" smtClean="0"/>
                        <a:t>5 jam</a:t>
                      </a:r>
                      <a:endParaRPr lang="id-ID" dirty="0"/>
                    </a:p>
                  </a:txBody>
                  <a:tcPr/>
                </a:tc>
                <a:tc>
                  <a:txBody>
                    <a:bodyPr/>
                    <a:lstStyle/>
                    <a:p>
                      <a:r>
                        <a:rPr lang="id-ID" dirty="0" smtClean="0"/>
                        <a:t>10 jam</a:t>
                      </a:r>
                      <a:endParaRPr lang="id-ID" dirty="0"/>
                    </a:p>
                  </a:txBody>
                  <a:tcPr/>
                </a:tc>
              </a:tr>
            </a:tbl>
          </a:graphicData>
        </a:graphic>
      </p:graphicFrame>
    </p:spTree>
    <p:extLst>
      <p:ext uri="{BB962C8B-B14F-4D97-AF65-F5344CB8AC3E}">
        <p14:creationId xmlns:p14="http://schemas.microsoft.com/office/powerpoint/2010/main" val="1837214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INSENTIF</a:t>
            </a:r>
            <a:endParaRPr lang="id-ID" dirty="0"/>
          </a:p>
        </p:txBody>
      </p:sp>
      <p:sp>
        <p:nvSpPr>
          <p:cNvPr id="3" name="Content Placeholder 2"/>
          <p:cNvSpPr>
            <a:spLocks noGrp="1"/>
          </p:cNvSpPr>
          <p:nvPr>
            <p:ph sz="quarter" idx="1"/>
          </p:nvPr>
        </p:nvSpPr>
        <p:spPr/>
        <p:txBody>
          <a:bodyPr>
            <a:normAutofit/>
          </a:bodyPr>
          <a:lstStyle/>
          <a:p>
            <a:pPr marL="0" indent="0" algn="just">
              <a:buNone/>
            </a:pPr>
            <a:r>
              <a:rPr lang="id-ID" sz="2000" dirty="0" smtClean="0"/>
              <a:t>Dalam hubungannya dengan gaji dan upah, perusahaan memberikan insentif kepada karyawan agar dapat bekerja lebih baik. Insentif dapat didasarkan atas waktu kerja, hasil yang diproduksi atau dikombinasi diantara keduanya.</a:t>
            </a:r>
          </a:p>
          <a:p>
            <a:pPr marL="0" indent="0" algn="just">
              <a:buNone/>
            </a:pPr>
            <a:r>
              <a:rPr lang="id-ID" sz="2000" dirty="0" smtClean="0"/>
              <a:t>Ada beberapa cara pemberian insentif:</a:t>
            </a:r>
          </a:p>
          <a:p>
            <a:pPr marL="514350" indent="-514350" algn="just">
              <a:buFont typeface="+mj-lt"/>
              <a:buAutoNum type="alphaLcPeriod"/>
            </a:pPr>
            <a:r>
              <a:rPr lang="id-ID" sz="2000" dirty="0" smtClean="0"/>
              <a:t>Insentif satuan dengan jam minimum</a:t>
            </a:r>
          </a:p>
          <a:p>
            <a:pPr marL="514350" indent="-514350" algn="just">
              <a:buFont typeface="+mj-lt"/>
              <a:buAutoNum type="alphaLcPeriod"/>
            </a:pPr>
            <a:r>
              <a:rPr lang="id-ID" sz="2000" dirty="0" smtClean="0"/>
              <a:t>Taylor differential piece rate plan.</a:t>
            </a:r>
            <a:endParaRPr lang="id-ID" sz="2000" dirty="0"/>
          </a:p>
        </p:txBody>
      </p:sp>
    </p:spTree>
    <p:extLst>
      <p:ext uri="{BB962C8B-B14F-4D97-AF65-F5344CB8AC3E}">
        <p14:creationId xmlns:p14="http://schemas.microsoft.com/office/powerpoint/2010/main" val="14109782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83</TotalTime>
  <Words>758</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Biaya Tenaga Kerja</vt:lpstr>
      <vt:lpstr>Definisi Biaya Tenaga Kerja</vt:lpstr>
      <vt:lpstr>Penggolongan Kegiata dan Biaya Tenaga Kerja</vt:lpstr>
      <vt:lpstr>Penggolongan menurut fungsi pokok dalam organisasi perusahaan.</vt:lpstr>
      <vt:lpstr>Penggolongan menurut kegiatan departemen-departemen dalam perusahaan</vt:lpstr>
      <vt:lpstr>Penggolongan menurut jenis pekerjaannya</vt:lpstr>
      <vt:lpstr>Penggolongan menurut hubungannya dengan produk</vt:lpstr>
      <vt:lpstr>AKUNTANSI BIAYA TENAGA KERJA</vt:lpstr>
      <vt:lpstr>INSENTIF</vt:lpstr>
      <vt:lpstr>Insentif satuan dengan jam minimum</vt:lpstr>
      <vt:lpstr>Taylor differential piece rate plan.</vt:lpstr>
      <vt:lpstr>Premi Lembur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Biaya Tenaga Kerja</dc:title>
  <dc:creator>Windows User</dc:creator>
  <cp:lastModifiedBy>Windows User</cp:lastModifiedBy>
  <cp:revision>20</cp:revision>
  <dcterms:created xsi:type="dcterms:W3CDTF">2017-10-20T12:17:42Z</dcterms:created>
  <dcterms:modified xsi:type="dcterms:W3CDTF">2017-10-20T13:41:32Z</dcterms:modified>
</cp:coreProperties>
</file>