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unceohara.co.uk/images/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1025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3505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230" y="3352800"/>
            <a:ext cx="6723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80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MANAGEMENT</a:t>
            </a:r>
            <a:endParaRPr lang="id-ID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WEEK 7</a:t>
            </a:r>
            <a:endParaRPr lang="id-ID" sz="3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Technology Project 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DETERMINING LIKELY RISKS &amp; CONSEQUENCES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1752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DEPENDENCY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Existing software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limited to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redesign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increase in 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 or performance depend on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risk to schedule or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Tech. available but complex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Significant cost or risk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of art, some research complete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Extremely complex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Very high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risk.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1656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1430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estimate not exceeded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Negligible/ no</a:t>
                      </a:r>
                      <a:r>
                        <a:rPr lang="en-US" sz="1400" baseline="0" dirty="0" smtClean="0"/>
                        <a:t>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reliability consequences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performance consequences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Some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30%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Slips excess 1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schedule</a:t>
                      </a:r>
                      <a:r>
                        <a:rPr lang="en-US" sz="1400" baseline="0" dirty="0" smtClean="0"/>
                        <a:t> 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 goals cannot </a:t>
                      </a:r>
                      <a:r>
                        <a:rPr lang="en-US" sz="1200" dirty="0" smtClean="0"/>
                        <a:t>be achieved under current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 goals cannot be achieved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762000"/>
            <a:ext cx="586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of Failure (Pf)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100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 of Failure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PROJECT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Use the project team consensus to determine the scores for each Probability of Failure Category: Maturity (Pm), Complexity (Pc), Dependency (Pd).</a:t>
            </a:r>
          </a:p>
          <a:p>
            <a:r>
              <a:rPr lang="en-US" sz="2000" dirty="0" smtClean="0"/>
              <a:t>Calculate Pf by adding the three categories and dividing by 3: Pf=(</a:t>
            </a:r>
            <a:r>
              <a:rPr lang="en-US" sz="2000" dirty="0" err="1" smtClean="0"/>
              <a:t>Pm+Pc+Pd</a:t>
            </a:r>
            <a:r>
              <a:rPr lang="en-US" sz="2000" dirty="0" smtClean="0"/>
              <a:t>)/3.</a:t>
            </a:r>
          </a:p>
          <a:p>
            <a:r>
              <a:rPr lang="en-US" sz="2000" dirty="0" smtClean="0"/>
              <a:t>Determine the scores for each Consequences of Failure Category: Cost (Cc), Schedule (Cs), Reliability (Cr), Performance (Cp).</a:t>
            </a:r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Cf</a:t>
            </a:r>
            <a:r>
              <a:rPr lang="en-US" sz="2000" dirty="0" smtClean="0"/>
              <a:t> by adding the three categories and dividing by 4: </a:t>
            </a:r>
            <a:r>
              <a:rPr lang="en-US" sz="2000" dirty="0" err="1"/>
              <a:t>C</a:t>
            </a:r>
            <a:r>
              <a:rPr lang="en-US" sz="2000" dirty="0" err="1" smtClean="0"/>
              <a:t>f</a:t>
            </a:r>
            <a:r>
              <a:rPr lang="en-US" sz="2000" dirty="0" smtClean="0"/>
              <a:t>=(</a:t>
            </a:r>
            <a:r>
              <a:rPr lang="en-US" sz="2000" dirty="0" err="1" smtClean="0"/>
              <a:t>Cc+Cs+Cr+Cp</a:t>
            </a:r>
            <a:r>
              <a:rPr lang="en-US" sz="2000" dirty="0" smtClean="0"/>
              <a:t>)/</a:t>
            </a:r>
            <a:r>
              <a:rPr lang="id-ID" sz="2000" dirty="0" smtClean="0"/>
              <a:t>4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Calculate Overall </a:t>
            </a:r>
            <a:r>
              <a:rPr lang="en-US" sz="2000" dirty="0"/>
              <a:t>R</a:t>
            </a:r>
            <a:r>
              <a:rPr lang="en-US" sz="2000" dirty="0" smtClean="0"/>
              <a:t>isk </a:t>
            </a:r>
            <a:r>
              <a:rPr lang="en-US" sz="2000" dirty="0"/>
              <a:t>F</a:t>
            </a:r>
            <a:r>
              <a:rPr lang="en-US" sz="2000" dirty="0" smtClean="0"/>
              <a:t>actor for the project by using the formula: RF=</a:t>
            </a:r>
            <a:r>
              <a:rPr lang="en-US" sz="2000" dirty="0" err="1" smtClean="0"/>
              <a:t>Pf+Cf</a:t>
            </a:r>
            <a:r>
              <a:rPr lang="en-US" sz="2000" dirty="0" smtClean="0"/>
              <a:t>-(Pf)(</a:t>
            </a:r>
            <a:r>
              <a:rPr lang="en-US" sz="2000" dirty="0" err="1" smtClean="0"/>
              <a:t>Cf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Rule of Thumb:	Low risk		</a:t>
            </a:r>
            <a:r>
              <a:rPr lang="en-US" sz="2000" dirty="0" err="1" smtClean="0"/>
              <a:t>Rf</a:t>
            </a:r>
            <a:r>
              <a:rPr lang="en-US" sz="2000" dirty="0" smtClean="0"/>
              <a:t> &lt; 0.3</a:t>
            </a:r>
          </a:p>
          <a:p>
            <a:pPr lvl="6">
              <a:buNone/>
            </a:pPr>
            <a:r>
              <a:rPr lang="en-US" dirty="0" smtClean="0"/>
              <a:t>Medium risk	</a:t>
            </a:r>
            <a:r>
              <a:rPr lang="en-US" dirty="0" err="1" smtClean="0"/>
              <a:t>Rf</a:t>
            </a:r>
            <a:r>
              <a:rPr lang="en-US" dirty="0" smtClean="0"/>
              <a:t> = 0.3 to 0.7</a:t>
            </a:r>
          </a:p>
          <a:p>
            <a:pPr lvl="6">
              <a:buNone/>
            </a:pPr>
            <a:r>
              <a:rPr lang="en-US" dirty="0" smtClean="0"/>
              <a:t>High risk		</a:t>
            </a:r>
            <a:r>
              <a:rPr lang="en-US" dirty="0" err="1" smtClean="0"/>
              <a:t>Rf</a:t>
            </a:r>
            <a:r>
              <a:rPr lang="en-US" dirty="0" smtClean="0"/>
              <a:t> &gt; 0.7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your project team has decided upon the following risk values:</a:t>
            </a:r>
          </a:p>
          <a:p>
            <a:r>
              <a:rPr lang="en-US" dirty="0" smtClean="0"/>
              <a:t>Pm = .1, Pc = .5, Pd = .9</a:t>
            </a:r>
          </a:p>
          <a:p>
            <a:r>
              <a:rPr lang="en-US" dirty="0" smtClean="0"/>
              <a:t>Cc = .7, Cs = .5, Cr = .3, Cp = .1</a:t>
            </a:r>
          </a:p>
          <a:p>
            <a:r>
              <a:rPr lang="en-US" dirty="0" smtClean="0"/>
              <a:t>Determine the overall </a:t>
            </a:r>
            <a:r>
              <a:rPr lang="en-US" dirty="0"/>
              <a:t>P</a:t>
            </a:r>
            <a:r>
              <a:rPr lang="en-US" dirty="0" smtClean="0"/>
              <a:t>roject Risk using qualitative method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Risk</a:t>
            </a:r>
          </a:p>
          <a:p>
            <a:r>
              <a:rPr lang="en-US" dirty="0" smtClean="0"/>
              <a:t>Minimize Risk</a:t>
            </a:r>
          </a:p>
          <a:p>
            <a:r>
              <a:rPr lang="en-US" dirty="0" smtClean="0"/>
              <a:t>Share Risk</a:t>
            </a:r>
          </a:p>
          <a:p>
            <a:r>
              <a:rPr lang="en-US" dirty="0" smtClean="0"/>
              <a:t>Transfer Risk</a:t>
            </a:r>
          </a:p>
          <a:p>
            <a:r>
              <a:rPr lang="en-US" dirty="0" smtClean="0"/>
              <a:t>Use of Contingency Reserves</a:t>
            </a:r>
            <a:endParaRPr lang="en-US" dirty="0"/>
          </a:p>
        </p:txBody>
      </p:sp>
      <p:pic>
        <p:nvPicPr>
          <p:cNvPr id="4098" name="Picture 2" descr="http://www.stellman-greene.com/blog/wp-content/uploads/2007/04/risk-mitigation-2007-04-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2486025" cy="3648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and documentation methods help manager classify and codify the various risks the firm faces, its responses to these risks, and the outcome of its response strategies.</a:t>
            </a:r>
          </a:p>
          <a:p>
            <a:r>
              <a:rPr lang="en-US" dirty="0" smtClean="0"/>
              <a:t>Control document has to coherently identify the key information: what, who, when, why, how.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PROJECT RISK ANALISYS &amp; MANAGEMENT </a:t>
            </a:r>
            <a:br>
              <a:rPr lang="en-US" sz="3200" dirty="0" smtClean="0"/>
            </a:br>
            <a:r>
              <a:rPr lang="en-US" sz="3200" dirty="0" smtClean="0"/>
              <a:t>(The European Association for Project Management)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Clarify Ownership of Risk</a:t>
            </a:r>
          </a:p>
          <a:p>
            <a:r>
              <a:rPr lang="en-US" dirty="0" smtClean="0"/>
              <a:t>Estimate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Manage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5400" b="1" dirty="0" smtClean="0"/>
              <a:t>	PROJECT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724400" cy="4068763"/>
          </a:xfrm>
        </p:spPr>
        <p:txBody>
          <a:bodyPr/>
          <a:lstStyle/>
          <a:p>
            <a:r>
              <a:rPr lang="en-US" sz="4000" dirty="0" smtClean="0"/>
              <a:t>Project Risk</a:t>
            </a:r>
            <a:r>
              <a:rPr lang="id-ID" sz="4000" dirty="0" smtClean="0"/>
              <a:t>,</a:t>
            </a:r>
            <a:r>
              <a:rPr lang="en-US" sz="4000" dirty="0" smtClean="0"/>
              <a:t> is any possible event that can negatively affect the viability of a project.</a:t>
            </a:r>
          </a:p>
          <a:p>
            <a:endParaRPr lang="id-ID" dirty="0"/>
          </a:p>
        </p:txBody>
      </p:sp>
      <p:pic>
        <p:nvPicPr>
          <p:cNvPr id="2969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9878" r="1543"/>
          <a:stretch>
            <a:fillRect/>
          </a:stretch>
        </p:blipFill>
        <p:spPr bwMode="auto">
          <a:xfrm>
            <a:off x="5257800" y="2209800"/>
            <a:ext cx="3276600" cy="3657600"/>
          </a:xfrm>
          <a:prstGeom prst="rect">
            <a:avLst/>
          </a:prstGeom>
          <a:noFill/>
        </p:spPr>
      </p:pic>
      <p:pic>
        <p:nvPicPr>
          <p:cNvPr id="29702" name="Picture 6" descr="http://zunia.org/uploads/pics/risk_financialReg88.jpg"/>
          <p:cNvPicPr>
            <a:picLocks noChangeAspect="1" noChangeArrowheads="1"/>
          </p:cNvPicPr>
          <p:nvPr/>
        </p:nvPicPr>
        <p:blipFill>
          <a:blip r:embed="rId3" cstate="print"/>
          <a:srcRect t="21212" r="2000" b="27273"/>
          <a:stretch>
            <a:fillRect/>
          </a:stretch>
        </p:blipFill>
        <p:spPr bwMode="auto">
          <a:xfrm>
            <a:off x="4191000" y="152400"/>
            <a:ext cx="37338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Risk Management is the art and science of identifying, analyzing, and responding to risk factors throughout the life of the project and in the best interests of its objectives.</a:t>
            </a:r>
          </a:p>
          <a:p>
            <a:endParaRPr lang="en-US" dirty="0"/>
          </a:p>
        </p:txBody>
      </p:sp>
      <p:pic>
        <p:nvPicPr>
          <p:cNvPr id="1433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l="2000" t="14660" r="4000" b="1571"/>
          <a:stretch>
            <a:fillRect/>
          </a:stretch>
        </p:blipFill>
        <p:spPr bwMode="auto">
          <a:xfrm>
            <a:off x="5181600" y="18288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Risk Identification </a:t>
            </a:r>
            <a:r>
              <a:rPr lang="en-US" sz="2800" dirty="0" smtClean="0"/>
              <a:t>– the process of determining the specific risk factors that can reasonably be expected to affect our project.</a:t>
            </a:r>
          </a:p>
          <a:p>
            <a:r>
              <a:rPr lang="en-US" dirty="0" smtClean="0"/>
              <a:t>Analysis of Probability and Consequences </a:t>
            </a:r>
            <a:r>
              <a:rPr lang="en-US" sz="2800" dirty="0" smtClean="0"/>
              <a:t>– the potential impact of these risk factors, determined by how likely they are to occur and the effect they would have on the project if they did occur.</a:t>
            </a:r>
          </a:p>
          <a:p>
            <a:r>
              <a:rPr lang="en-US" dirty="0" smtClean="0"/>
              <a:t>Risk </a:t>
            </a:r>
            <a:r>
              <a:rPr lang="en-US" dirty="0"/>
              <a:t>M</a:t>
            </a:r>
            <a:r>
              <a:rPr lang="en-US" dirty="0" smtClean="0"/>
              <a:t>itigation Strategies </a:t>
            </a:r>
            <a:r>
              <a:rPr lang="en-US" sz="2800" dirty="0" smtClean="0"/>
              <a:t>– steps taken to minimize the potential impact of those risk factors deemed sufficiently threatening to the project.</a:t>
            </a:r>
          </a:p>
          <a:p>
            <a:r>
              <a:rPr lang="en-US" dirty="0" smtClean="0"/>
              <a:t>Control and Documentation </a:t>
            </a:r>
            <a:r>
              <a:rPr lang="en-US" sz="2800" dirty="0" smtClean="0"/>
              <a:t>– creating a knowledge base for future projects based on lessons learned.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Risk</a:t>
            </a:r>
          </a:p>
          <a:p>
            <a:r>
              <a:rPr lang="en-US" dirty="0" smtClean="0"/>
              <a:t>Technical Risk</a:t>
            </a:r>
          </a:p>
          <a:p>
            <a:r>
              <a:rPr lang="en-US" dirty="0" smtClean="0"/>
              <a:t>Commercial Risk</a:t>
            </a:r>
          </a:p>
          <a:p>
            <a:r>
              <a:rPr lang="en-US" dirty="0" smtClean="0"/>
              <a:t>Execution Risk</a:t>
            </a:r>
          </a:p>
          <a:p>
            <a:r>
              <a:rPr lang="en-US" dirty="0" smtClean="0"/>
              <a:t>Contractual or Legal Risk</a:t>
            </a:r>
          </a:p>
          <a:p>
            <a:r>
              <a:rPr lang="en-US" dirty="0" smtClean="0"/>
              <a:t>Others: </a:t>
            </a:r>
            <a:r>
              <a:rPr lang="en-US" sz="2000" dirty="0" smtClean="0"/>
              <a:t>Absenteeism, Resignation, Staff pulled away by management, Additional staff/skills not available, Training not as effective as desired, Initial specifications poorly or incompletely specified, Work or change orders multiply due to various problems, etc.</a:t>
            </a:r>
            <a:endParaRPr lang="en-US" sz="2000" dirty="0"/>
          </a:p>
        </p:txBody>
      </p:sp>
      <p:pic>
        <p:nvPicPr>
          <p:cNvPr id="4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8951" r="2778"/>
          <a:stretch>
            <a:fillRect/>
          </a:stretch>
        </p:blipFill>
        <p:spPr bwMode="auto">
          <a:xfrm>
            <a:off x="5486400" y="1371600"/>
            <a:ext cx="2667000" cy="3212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Brainstorming meetings </a:t>
            </a:r>
            <a:r>
              <a:rPr lang="en-US" sz="2400" dirty="0" smtClean="0"/>
              <a:t>– Bringing the members of the projects team, top management and even clients together for a brainstorming meeting can generate a good list of potential risk factors.</a:t>
            </a:r>
          </a:p>
          <a:p>
            <a:r>
              <a:rPr lang="en-US" dirty="0" smtClean="0"/>
              <a:t>Expert Opinion </a:t>
            </a:r>
            <a:r>
              <a:rPr lang="en-US" sz="2400" dirty="0" smtClean="0"/>
              <a:t>– The collective “wisdom” of sets of experts is then used as the basis for decision making.</a:t>
            </a:r>
          </a:p>
          <a:p>
            <a:r>
              <a:rPr lang="en-US" dirty="0" smtClean="0"/>
              <a:t>History </a:t>
            </a:r>
            <a:r>
              <a:rPr lang="en-US" sz="2400" dirty="0" smtClean="0"/>
              <a:t>– In many cases the best source of information on future risk is history.</a:t>
            </a:r>
          </a:p>
          <a:p>
            <a:r>
              <a:rPr lang="en-US" dirty="0" smtClean="0"/>
              <a:t>Multiple (or team based) As</a:t>
            </a:r>
            <a:r>
              <a:rPr lang="id-ID" dirty="0" smtClean="0"/>
              <a:t>s</a:t>
            </a:r>
            <a:r>
              <a:rPr lang="en-US" dirty="0" err="1" smtClean="0"/>
              <a:t>esment</a:t>
            </a:r>
            <a:r>
              <a:rPr lang="en-US" dirty="0" smtClean="0"/>
              <a:t> </a:t>
            </a:r>
            <a:r>
              <a:rPr lang="en-US" sz="2400" dirty="0" smtClean="0"/>
              <a:t>– A team based approach to risk factor identification encourages identification of more comprehensive set of potential project risks.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RISK VARIABLES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Jafary</a:t>
            </a:r>
            <a:r>
              <a:rPr lang="en-US" sz="1800" dirty="0" smtClean="0"/>
              <a:t>, 2001:85, Management of Risks, International Journal of Project Management, 19(2))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Promotion Risk</a:t>
            </a:r>
          </a:p>
          <a:p>
            <a:r>
              <a:rPr lang="en-US" dirty="0" smtClean="0"/>
              <a:t>Market Risk, volume</a:t>
            </a:r>
          </a:p>
          <a:p>
            <a:r>
              <a:rPr lang="en-US" dirty="0" smtClean="0"/>
              <a:t>Market Risk, price</a:t>
            </a:r>
          </a:p>
          <a:p>
            <a:r>
              <a:rPr lang="en-US" dirty="0" smtClean="0"/>
              <a:t>Political Risks</a:t>
            </a:r>
          </a:p>
          <a:p>
            <a:r>
              <a:rPr lang="en-US" dirty="0" smtClean="0"/>
              <a:t>Technical Risks</a:t>
            </a:r>
          </a:p>
          <a:p>
            <a:r>
              <a:rPr lang="en-US" dirty="0" smtClean="0"/>
              <a:t>Financing Risks</a:t>
            </a:r>
          </a:p>
          <a:p>
            <a:r>
              <a:rPr lang="en-US" dirty="0" smtClean="0"/>
              <a:t>Environmental Risks</a:t>
            </a:r>
          </a:p>
          <a:p>
            <a:r>
              <a:rPr lang="en-US" dirty="0" smtClean="0"/>
              <a:t>Cost Estimate Risk (completion risk)</a:t>
            </a:r>
          </a:p>
          <a:p>
            <a:r>
              <a:rPr lang="en-US" dirty="0" smtClean="0"/>
              <a:t>Schedule Risk (delay risk)</a:t>
            </a:r>
          </a:p>
          <a:p>
            <a:r>
              <a:rPr lang="en-US" dirty="0" smtClean="0"/>
              <a:t>Operating Risk</a:t>
            </a:r>
          </a:p>
          <a:p>
            <a:r>
              <a:rPr lang="en-US" dirty="0" smtClean="0"/>
              <a:t>Organizational Risk</a:t>
            </a:r>
          </a:p>
          <a:p>
            <a:r>
              <a:rPr lang="en-US" dirty="0" smtClean="0"/>
              <a:t>Integration Risk</a:t>
            </a:r>
          </a:p>
          <a:p>
            <a:r>
              <a:rPr lang="en-US" dirty="0" smtClean="0"/>
              <a:t>Acts of God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PROBABILITY &amp; CONSEQUENCES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Risk = (Probability of Event)(Consequences of Event).</a:t>
            </a:r>
          </a:p>
          <a:p>
            <a:r>
              <a:rPr lang="en-US" sz="2800" dirty="0" smtClean="0"/>
              <a:t>Risk Impact Matrix:</a:t>
            </a:r>
          </a:p>
          <a:p>
            <a:pPr lvl="4">
              <a:buNone/>
            </a:pPr>
            <a:r>
              <a:rPr lang="en-US" sz="1600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Consequences</a:t>
            </a:r>
            <a:endParaRPr lang="en-US" dirty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US" sz="1600" dirty="0" smtClean="0"/>
              <a:t>Low		High</a:t>
            </a:r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276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72694" y="4610100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5943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46482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38862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905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990600" y="5181600"/>
            <a:ext cx="457200" cy="22860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990600" y="3276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9431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ANALYSIS OF PROBABILITY &amp; CONSEQUENCES </a:t>
            </a:r>
            <a:r>
              <a:rPr lang="en-US" sz="1800" dirty="0" smtClean="0"/>
              <a:t>Example: DEVELOPING A NEW SOFTWARE PRODUCT FOR THE RETAIL MARKET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391400" cy="185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276350"/>
                <a:gridCol w="1847850"/>
              </a:tblGrid>
              <a:tr h="234462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Potential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A. Loss of lead programmer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B. Technical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C. Budget cut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Minor</a:t>
                      </a:r>
                      <a:endParaRPr lang="en-US" sz="1600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D. Competitor</a:t>
                      </a:r>
                      <a:r>
                        <a:rPr lang="en-US" sz="1600" baseline="0" dirty="0" smtClean="0"/>
                        <a:t> first to 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480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     	    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794" y="3656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535488" y="4990306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794" y="6323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5720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953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96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219200" y="4419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fontScale="925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3733800"/>
            <a:ext cx="430887" cy="42648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marL="2057400" lvl="4" indent="-228600">
              <a:spcBef>
                <a:spcPct val="20000"/>
              </a:spcBef>
              <a:defRPr/>
            </a:pPr>
            <a:r>
              <a:rPr lang="en-US" sz="1600" dirty="0" smtClean="0"/>
              <a:t>Low        Medium	high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3916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54864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9200" y="54864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457200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5486400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36576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953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 PROJECT</vt:lpstr>
      <vt:lpstr>RISK MANAGEMENT</vt:lpstr>
      <vt:lpstr>PROCESS OF RISK MANAGEMENT</vt:lpstr>
      <vt:lpstr>RISK IDENTIFICATION</vt:lpstr>
      <vt:lpstr>RISK IDENTIFICATION METHOD</vt:lpstr>
      <vt:lpstr>TYPICAL RISK VARIABLES (Jafary, 2001:85, Management of Risks, International Journal of Project Management, 19(2))</vt:lpstr>
      <vt:lpstr>ANALYSIS OF PROBABILITY &amp; CONSEQUENCES</vt:lpstr>
      <vt:lpstr>ANALYSIS OF PROBABILITY &amp; CONSEQUENCES Example: DEVELOPING A NEW SOFTWARE PRODUCT FOR THE RETAIL MARKET</vt:lpstr>
      <vt:lpstr>DETERMINING LIKELY RISKS &amp; CONSEQUENCES</vt:lpstr>
      <vt:lpstr>CALCULATING A PROJECT RISK FACTOR</vt:lpstr>
      <vt:lpstr>QUANTITATIVE RISK ASESSMENT</vt:lpstr>
      <vt:lpstr>RISK MITIGATION STRATEGIES</vt:lpstr>
      <vt:lpstr>CONTROL AND DOCUMENTATION</vt:lpstr>
      <vt:lpstr>PROJECT RISK ANALISYS &amp; MANAGEMENT  (The European Association for Project Management)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36</cp:revision>
  <dcterms:created xsi:type="dcterms:W3CDTF">2011-03-24T08:51:10Z</dcterms:created>
  <dcterms:modified xsi:type="dcterms:W3CDTF">2017-08-25T01:57:18Z</dcterms:modified>
</cp:coreProperties>
</file>