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4" r:id="rId3"/>
    <p:sldId id="288" r:id="rId4"/>
    <p:sldId id="303" r:id="rId5"/>
    <p:sldId id="259" r:id="rId6"/>
    <p:sldId id="263" r:id="rId7"/>
    <p:sldId id="264" r:id="rId8"/>
    <p:sldId id="265" r:id="rId9"/>
    <p:sldId id="307" r:id="rId10"/>
    <p:sldId id="290" r:id="rId11"/>
    <p:sldId id="291" r:id="rId12"/>
    <p:sldId id="292" r:id="rId13"/>
    <p:sldId id="293" r:id="rId14"/>
    <p:sldId id="310" r:id="rId15"/>
    <p:sldId id="295" r:id="rId16"/>
    <p:sldId id="296" r:id="rId17"/>
    <p:sldId id="298" r:id="rId18"/>
    <p:sldId id="268" r:id="rId19"/>
    <p:sldId id="269" r:id="rId20"/>
    <p:sldId id="270" r:id="rId21"/>
    <p:sldId id="271" r:id="rId22"/>
    <p:sldId id="272" r:id="rId23"/>
    <p:sldId id="273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03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6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4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87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1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61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8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68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1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14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1BF3-4F46-413B-BA49-C697DBC4E8E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42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1143.photobucket.com/albums/n621/bankfotowol/LOGO/Logo-Reksa-Dana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singaporestocks.com.sg/wp-content/uploads/2010/12/why-invest-in-st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8903681" cy="687472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590800"/>
            <a:ext cx="82296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58017" y="4360843"/>
            <a:ext cx="7827963" cy="1524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itchFamily="82" charset="0"/>
              </a:rPr>
              <a:t>Magister DESAIN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95400"/>
            <a:ext cx="8077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ALOKASI ASET INVESTASI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DEPOSITO</a:t>
            </a:r>
            <a:endParaRPr lang="id-ID" dirty="0"/>
          </a:p>
        </p:txBody>
      </p:sp>
      <p:pic>
        <p:nvPicPr>
          <p:cNvPr id="45058" name="Picture 2" descr="http://geeks.netindonesia.net/blogs/zeddy/ScreenShot003_thumb_2A38E56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3810000" cy="4857750"/>
          </a:xfrm>
          <a:prstGeom prst="rect">
            <a:avLst/>
          </a:prstGeom>
          <a:noFill/>
        </p:spPr>
      </p:pic>
      <p:pic>
        <p:nvPicPr>
          <p:cNvPr id="45060" name="Picture 4" descr="http://sendy82.files.wordpress.com/2009/07/suku-bunga-m-deposito1.jpg?w=4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324350" cy="3228975"/>
          </a:xfrm>
          <a:prstGeom prst="rect">
            <a:avLst/>
          </a:prstGeom>
          <a:noFill/>
        </p:spPr>
      </p:pic>
      <p:pic>
        <p:nvPicPr>
          <p:cNvPr id="45062" name="Picture 6" descr="http://marsnewsletter.files.wordpress.com/2009/02/tabel-deposito.jpg?w=6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589597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OBLIGASI</a:t>
            </a:r>
            <a:endParaRPr lang="id-ID" dirty="0"/>
          </a:p>
        </p:txBody>
      </p:sp>
      <p:pic>
        <p:nvPicPr>
          <p:cNvPr id="46082" name="Picture 2" descr="http://www.afcindonesia.com/wp-content/uploads/2011/06/presentasi-pubex1-560x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5334000" cy="2590800"/>
          </a:xfrm>
          <a:prstGeom prst="rect">
            <a:avLst/>
          </a:prstGeom>
          <a:noFill/>
        </p:spPr>
      </p:pic>
      <p:pic>
        <p:nvPicPr>
          <p:cNvPr id="46084" name="Picture 4" descr="http://www.fin-chick-up.com/wp-content/uploads/2011/10/ORI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720" y="3124200"/>
            <a:ext cx="3764280" cy="990600"/>
          </a:xfrm>
          <a:prstGeom prst="rect">
            <a:avLst/>
          </a:prstGeom>
          <a:noFill/>
        </p:spPr>
      </p:pic>
      <p:pic>
        <p:nvPicPr>
          <p:cNvPr id="46086" name="Picture 6" descr="http://www.medanbisnisdaily.com/functs/viewthumb.php?id=penjualan_ori_988.gif&amp;w=5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604" y="4114800"/>
            <a:ext cx="4141396" cy="2743200"/>
          </a:xfrm>
          <a:prstGeom prst="rect">
            <a:avLst/>
          </a:prstGeom>
          <a:noFill/>
        </p:spPr>
      </p:pic>
      <p:pic>
        <p:nvPicPr>
          <p:cNvPr id="46088" name="Picture 8" descr="http://www.bisnis-kti.com/show_image_NpAdvMainFea.php?filename=/2011/11/obligasi.jpg&amp;cat=17&amp;pid=28591&amp;cache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86175"/>
            <a:ext cx="50292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"/>
            <a:ext cx="2514600" cy="104309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0937" t="13542" r="39063" b="12500"/>
          <a:stretch>
            <a:fillRect/>
          </a:stretch>
        </p:blipFill>
        <p:spPr bwMode="auto">
          <a:xfrm>
            <a:off x="1828800" y="12954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RUMAH</a:t>
            </a:r>
            <a:endParaRPr lang="id-ID" dirty="0"/>
          </a:p>
        </p:txBody>
      </p:sp>
      <p:pic>
        <p:nvPicPr>
          <p:cNvPr id="48130" name="Picture 2" descr="http://inforumah.net/wp-content/uploads/99901/my%20house1.jpg"/>
          <p:cNvPicPr>
            <a:picLocks noChangeAspect="1" noChangeArrowheads="1"/>
          </p:cNvPicPr>
          <p:nvPr/>
        </p:nvPicPr>
        <p:blipFill>
          <a:blip r:embed="rId2" cstate="print"/>
          <a:srcRect l="3750" t="3334" r="8750"/>
          <a:stretch>
            <a:fillRect/>
          </a:stretch>
        </p:blipFill>
        <p:spPr bwMode="auto">
          <a:xfrm>
            <a:off x="0" y="2751908"/>
            <a:ext cx="4495800" cy="3725091"/>
          </a:xfrm>
          <a:prstGeom prst="rect">
            <a:avLst/>
          </a:prstGeom>
          <a:noFill/>
        </p:spPr>
      </p:pic>
      <p:pic>
        <p:nvPicPr>
          <p:cNvPr id="48132" name="Picture 4" descr="http://www.rumahjogja.com/images/tips/gerbang%20utama%2050-online.jpg"/>
          <p:cNvPicPr>
            <a:picLocks noChangeAspect="1" noChangeArrowheads="1"/>
          </p:cNvPicPr>
          <p:nvPr/>
        </p:nvPicPr>
        <p:blipFill>
          <a:blip r:embed="rId3" cstate="print"/>
          <a:srcRect l="12634" t="2572"/>
          <a:stretch>
            <a:fillRect/>
          </a:stretch>
        </p:blipFill>
        <p:spPr bwMode="auto">
          <a:xfrm>
            <a:off x="4334346" y="2895600"/>
            <a:ext cx="4809654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571625"/>
            <a:ext cx="666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Algerian" pitchFamily="82" charset="0"/>
              </a:rPr>
              <a:t>EMAS</a:t>
            </a:r>
            <a:endParaRPr lang="en-US" b="1" dirty="0">
              <a:solidFill>
                <a:srgbClr val="FFC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TANAH</a:t>
            </a:r>
            <a:endParaRPr lang="id-ID" dirty="0"/>
          </a:p>
        </p:txBody>
      </p:sp>
      <p:pic>
        <p:nvPicPr>
          <p:cNvPr id="50178" name="Picture 2" descr="http://images04.olx.co.id/ui/13/39/18/1298350726_169133118_1-INVESTASI-TANAH-KAVLING-pa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953125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RUKO</a:t>
            </a:r>
            <a:endParaRPr lang="id-ID" dirty="0"/>
          </a:p>
        </p:txBody>
      </p:sp>
      <p:pic>
        <p:nvPicPr>
          <p:cNvPr id="51202" name="Picture 2" descr="http://ayolihat.info/wp-content/uploads/2011/10/ru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5953125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alerisaham.com/wp-content/uploads/LQ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4324350" cy="80581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95800" y="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Diversifikasi Tahap III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066800"/>
            <a:ext cx="4572000" cy="5059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Memilih yang terbaik pada masing-masing kategori investasi.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Misal: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Saham: Saham perusahaan apa saja yang sebaiknya dipilih dan kenapa?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Reksadana: reksadana mana sajakah yang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dibeli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?, dll.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ALOKASI ASET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 smtClean="0"/>
              <a:t>Alokasi aset adalah membagi aset yang dimiliki ke berbagai instrumen investasi.</a:t>
            </a:r>
          </a:p>
          <a:p>
            <a:pPr>
              <a:defRPr/>
            </a:pPr>
            <a:r>
              <a:rPr lang="id-ID" sz="2800" dirty="0" smtClean="0"/>
              <a:t>Faktor yang perlu dipertimbangkan pada alokasi aset: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id-ID" sz="2400" dirty="0" smtClean="0"/>
              <a:t>- Toleransi dari pemilik dana.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- Umur dikaitkan dengan resiko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- Perioda investasi</a:t>
            </a:r>
            <a:endParaRPr lang="id-ID" sz="2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397368-3DA2-42AA-ADEE-3BEEF93E4601}" type="slidenum">
              <a:rPr lang="en-US" sz="1400" smtClean="0"/>
              <a:pPr/>
              <a:t>18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12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PROFIL RESIKO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400" dirty="0" smtClean="0"/>
              <a:t>Ukur profil resiko Anda dgn instrument yang ada, contoh: </a:t>
            </a:r>
            <a:r>
              <a:rPr lang="id-ID" sz="1800" dirty="0" smtClean="0"/>
              <a:t>https://www.apps.asiapacific.hsbc.com/1/2/imo2/risk-profiling-questionaire</a:t>
            </a:r>
          </a:p>
          <a:p>
            <a:pPr>
              <a:defRPr/>
            </a:pPr>
            <a:r>
              <a:rPr lang="id-ID" sz="2800" dirty="0" smtClean="0"/>
              <a:t>Alokasikan investasi berdasar profil resiko, Contoh: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82DC70-91E4-4BA6-A5A1-0177D4D711BA}" type="slidenum">
              <a:rPr lang="en-US" sz="1400" smtClean="0"/>
              <a:pPr/>
              <a:t>19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971800"/>
          <a:ext cx="6705600" cy="305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49535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Profil Resiko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Pasar Uang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Obligasi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Saham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Defensif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50%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Konservatif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Moderat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50%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Agresif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70%</a:t>
                      </a:r>
                      <a:endParaRPr lang="id-ID" sz="18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73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ecd.org/vgn/images/portal/cit_731/9/49/47097553Green%20Plant%20and%20globe_comp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07" y="0"/>
            <a:ext cx="9162107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latin typeface="+mj-lt"/>
                <a:ea typeface="+mj-ea"/>
                <a:cs typeface="+mj-cs"/>
              </a:rPr>
              <a:t>Bacaan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686800" cy="4983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Bodie, Z., Kane, A., Marcus, A.J., Investment &amp; Portfolio Management, 9th. Ed., Mc. Graw Hill, 2011.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Hirschey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M.,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Nofsinger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J., Investment: Analysis 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Behaviour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Mc.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Graw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Hill,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Graham </a:t>
            </a:r>
            <a:r>
              <a:rPr lang="en-US" sz="2400" dirty="0" smtClean="0"/>
              <a:t>Benyamin, The Intelligent Investor,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 Ed., Harper, 2006.</a:t>
            </a:r>
            <a:endParaRPr lang="id-ID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400" dirty="0" smtClean="0"/>
              <a:t>Hirt, G.A., Block, S.B., Fundamental of Investment Management, 10th.Ed., Mc. Graw Hill,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/>
              <a:t>Friedson</a:t>
            </a:r>
            <a:r>
              <a:rPr lang="en-US" sz="2400" dirty="0"/>
              <a:t>, M.S., </a:t>
            </a:r>
            <a:r>
              <a:rPr lang="en-US" sz="2400" dirty="0" smtClean="0"/>
              <a:t>How to Be  a Billionaire, John Willey &amp; Sons, 2000.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Koch, E.T</a:t>
            </a:r>
            <a:r>
              <a:rPr lang="en-US" sz="2400" dirty="0"/>
              <a:t>;</a:t>
            </a:r>
            <a:r>
              <a:rPr lang="en-US" sz="2400" dirty="0" smtClean="0"/>
              <a:t> Salvo, D., Investing,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, Investing, </a:t>
            </a:r>
            <a:r>
              <a:rPr lang="en-US" sz="2400" dirty="0" err="1" smtClean="0"/>
              <a:t>Prenada</a:t>
            </a:r>
            <a:r>
              <a:rPr lang="en-US" sz="2400" dirty="0" smtClean="0"/>
              <a:t> Media,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/>
              <a:t>Manurung</a:t>
            </a:r>
            <a:r>
              <a:rPr lang="en-US" sz="2400" dirty="0" smtClean="0"/>
              <a:t>, A.H., Wealth Management,: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Kebebasan</a:t>
            </a:r>
            <a:r>
              <a:rPr lang="en-US" sz="2400" dirty="0" smtClean="0"/>
              <a:t> </a:t>
            </a:r>
            <a:r>
              <a:rPr lang="en-US" sz="2400" dirty="0" err="1" smtClean="0"/>
              <a:t>Finansial</a:t>
            </a:r>
            <a:r>
              <a:rPr lang="en-US" sz="2400" dirty="0" smtClean="0"/>
              <a:t>, </a:t>
            </a:r>
            <a:r>
              <a:rPr lang="en-US" sz="2400" dirty="0" err="1" smtClean="0"/>
              <a:t>Kompas</a:t>
            </a:r>
            <a:r>
              <a:rPr lang="en-US" sz="2400" dirty="0" smtClean="0"/>
              <a:t> Media Nusantara, 2008.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ALOKASI ASET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8474089"/>
              </p:ext>
            </p:extLst>
          </p:nvPr>
        </p:nvGraphicFramePr>
        <p:xfrm>
          <a:off x="457200" y="2590800"/>
          <a:ext cx="8382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UMUR</a:t>
                      </a:r>
                      <a:endParaRPr lang="id-ID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BERANI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SEDANG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KONSE</a:t>
                      </a:r>
                      <a:r>
                        <a:rPr lang="en-US" dirty="0" smtClean="0"/>
                        <a:t>R</a:t>
                      </a:r>
                      <a:r>
                        <a:rPr lang="id-ID" dirty="0" smtClean="0"/>
                        <a:t>VATIF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20-30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30-40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40-50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50-90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70%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15%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Aman = Bunga atau hasil kurang dari 15%, kepastian 95%-100 %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Sedang = Bunga atau hasil antara 15-100%, kepastian 50%-95%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Tinggi = Bunga atau hasil diatas 100%, kepastian dibawah 50%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AD044C-CF79-4548-989D-D344AE110341}" type="slidenum">
              <a:rPr lang="en-US" sz="1400" smtClean="0"/>
              <a:pPr/>
              <a:t>20</a:t>
            </a:fld>
            <a:endParaRPr lang="en-US" sz="140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7C80"/>
              </a:buClr>
              <a:buSzPct val="150000"/>
              <a:buFont typeface="Wingdings" pitchFamily="2" charset="2"/>
              <a:buChar char="§"/>
              <a:defRPr/>
            </a:pPr>
            <a:r>
              <a:rPr kumimoji="1" lang="id-ID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Alokasi aset berdasarkan usia</a:t>
            </a:r>
          </a:p>
        </p:txBody>
      </p:sp>
    </p:spTree>
    <p:extLst>
      <p:ext uri="{BB962C8B-B14F-4D97-AF65-F5344CB8AC3E}">
        <p14:creationId xmlns:p14="http://schemas.microsoft.com/office/powerpoint/2010/main" xmlns="" val="31521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Contoh Alokasi Dana</a:t>
            </a:r>
            <a:endParaRPr lang="id-ID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4747BE-7D73-442D-8B24-A8583D5BFD7A}" type="slidenum">
              <a:rPr lang="en-US" sz="1400" smtClean="0"/>
              <a:pPr/>
              <a:t>21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057400"/>
          <a:ext cx="9144000" cy="393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9906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772693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Jenis Investor</a:t>
                      </a:r>
                      <a:endParaRPr lang="id-ID" sz="1600" dirty="0"/>
                    </a:p>
                  </a:txBody>
                  <a:tcPr marT="45718" marB="45718"/>
                </a:tc>
                <a:tc gridSpan="6">
                  <a:txBody>
                    <a:bodyPr/>
                    <a:lstStyle/>
                    <a:p>
                      <a:r>
                        <a:rPr lang="id-ID" sz="1600" dirty="0" smtClean="0"/>
                        <a:t>Contoh Alokasi Dana Rp 2 juta</a:t>
                      </a:r>
                      <a:r>
                        <a:rPr lang="id-ID" sz="1600" baseline="0" dirty="0" smtClean="0"/>
                        <a:t> pada Jenis Instrumen Investasi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Total Investasi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marT="45718" marB="4571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Deposito/Pasar Uang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Obligasi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Saham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(Rp)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Konservatif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1,600,000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Moderat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Agresif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1,000,000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29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id-ID" sz="3600" dirty="0" smtClean="0"/>
              <a:t>TINGKAT PENGEMBALIAN &amp; RESIKO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id-ID" dirty="0" smtClean="0">
                <a:solidFill>
                  <a:srgbClr val="FF0000"/>
                </a:solidFill>
              </a:rPr>
              <a:t>Pertimbangkan: </a:t>
            </a:r>
            <a:r>
              <a:rPr lang="id-ID" dirty="0" smtClean="0"/>
              <a:t>Warren Buffet sebagai salah seorang investor paling canggih di dunia hanya mendapatkan rata-rata 23% profit per tahun selama 30 tahun.</a:t>
            </a:r>
            <a:endParaRPr lang="id-ID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969F23-7614-435A-BCF2-5ACC32B9ECD7}" type="slidenum">
              <a:rPr lang="en-US" sz="1400" smtClean="0"/>
              <a:pPr/>
              <a:t>22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136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000" dirty="0" smtClean="0"/>
              <a:t>Tingkat Pengembalian &amp; Resiko</a:t>
            </a:r>
            <a:endParaRPr lang="id-ID" sz="4000" dirty="0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218141-BE74-42B6-B181-A75D78C6B5B2}" type="slidenum">
              <a:rPr lang="en-US" sz="1400" smtClean="0"/>
              <a:pPr/>
              <a:t>23</a:t>
            </a:fld>
            <a:endParaRPr lang="en-US" sz="1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219200"/>
          <a:ext cx="8305800" cy="501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590800"/>
                <a:gridCol w="1066800"/>
                <a:gridCol w="1066800"/>
                <a:gridCol w="2971800"/>
              </a:tblGrid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Produk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Resiko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Potensi Return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Jangka Waktu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Tabungan, Deposito, Reksadana Pasar Uang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Rendah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Rendah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Pendek (di bawah 1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2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ORI, Reksadana Pendapatan Tetap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Menengah (antara 1 sampai</a:t>
                      </a:r>
                      <a:r>
                        <a:rPr lang="id-ID" sz="1800" baseline="0" dirty="0" smtClean="0"/>
                        <a:t>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3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Reksadana Campuran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</a:t>
                      </a:r>
                      <a:r>
                        <a:rPr lang="id-ID" sz="1800" baseline="0" dirty="0" smtClean="0"/>
                        <a:t> (antara 5-8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4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Saham, Reksadana Saham (utk investasi)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</a:t>
                      </a:r>
                      <a:r>
                        <a:rPr lang="id-ID" sz="1800" baseline="0" dirty="0" smtClean="0"/>
                        <a:t> (di atas 8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54180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5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Saham untuk trading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Di bawah 1 bulan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45715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6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Tanah, Ruko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 (di atas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7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Emas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Menengah (antara 2 sampai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46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nsidetradellc.com/wp-content/uploads/2009/10/accounts-forex-managed-trader-investment-f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689862"/>
          </a:xfrm>
          <a:prstGeom prst="rect">
            <a:avLst/>
          </a:prstGeom>
          <a:noFill/>
        </p:spPr>
      </p:pic>
      <p:pic>
        <p:nvPicPr>
          <p:cNvPr id="56326" name="Picture 6" descr="http://www.hemmy.net/images/animation/thank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2435502"/>
            <a:ext cx="882805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Journey of a thousand miles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Must begin with a single step </a:t>
            </a:r>
          </a:p>
          <a:p>
            <a:pPr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Chinese Proverb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INVESTASI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Apa tujuan investasi anda?</a:t>
            </a:r>
          </a:p>
          <a:p>
            <a:pPr>
              <a:defRPr/>
            </a:pPr>
            <a:r>
              <a:rPr lang="id-ID" dirty="0" smtClean="0"/>
              <a:t>Berapa lama jangka waktu investasinya?</a:t>
            </a:r>
          </a:p>
          <a:p>
            <a:pPr>
              <a:defRPr/>
            </a:pPr>
            <a:r>
              <a:rPr lang="id-ID" dirty="0" smtClean="0"/>
              <a:t>Apa jenis investasi yang sesuai?</a:t>
            </a:r>
            <a:endParaRPr lang="id-ID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6FB3D8-F2E9-44A1-B304-74AAD554F29E}" type="slidenum">
              <a:rPr lang="en-US" sz="1400" smtClean="0"/>
              <a:pPr/>
              <a:t>3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7998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INVESTMENT OBJECTIVES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erlin Sans FB" pitchFamily="34" charset="0"/>
              </a:rPr>
              <a:t>Investing for retirement</a:t>
            </a:r>
          </a:p>
          <a:p>
            <a:r>
              <a:rPr lang="en-US" sz="4000" dirty="0" smtClean="0">
                <a:latin typeface="Berlin Sans FB" pitchFamily="34" charset="0"/>
              </a:rPr>
              <a:t>Investing to meet other financial goals</a:t>
            </a:r>
          </a:p>
          <a:p>
            <a:r>
              <a:rPr lang="en-US" sz="4000" dirty="0" smtClean="0">
                <a:latin typeface="Berlin Sans FB" pitchFamily="34" charset="0"/>
              </a:rPr>
              <a:t>Investing is not a game</a:t>
            </a:r>
            <a:endParaRPr lang="en-US" sz="4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id-ID" sz="3600" dirty="0" smtClean="0"/>
              <a:t>PERAMALAN BISNIS &amp; INVESTASI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Prinsip utama investasi adalah bahwa nilai yang ditanamkan harus memberikan hasil pengembalian yang terbaik diantara berbagai alternatif investasi yang ada.</a:t>
            </a:r>
          </a:p>
          <a:p>
            <a:pPr>
              <a:defRPr/>
            </a:pPr>
            <a:r>
              <a:rPr lang="id-ID" dirty="0" smtClean="0"/>
              <a:t>Teknik peramalan bisnis dapat dimanfaatkan untuk pengambilan keputusan terhadap investasi yang akan dipilih.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FF5B77-A27C-4FCF-B897-2BC69EA204D3}" type="slidenum">
              <a:rPr lang="en-US" sz="1400" smtClean="0"/>
              <a:pPr/>
              <a:t>5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6279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 smtClean="0"/>
              <a:t>MENGELOLA RESIKO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Untuk mengurangi tingkat resiko terhadap investasi yang dilakukan, seorang manager ataupun investor yang ‘bijak’ sebaiknya </a:t>
            </a:r>
            <a:r>
              <a:rPr lang="id-ID" b="1" u="sng" dirty="0" smtClean="0"/>
              <a:t>memahami</a:t>
            </a:r>
            <a:r>
              <a:rPr lang="id-ID" dirty="0" smtClean="0"/>
              <a:t> instrumen investasi yang akan dia masuki dan mengetahui bagaimana menganalisis prospek dan resiko dari masing2 instrumen investasi.</a:t>
            </a:r>
            <a:endParaRPr lang="id-ID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5010AC-ADA4-4206-900C-077491AA9089}" type="slidenum">
              <a:rPr lang="en-US" sz="1400" smtClean="0"/>
              <a:pPr/>
              <a:t>6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354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DIVERSIFIKASI INVESTASI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Don’t put all your eggs in one basket</a:t>
            </a:r>
          </a:p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 smtClean="0"/>
          </a:p>
          <a:p>
            <a:pPr>
              <a:buNone/>
              <a:defRPr/>
            </a:pPr>
            <a:endParaRPr lang="id-ID" dirty="0" smtClean="0"/>
          </a:p>
          <a:p>
            <a:pPr>
              <a:defRPr/>
            </a:pPr>
            <a:r>
              <a:rPr lang="id-ID" dirty="0" smtClean="0"/>
              <a:t>Investor perlu melakukan penyebaran resiko yang dikenal dengan diversifikasi.</a:t>
            </a:r>
          </a:p>
          <a:p>
            <a:pPr>
              <a:defRPr/>
            </a:pPr>
            <a:r>
              <a:rPr lang="id-ID" dirty="0" smtClean="0"/>
              <a:t>Diversifikasi dapat dibagi tingkatannya atas tiga tahapan.</a:t>
            </a:r>
            <a:endParaRPr lang="id-ID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329559-3AB2-4819-8D1F-038E2C324CBE}" type="slidenum">
              <a:rPr lang="en-US" sz="1400" smtClean="0"/>
              <a:pPr/>
              <a:t>7</a:t>
            </a:fld>
            <a:endParaRPr lang="en-US" sz="1400" smtClean="0"/>
          </a:p>
        </p:txBody>
      </p:sp>
      <p:pic>
        <p:nvPicPr>
          <p:cNvPr id="5" name="Picture 2" descr="http://investing-school.com/wp-content/uploads/2008/10/divers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2362200" cy="1679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37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Diversifikasi Tahap 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Diversifikasi yang pertama adalah berdasarkan instrumen investasi, seperti: deposito, obligasi, reksadana, rumah, emas, ruko, tanah, usaha/bisnis, dll.</a:t>
            </a:r>
          </a:p>
          <a:p>
            <a:pPr>
              <a:defRPr/>
            </a:pPr>
            <a:r>
              <a:rPr lang="id-ID" dirty="0" smtClean="0"/>
              <a:t>Tujuan diversifikasi yang pertama adalah jika ada instrumen yang nilainya turun dapat ditutupi oleh instrumen lain</a:t>
            </a:r>
          </a:p>
          <a:p>
            <a:pPr>
              <a:buFont typeface="Wingdings" pitchFamily="2" charset="2"/>
              <a:buNone/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840035-C1C9-4DAA-A125-E284E1F0D6C2}" type="slidenum">
              <a:rPr lang="en-US" sz="1400" smtClean="0"/>
              <a:pPr/>
              <a:t>8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13695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ayu06saputra.files.wordpress.com/2011/11/deposito-berjangka.jpg?w=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533650" cy="2714625"/>
          </a:xfrm>
          <a:prstGeom prst="rect">
            <a:avLst/>
          </a:prstGeom>
          <a:noFill/>
        </p:spPr>
      </p:pic>
      <p:pic>
        <p:nvPicPr>
          <p:cNvPr id="53252" name="Picture 4" descr="http://rudiyanto.blog.kontan.co.id/files/2010/11/Pilihan-Reksa-D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2209800" cy="1805743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57200"/>
            <a:ext cx="8382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Diversifikasi Tahap II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676400"/>
            <a:ext cx="82296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Diversifikasi yang kedua adalah diversifikasi pada masing2 instrumen itu sendiri, misalnya deposito dengan berbagai masa jatuh tempo atau reksadana melalui pasar uang, pendapatan tetap, campuran, saham, dll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Diversifikasi tahap dua ini disesuaikan dengan jangka waktu yang diinginkan &amp; tingkat pengembalian yang diharapkan.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4" name="Picture 6" descr="http://keluargakamil.files.wordpress.com/2011/02/reksad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199829"/>
            <a:ext cx="2209800" cy="165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883</Words>
  <Application>Microsoft Office PowerPoint</Application>
  <PresentationFormat>On-screen Show (4:3)</PresentationFormat>
  <Paragraphs>235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INVESTASI</vt:lpstr>
      <vt:lpstr>INVESTMENT OBJECTIVES</vt:lpstr>
      <vt:lpstr>PERAMALAN BISNIS &amp; INVESTASI</vt:lpstr>
      <vt:lpstr>MENGELOLA RESIKO</vt:lpstr>
      <vt:lpstr>DIVERSIFIKASI INVESTASI</vt:lpstr>
      <vt:lpstr>Diversifikasi Tahap I</vt:lpstr>
      <vt:lpstr>Slide 9</vt:lpstr>
      <vt:lpstr>DEPOSITO</vt:lpstr>
      <vt:lpstr>OBLIGASI</vt:lpstr>
      <vt:lpstr>Slide 12</vt:lpstr>
      <vt:lpstr>RUMAH</vt:lpstr>
      <vt:lpstr>EMAS</vt:lpstr>
      <vt:lpstr>TANAH</vt:lpstr>
      <vt:lpstr>RUKO</vt:lpstr>
      <vt:lpstr>Slide 17</vt:lpstr>
      <vt:lpstr>ALOKASI ASET</vt:lpstr>
      <vt:lpstr>PROFIL RESIKO</vt:lpstr>
      <vt:lpstr>ALOKASI ASET</vt:lpstr>
      <vt:lpstr>Contoh Alokasi Dana</vt:lpstr>
      <vt:lpstr>TINGKAT PENGEMBALIAN &amp; RESIKO</vt:lpstr>
      <vt:lpstr>Tingkat Pengembalian &amp; Resiko</vt:lpstr>
      <vt:lpstr>Slide 24</vt:lpstr>
    </vt:vector>
  </TitlesOfParts>
  <Company>Universitas Komputer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Universitas Komputer Indonesia</dc:creator>
  <cp:lastModifiedBy>Herman</cp:lastModifiedBy>
  <cp:revision>114</cp:revision>
  <dcterms:created xsi:type="dcterms:W3CDTF">2012-01-16T11:34:19Z</dcterms:created>
  <dcterms:modified xsi:type="dcterms:W3CDTF">2016-10-06T07:00:23Z</dcterms:modified>
</cp:coreProperties>
</file>