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34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8870F-1A48-43A2-A007-2348C2B9745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C5B93-CA34-49DE-A280-558E83BB8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94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BB9B0-4661-411B-B556-887633A3B128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4F3E57-140F-42E5-ACA7-3B197A5F5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8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4F3E57-140F-42E5-ACA7-3B197A5F5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8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3248464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5105400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2A9E-FA78-4A40-988A-1CE830CDEED2}" type="datetime1">
              <a:rPr lang="en-US" smtClean="0"/>
              <a:t>9/14/2017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4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44C-D33A-4646-9F43-140BF7C29466}" type="datetime1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6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95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04900" y="914402"/>
            <a:ext cx="6121400" cy="5211763"/>
          </a:xfrm>
        </p:spPr>
        <p:txBody>
          <a:bodyPr vert="eaVert"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761A-AF70-4876-A6F0-1286775C4F08}" type="datetime1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  <a:lvl2pPr>
              <a:buClr>
                <a:schemeClr val="accent1">
                  <a:lumMod val="50000"/>
                </a:schemeClr>
              </a:buClr>
              <a:defRPr/>
            </a:lvl2pPr>
            <a:lvl3pPr>
              <a:buClr>
                <a:schemeClr val="accent2">
                  <a:lumMod val="50000"/>
                </a:schemeClr>
              </a:buClr>
              <a:defRPr/>
            </a:lvl3pPr>
            <a:lvl4pPr>
              <a:buClr>
                <a:schemeClr val="accent3">
                  <a:lumMod val="50000"/>
                </a:schemeClr>
              </a:buClr>
              <a:defRPr/>
            </a:lvl4pPr>
            <a:lvl5pPr>
              <a:buClr>
                <a:schemeClr val="accent4">
                  <a:lumMod val="50000"/>
                </a:schemeClr>
              </a:buClr>
              <a:defRPr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 marL="2011680" indent="0">
              <a:buNone/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596B4-361F-43A8-B168-DA893180BFB8}" type="datetime1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1316736"/>
            <a:ext cx="90678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tx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2704664"/>
            <a:ext cx="90678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25F6-6FC2-4B0A-BA54-6199C805DC6A}" type="datetime1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14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22546" y="1920085"/>
            <a:ext cx="4389120" cy="4434840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8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783580" y="1920085"/>
            <a:ext cx="4389120" cy="4434840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8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691E0-6248-44D5-A750-839F2D339198}" type="datetime1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9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848" y="704088"/>
            <a:ext cx="9027852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848" y="1855248"/>
            <a:ext cx="438912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1144848" y="2514600"/>
            <a:ext cx="4389120" cy="3845720"/>
          </a:xfrm>
        </p:spPr>
        <p:txBody>
          <a:bodyPr tIns="0"/>
          <a:lstStyle>
            <a:lvl1pPr>
              <a:buClr>
                <a:schemeClr val="accent3">
                  <a:lumMod val="50000"/>
                </a:schemeClr>
              </a:buClr>
              <a:defRPr sz="22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2">
                  <a:lumMod val="50000"/>
                </a:schemeClr>
              </a:buClr>
              <a:defRPr sz="1800"/>
            </a:lvl3pPr>
            <a:lvl4pPr>
              <a:buClr>
                <a:schemeClr val="accent3">
                  <a:lumMod val="50000"/>
                </a:schemeClr>
              </a:buClr>
              <a:defRPr sz="16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769260" y="1859758"/>
            <a:ext cx="438912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769260" y="2514600"/>
            <a:ext cx="4389120" cy="3845720"/>
          </a:xfrm>
        </p:spPr>
        <p:txBody>
          <a:bodyPr tIns="0"/>
          <a:lstStyle>
            <a:lvl1pPr>
              <a:buClr>
                <a:schemeClr val="accent3">
                  <a:lumMod val="50000"/>
                </a:schemeClr>
              </a:buClr>
              <a:defRPr sz="2200"/>
            </a:lvl1pPr>
            <a:lvl2pPr>
              <a:buClr>
                <a:schemeClr val="accent1">
                  <a:lumMod val="50000"/>
                </a:schemeClr>
              </a:buClr>
              <a:defRPr sz="2000"/>
            </a:lvl2pPr>
            <a:lvl3pPr>
              <a:buClr>
                <a:schemeClr val="accent2">
                  <a:lumMod val="50000"/>
                </a:schemeClr>
              </a:buClr>
              <a:defRPr sz="1800"/>
            </a:lvl3pPr>
            <a:lvl4pPr>
              <a:buClr>
                <a:schemeClr val="accent3">
                  <a:lumMod val="50000"/>
                </a:schemeClr>
              </a:buClr>
              <a:defRPr sz="16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8FECA-DDCC-464F-B9A8-47361C66BB75}" type="datetime1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3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018D0-BDA9-4E9F-8870-250C3889579F}" type="datetime1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03B1-0D5A-42BC-A128-61B2437864A1}" type="datetime1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42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4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5084956" y="1676400"/>
            <a:ext cx="5087744" cy="4572000"/>
          </a:xfrm>
        </p:spPr>
        <p:txBody>
          <a:bodyPr tIns="0">
            <a:normAutofit/>
          </a:bodyPr>
          <a:lstStyle>
            <a:lvl1pPr>
              <a:buClr>
                <a:schemeClr val="accent3">
                  <a:lumMod val="50000"/>
                </a:schemeClr>
              </a:buClr>
              <a:defRPr sz="2400"/>
            </a:lvl1pPr>
            <a:lvl2pPr>
              <a:buClr>
                <a:schemeClr val="accent1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3">
                  <a:lumMod val="50000"/>
                </a:schemeClr>
              </a:buClr>
              <a:defRPr sz="1800"/>
            </a:lvl4pPr>
            <a:lvl5pPr>
              <a:buClr>
                <a:schemeClr val="accent4">
                  <a:lumMod val="50000"/>
                </a:schemeClr>
              </a:buClr>
              <a:defRPr sz="1600"/>
            </a:lvl5pPr>
            <a:lvl6pPr>
              <a:buClr>
                <a:schemeClr val="accent5">
                  <a:lumMod val="50000"/>
                </a:schemeClr>
              </a:buClr>
              <a:defRPr/>
            </a:lvl6pPr>
            <a:lvl7pPr>
              <a:buClr>
                <a:schemeClr val="accent6">
                  <a:lumMod val="50000"/>
                </a:schemeClr>
              </a:buClr>
              <a:defRPr/>
            </a:lvl7pPr>
            <a:lvl8pPr>
              <a:defRPr/>
            </a:lvl8pPr>
            <a:lvl9pPr>
              <a:defRPr/>
            </a:lvl9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7420" y="1676400"/>
            <a:ext cx="3657600" cy="4572000"/>
          </a:xfrm>
        </p:spPr>
        <p:txBody>
          <a:bodyPr lIns="18288" rIns="18288">
            <a:normAutofit/>
          </a:bodyPr>
          <a:lstStyle>
            <a:lvl1pPr marL="0" indent="0" algn="l">
              <a:buNone/>
              <a:defRPr sz="18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AE372-5FD4-4FFB-A5DD-C7C4DBD88187}" type="datetime1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8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028" y="1176997"/>
            <a:ext cx="2950464" cy="1582621"/>
          </a:xfrm>
        </p:spPr>
        <p:txBody>
          <a:bodyPr vert="horz" lIns="45720" tIns="45720" rIns="45720" bIns="45720" anchor="b">
            <a:norm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4636119" y="1133467"/>
            <a:ext cx="6608172" cy="3878710"/>
          </a:xfrm>
          <a:prstGeom prst="snipRoundRect">
            <a:avLst>
              <a:gd name="adj1" fmla="val 0"/>
              <a:gd name="adj2" fmla="val 3646"/>
            </a:avLst>
          </a:prstGeom>
          <a:solidFill>
            <a:schemeClr val="tx2">
              <a:lumMod val="20000"/>
              <a:lumOff val="80000"/>
            </a:schemeClr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5013414" y="1221883"/>
            <a:ext cx="5803699" cy="3706323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5028" y="2828785"/>
            <a:ext cx="2946400" cy="2179320"/>
          </a:xfrm>
        </p:spPr>
        <p:txBody>
          <a:bodyPr lIns="64008" rIns="45720" bIns="45720" anchor="t">
            <a:normAutofit/>
          </a:bodyPr>
          <a:lstStyle>
            <a:lvl1pPr marL="0" indent="0" algn="l">
              <a:spcBef>
                <a:spcPts val="250"/>
              </a:spcBef>
              <a:buFontTx/>
              <a:buNone/>
              <a:defRPr sz="18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F1B37-C5DC-405E-883E-319F886D767C}" type="datetime1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07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104900" y="704088"/>
            <a:ext cx="9067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104900" y="1935480"/>
            <a:ext cx="9067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104900" y="6356351"/>
            <a:ext cx="2349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8ACC58-83F3-4B99-B532-0249FFBF33C7}" type="datetime1">
              <a:rPr lang="en-US" smtClean="0"/>
              <a:pPr/>
              <a:t>9/14/2017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1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50000"/>
          </a:schemeClr>
        </a:buClr>
        <a:buSzPct val="65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50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3912" userDrawn="1">
          <p15:clr>
            <a:srgbClr val="F26B43"/>
          </p15:clr>
        </p15:guide>
        <p15:guide id="1" pos="6408" userDrawn="1">
          <p15:clr>
            <a:srgbClr val="F26B43"/>
          </p15:clr>
        </p15:guide>
        <p15:guide id="2" pos="696" userDrawn="1">
          <p15:clr>
            <a:srgbClr val="F26B43"/>
          </p15:clr>
        </p15:guide>
        <p15:guide id="3" orient="horz" pos="4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Angky Febriansyah, SE.,MM.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7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608138" indent="-1608138">
              <a:buNone/>
            </a:pPr>
            <a:r>
              <a:rPr lang="en-US" dirty="0" err="1">
                <a:solidFill>
                  <a:srgbClr val="FF0000"/>
                </a:solidFill>
                <a:latin typeface="Agency FB" pitchFamily="34" charset="0"/>
              </a:rPr>
              <a:t>Bobot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gency FB" pitchFamily="34" charset="0"/>
              </a:rPr>
              <a:t>Penilaian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>
                <a:latin typeface="Agency FB" pitchFamily="34" charset="0"/>
              </a:rPr>
              <a:t>= 10 % </a:t>
            </a:r>
            <a:r>
              <a:rPr lang="en-US" dirty="0" err="1">
                <a:latin typeface="Agency FB" pitchFamily="34" charset="0"/>
              </a:rPr>
              <a:t>Kehadiran</a:t>
            </a:r>
            <a:r>
              <a:rPr lang="en-US" dirty="0">
                <a:latin typeface="Agency FB" pitchFamily="34" charset="0"/>
              </a:rPr>
              <a:t> + 30 % </a:t>
            </a:r>
            <a:r>
              <a:rPr lang="en-US" dirty="0" err="1">
                <a:latin typeface="Agency FB" pitchFamily="34" charset="0"/>
              </a:rPr>
              <a:t>Tugas</a:t>
            </a:r>
            <a:r>
              <a:rPr lang="en-US" dirty="0">
                <a:latin typeface="Agency FB" pitchFamily="34" charset="0"/>
              </a:rPr>
              <a:t> </a:t>
            </a:r>
            <a:r>
              <a:rPr lang="en-US" dirty="0" smtClean="0">
                <a:latin typeface="Agency FB" pitchFamily="34" charset="0"/>
              </a:rPr>
              <a:t>+ 30 </a:t>
            </a:r>
            <a:r>
              <a:rPr lang="en-US" dirty="0">
                <a:latin typeface="Agency FB" pitchFamily="34" charset="0"/>
              </a:rPr>
              <a:t>% UTS +    30 % UAS</a:t>
            </a:r>
          </a:p>
          <a:p>
            <a:pPr marL="1608138" indent="-1608138"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Nilai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Akhir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:</a:t>
            </a: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buNone/>
            </a:pPr>
            <a:endParaRPr lang="en-US" dirty="0"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endParaRPr lang="en-US" dirty="0" smtClean="0">
              <a:solidFill>
                <a:srgbClr val="FF0000"/>
              </a:solidFill>
              <a:latin typeface="Agency FB" pitchFamily="34" charset="0"/>
            </a:endParaRPr>
          </a:p>
          <a:p>
            <a:pPr marL="1608138" indent="-1608138">
              <a:lnSpc>
                <a:spcPct val="200000"/>
              </a:lnSpc>
              <a:buNone/>
            </a:pPr>
            <a:r>
              <a:rPr lang="en-US" dirty="0" err="1" smtClean="0">
                <a:solidFill>
                  <a:srgbClr val="FF0000"/>
                </a:solidFill>
                <a:latin typeface="Agency FB" pitchFamily="34" charset="0"/>
              </a:rPr>
              <a:t>Kehadiran</a:t>
            </a:r>
            <a:r>
              <a:rPr lang="en-US" dirty="0" smtClean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Minimal 80 % ( </a:t>
            </a:r>
            <a:r>
              <a:rPr lang="en-US" dirty="0" err="1">
                <a:solidFill>
                  <a:srgbClr val="FF0000"/>
                </a:solidFill>
                <a:latin typeface="Agency FB" pitchFamily="34" charset="0"/>
              </a:rPr>
              <a:t>Maksimal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 3 x </a:t>
            </a:r>
            <a:r>
              <a:rPr lang="en-US" dirty="0" err="1">
                <a:solidFill>
                  <a:srgbClr val="FF0000"/>
                </a:solidFill>
                <a:latin typeface="Agency FB" pitchFamily="34" charset="0"/>
              </a:rPr>
              <a:t>Tidak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gency FB" pitchFamily="34" charset="0"/>
              </a:rPr>
              <a:t>Masuk</a:t>
            </a:r>
            <a:r>
              <a:rPr lang="en-US" dirty="0">
                <a:solidFill>
                  <a:srgbClr val="FF0000"/>
                </a:solidFill>
                <a:latin typeface="Agency FB" pitchFamily="34" charset="0"/>
              </a:rPr>
              <a:t>)</a:t>
            </a:r>
          </a:p>
          <a:p>
            <a:pPr marL="0" lv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393" y="2495476"/>
            <a:ext cx="5894807" cy="311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63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903194" y="0"/>
            <a:ext cx="9067800" cy="5599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Silabus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455626"/>
              </p:ext>
            </p:extLst>
          </p:nvPr>
        </p:nvGraphicFramePr>
        <p:xfrm>
          <a:off x="903194" y="553720"/>
          <a:ext cx="9276230" cy="6217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8494"/>
                <a:gridCol w="7517736"/>
              </a:tblGrid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Metode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Penelitian</a:t>
                      </a:r>
                      <a:endParaRPr lang="en-US" dirty="0"/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roses Penelitian, Variabel dan Paradigma Penelitian 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Landasan Teori, Kerangka Berfikir, dan Pengajuan Hipotesis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Metode Eksperimen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Populasi dan Sampel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Skala Pengukuran dan Instrumen Penelitian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 Pengumpulan Data</a:t>
                      </a:r>
                      <a:endParaRPr kumimoji="0"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 Data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Contoh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Analisis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Pengujian</a:t>
                      </a:r>
                      <a:r>
                        <a:rPr kumimoji="0"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Hipotesis</a:t>
                      </a:r>
                      <a:endParaRPr lang="en-US" dirty="0"/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Masalah, Fokus, Judul, dan Teori dalam Penelitian Kualitatif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Populasi dan Sampel (Penelitian Kualitatif)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 dan Teknik Pengumpulan Data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Teknik Analisa Data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Validitas dan Reliabilitas Peneltian Kualitatif</a:t>
                      </a:r>
                      <a:endParaRPr kumimoji="0"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18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029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362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–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:</a:t>
            </a:r>
          </a:p>
          <a:p>
            <a:pPr marL="914400" lvl="1" indent="-334963" algn="just">
              <a:buFont typeface="Wingdings" panose="05000000000000000000" pitchFamily="2" charset="2"/>
              <a:buChar char="Ø"/>
            </a:pP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(basic research)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menemukan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 yang </a:t>
            </a:r>
            <a:r>
              <a:rPr lang="en-US" sz="3200" dirty="0" err="1" smtClean="0"/>
              <a:t>sebelumnya</a:t>
            </a:r>
            <a:r>
              <a:rPr lang="en-US" sz="3200" dirty="0" smtClean="0"/>
              <a:t> </a:t>
            </a:r>
            <a:r>
              <a:rPr lang="en-US" sz="3200" dirty="0" err="1" smtClean="0"/>
              <a:t>belum</a:t>
            </a:r>
            <a:r>
              <a:rPr lang="en-US" sz="3200" dirty="0" smtClean="0"/>
              <a:t> </a:t>
            </a:r>
            <a:r>
              <a:rPr lang="en-US" sz="3200" dirty="0" err="1" smtClean="0"/>
              <a:t>pernah</a:t>
            </a:r>
            <a:r>
              <a:rPr lang="en-US" sz="3200" dirty="0" smtClean="0"/>
              <a:t> </a:t>
            </a:r>
            <a:r>
              <a:rPr lang="en-US" sz="3200" dirty="0" err="1" smtClean="0"/>
              <a:t>diketahui</a:t>
            </a:r>
            <a:endParaRPr lang="en-US" sz="3200" dirty="0"/>
          </a:p>
          <a:p>
            <a:pPr marL="914400" lvl="1" indent="-334963" algn="just">
              <a:buFont typeface="Wingdings" panose="05000000000000000000" pitchFamily="2" charset="2"/>
              <a:buChar char="Ø"/>
            </a:pP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Terapan</a:t>
            </a:r>
            <a:r>
              <a:rPr lang="en-US" sz="3200" dirty="0"/>
              <a:t> (applied research)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bertujuan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mengatasi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terjadi</a:t>
            </a:r>
            <a:r>
              <a:rPr lang="en-US" sz="3200" dirty="0"/>
              <a:t>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97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Metodanya</a:t>
            </a:r>
            <a:r>
              <a:rPr lang="en-US" sz="3200" dirty="0"/>
              <a:t> :</a:t>
            </a:r>
          </a:p>
          <a:p>
            <a:pPr marL="1214438" lvl="1" indent="-5334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Survey: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mengambil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r>
              <a:rPr lang="en-US" sz="3200" dirty="0"/>
              <a:t> data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populasi</a:t>
            </a:r>
            <a:r>
              <a:rPr lang="en-US" sz="3200" dirty="0"/>
              <a:t>.</a:t>
            </a:r>
          </a:p>
          <a:p>
            <a:pPr marL="1214438" lvl="1" indent="-5334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Ex Post Facto: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mencari</a:t>
            </a:r>
            <a:r>
              <a:rPr lang="en-US" sz="3200" dirty="0"/>
              <a:t>  </a:t>
            </a:r>
            <a:r>
              <a:rPr lang="en-US" sz="3200" dirty="0" err="1"/>
              <a:t>faktor-faktor</a:t>
            </a:r>
            <a:r>
              <a:rPr lang="en-US" sz="3200" dirty="0"/>
              <a:t> yang </a:t>
            </a:r>
            <a:r>
              <a:rPr lang="en-US" sz="3200" dirty="0" err="1"/>
              <a:t>menimbulkan</a:t>
            </a:r>
            <a:r>
              <a:rPr lang="en-US" sz="3200" dirty="0"/>
              <a:t>  </a:t>
            </a:r>
            <a:r>
              <a:rPr lang="en-US" sz="3200" dirty="0" err="1"/>
              <a:t>kejadian</a:t>
            </a:r>
            <a:r>
              <a:rPr lang="en-US" sz="3200" dirty="0"/>
              <a:t> yang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lewat</a:t>
            </a:r>
            <a:r>
              <a:rPr lang="en-US" sz="3200" dirty="0"/>
              <a:t> .</a:t>
            </a:r>
          </a:p>
          <a:p>
            <a:pPr marL="1214438" lvl="1" indent="-5334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200" dirty="0" err="1"/>
              <a:t>Experimen</a:t>
            </a:r>
            <a:r>
              <a:rPr lang="en-US" sz="3200" dirty="0"/>
              <a:t>: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 smtClean="0"/>
              <a:t>perlakuan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terkendalikan</a:t>
            </a:r>
            <a:r>
              <a:rPr lang="en-US" sz="3200" smtClean="0"/>
              <a:t>.</a:t>
            </a:r>
            <a:endParaRPr lang="en-US" sz="3200" dirty="0"/>
          </a:p>
          <a:p>
            <a:pPr marL="1214438" lvl="1" indent="-533400"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3200" dirty="0"/>
              <a:t>Policy: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arah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pemegang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85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200" dirty="0" err="1"/>
              <a:t>Berdasarkan</a:t>
            </a:r>
            <a:r>
              <a:rPr lang="en-US" sz="3200" dirty="0"/>
              <a:t> Tingkat </a:t>
            </a:r>
            <a:r>
              <a:rPr lang="en-US" sz="3200" dirty="0" err="1"/>
              <a:t>explanasi</a:t>
            </a:r>
            <a:r>
              <a:rPr lang="en-US" sz="3200" dirty="0"/>
              <a:t>:</a:t>
            </a:r>
          </a:p>
          <a:p>
            <a:pPr marL="914400" lvl="1" indent="-334963" algn="just">
              <a:buFont typeface="Wingdings" panose="05000000000000000000" pitchFamily="2" charset="2"/>
              <a:buChar char="v"/>
            </a:pPr>
            <a:r>
              <a:rPr lang="en-US" sz="3200" dirty="0" err="1" smtClean="0"/>
              <a:t>Deskriptif</a:t>
            </a:r>
            <a:r>
              <a:rPr lang="en-US" sz="3200" dirty="0"/>
              <a:t>: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penekanannya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keingintahuan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peneliti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</a:t>
            </a:r>
            <a:r>
              <a:rPr lang="en-US" sz="3200" dirty="0" err="1"/>
              <a:t>masalah</a:t>
            </a:r>
            <a:r>
              <a:rPr lang="en-US" sz="3200" dirty="0"/>
              <a:t> ( </a:t>
            </a:r>
            <a:r>
              <a:rPr lang="en-US" sz="3200" dirty="0" err="1"/>
              <a:t>hal</a:t>
            </a:r>
            <a:r>
              <a:rPr lang="en-US" sz="3200" dirty="0"/>
              <a:t> ).</a:t>
            </a:r>
          </a:p>
          <a:p>
            <a:pPr marL="914400" lvl="1" indent="-334963" algn="just">
              <a:buFont typeface="Wingdings" panose="05000000000000000000" pitchFamily="2" charset="2"/>
              <a:buChar char="v"/>
            </a:pPr>
            <a:r>
              <a:rPr lang="en-US" sz="3200" dirty="0" err="1"/>
              <a:t>Asosiatif</a:t>
            </a:r>
            <a:r>
              <a:rPr lang="en-US" sz="3200" dirty="0"/>
              <a:t>: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penekanannya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sejauh</a:t>
            </a:r>
            <a:r>
              <a:rPr lang="en-US" sz="3200" dirty="0"/>
              <a:t> </a:t>
            </a:r>
            <a:r>
              <a:rPr lang="en-US" sz="3200" dirty="0" err="1"/>
              <a:t>mana</a:t>
            </a:r>
            <a:r>
              <a:rPr lang="en-US" sz="3200" dirty="0"/>
              <a:t> 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antar</a:t>
            </a:r>
            <a:r>
              <a:rPr lang="en-US" sz="3200" dirty="0"/>
              <a:t> </a:t>
            </a:r>
            <a:r>
              <a:rPr lang="en-US" sz="3200" dirty="0" err="1"/>
              <a:t>variabel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berpengaruh</a:t>
            </a:r>
            <a:r>
              <a:rPr lang="en-US" sz="3200" dirty="0"/>
              <a:t>.</a:t>
            </a:r>
          </a:p>
          <a:p>
            <a:pPr marL="914400" lvl="1" indent="-334963" algn="just">
              <a:buFont typeface="Wingdings" panose="05000000000000000000" pitchFamily="2" charset="2"/>
              <a:buChar char="v"/>
            </a:pPr>
            <a:r>
              <a:rPr lang="en-US" sz="3200" dirty="0" err="1"/>
              <a:t>Komparatif</a:t>
            </a:r>
            <a:r>
              <a:rPr lang="en-US" sz="3200" dirty="0"/>
              <a:t>: </a:t>
            </a:r>
            <a:r>
              <a:rPr lang="en-US" sz="3200" dirty="0" err="1"/>
              <a:t>penelitian</a:t>
            </a:r>
            <a:r>
              <a:rPr lang="en-US" sz="3200" dirty="0"/>
              <a:t> yang </a:t>
            </a:r>
            <a:r>
              <a:rPr lang="en-US" sz="3200" dirty="0" err="1"/>
              <a:t>penekanannya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membandingkan</a:t>
            </a:r>
            <a:r>
              <a:rPr lang="en-US" sz="3200" dirty="0"/>
              <a:t> </a:t>
            </a:r>
            <a:r>
              <a:rPr lang="en-US" sz="3200" dirty="0" err="1"/>
              <a:t>variabel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05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Data</a:t>
            </a:r>
          </a:p>
          <a:p>
            <a:pPr marL="914400" lvl="1" indent="-342900" algn="just"/>
            <a:r>
              <a:rPr lang="en-US" sz="3200" dirty="0" err="1"/>
              <a:t>Kuantitatif</a:t>
            </a:r>
            <a:r>
              <a:rPr lang="en-US" sz="3200" dirty="0"/>
              <a:t>: data yang </a:t>
            </a:r>
            <a:r>
              <a:rPr lang="en-US" sz="3200" dirty="0" err="1"/>
              <a:t>diambil</a:t>
            </a:r>
            <a:r>
              <a:rPr lang="en-US" sz="3200" dirty="0"/>
              <a:t> </a:t>
            </a:r>
            <a:r>
              <a:rPr lang="en-US" sz="3200" dirty="0" err="1"/>
              <a:t>berupa</a:t>
            </a:r>
            <a:r>
              <a:rPr lang="en-US" sz="3200" dirty="0"/>
              <a:t> nominal (</a:t>
            </a:r>
            <a:r>
              <a:rPr lang="en-US" sz="3200" dirty="0" err="1"/>
              <a:t>angka</a:t>
            </a:r>
            <a:r>
              <a:rPr lang="en-US" sz="3200" dirty="0"/>
              <a:t>) </a:t>
            </a:r>
            <a:r>
              <a:rPr lang="en-US" sz="3200" dirty="0" err="1"/>
              <a:t>pasti</a:t>
            </a:r>
            <a:r>
              <a:rPr lang="en-US" sz="3200" dirty="0"/>
              <a:t>.</a:t>
            </a:r>
          </a:p>
          <a:p>
            <a:pPr marL="914400" lvl="1" indent="-342900" algn="just"/>
            <a:r>
              <a:rPr lang="en-US" sz="3200" dirty="0" err="1"/>
              <a:t>Kualitatif</a:t>
            </a:r>
            <a:r>
              <a:rPr lang="en-US" sz="3200" dirty="0"/>
              <a:t>: data yang </a:t>
            </a:r>
            <a:r>
              <a:rPr lang="en-US" sz="3200" dirty="0" err="1"/>
              <a:t>diambil</a:t>
            </a:r>
            <a:r>
              <a:rPr lang="en-US" sz="3200" dirty="0"/>
              <a:t> </a:t>
            </a:r>
            <a:r>
              <a:rPr lang="en-US" sz="3200" dirty="0" err="1"/>
              <a:t>berbentuk</a:t>
            </a:r>
            <a:r>
              <a:rPr lang="en-US" sz="3200" dirty="0"/>
              <a:t>  kata (</a:t>
            </a:r>
            <a:r>
              <a:rPr lang="en-US" sz="3200" dirty="0" err="1"/>
              <a:t>pernyataan</a:t>
            </a:r>
            <a:r>
              <a:rPr lang="en-US" sz="3200" dirty="0"/>
              <a:t>, </a:t>
            </a:r>
            <a:r>
              <a:rPr lang="en-US" sz="3200" dirty="0" err="1"/>
              <a:t>pendapat</a:t>
            </a:r>
            <a:r>
              <a:rPr lang="en-US" sz="3200" dirty="0"/>
              <a:t>, </a:t>
            </a:r>
            <a:r>
              <a:rPr lang="en-US" sz="3200" dirty="0" err="1"/>
              <a:t>sikap</a:t>
            </a:r>
            <a:r>
              <a:rPr lang="en-US" sz="3200" dirty="0"/>
              <a:t>).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keperluan</a:t>
            </a:r>
            <a:r>
              <a:rPr lang="en-US" sz="3200" dirty="0"/>
              <a:t> </a:t>
            </a:r>
            <a:r>
              <a:rPr lang="en-US" sz="3200" dirty="0" err="1"/>
              <a:t>analisis</a:t>
            </a:r>
            <a:r>
              <a:rPr lang="en-US" sz="3200" dirty="0"/>
              <a:t> (</a:t>
            </a:r>
            <a:r>
              <a:rPr lang="en-US" sz="3200" dirty="0" err="1"/>
              <a:t>statistiknya</a:t>
            </a:r>
            <a:r>
              <a:rPr lang="en-US" sz="3200" dirty="0"/>
              <a:t>) </a:t>
            </a:r>
            <a:r>
              <a:rPr lang="en-US" sz="3200" dirty="0" err="1"/>
              <a:t>maka</a:t>
            </a:r>
            <a:r>
              <a:rPr lang="en-US" sz="3200" dirty="0"/>
              <a:t> data </a:t>
            </a:r>
            <a:r>
              <a:rPr lang="en-US" sz="3200" dirty="0" err="1"/>
              <a:t>kualitatif</a:t>
            </a:r>
            <a:r>
              <a:rPr lang="en-US" sz="3200" dirty="0"/>
              <a:t> </a:t>
            </a:r>
            <a:r>
              <a:rPr lang="en-US" sz="3200" dirty="0" err="1"/>
              <a:t>diubah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r>
              <a:rPr lang="en-US" sz="3200" dirty="0"/>
              <a:t> (interval, ordinal, ratio).</a:t>
            </a:r>
          </a:p>
          <a:p>
            <a:pPr marL="914400" lvl="1" indent="-342900" algn="just"/>
            <a:r>
              <a:rPr lang="en-US" sz="3200" dirty="0" err="1"/>
              <a:t>Gabungan</a:t>
            </a:r>
            <a:r>
              <a:rPr lang="en-US" sz="3200" dirty="0"/>
              <a:t> </a:t>
            </a:r>
            <a:r>
              <a:rPr lang="en-US" sz="3200" dirty="0" err="1"/>
              <a:t>kuantitatif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kualitatif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13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rrylishious design templat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errylishious design slides.potx" id="{0E18C7A8-D4E8-4416-AB11-BB65E6CF705D}" vid="{B5C54EE5-67AB-483E-8F1E-404BA024656D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Berrylishious design slides</Template>
  <TotalTime>38</TotalTime>
  <Words>392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Agency FB</vt:lpstr>
      <vt:lpstr>Calibri</vt:lpstr>
      <vt:lpstr>Wingdings</vt:lpstr>
      <vt:lpstr>Wingdings 2</vt:lpstr>
      <vt:lpstr>Berrylishious design template</vt:lpstr>
      <vt:lpstr>Metode Penelitian</vt:lpstr>
      <vt:lpstr>Kriteria Penilaian</vt:lpstr>
      <vt:lpstr>Silabus Perkuliahan</vt:lpstr>
      <vt:lpstr>Pengertian Metode Penelitian</vt:lpstr>
      <vt:lpstr>Jenis –Jenis Penelitian</vt:lpstr>
      <vt:lpstr>Jenis-jenis Penelitian</vt:lpstr>
      <vt:lpstr>Jenis-Jenis Penelitian</vt:lpstr>
      <vt:lpstr>Jenis-Jenis Penelitian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</dc:title>
  <dc:creator>Angky Febriansyah</dc:creator>
  <cp:lastModifiedBy>Angky Febriansyah</cp:lastModifiedBy>
  <cp:revision>5</cp:revision>
  <dcterms:created xsi:type="dcterms:W3CDTF">2017-09-14T01:14:43Z</dcterms:created>
  <dcterms:modified xsi:type="dcterms:W3CDTF">2017-09-14T03:16:21Z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