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1" r:id="rId3"/>
    <p:sldId id="346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0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4400" b="1" dirty="0" err="1" smtClean="0"/>
              <a:t>Algoritma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id-ID" sz="4400" b="1" dirty="0" smtClean="0"/>
              <a:t>Pemrograman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Sorting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Bubble Sort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Descending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924800" cy="54864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Tahap</a:t>
            </a:r>
            <a:r>
              <a:rPr lang="en-US" sz="2400" dirty="0" smtClean="0">
                <a:solidFill>
                  <a:srgbClr val="FF0000"/>
                </a:solidFill>
              </a:rPr>
              <a:t>  3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Tahap</a:t>
            </a:r>
            <a:r>
              <a:rPr lang="en-US" sz="2400" dirty="0" smtClean="0">
                <a:solidFill>
                  <a:srgbClr val="FF0000"/>
                </a:solidFill>
              </a:rPr>
              <a:t>  4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, data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descending: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46620" y="14802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3550" y="22397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007370" y="16950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85410" y="98049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39034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11986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43400" y="390369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169170" y="352269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3260360" y="405484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Dsc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638800"/>
          </a:xfrm>
        </p:spPr>
        <p:txBody>
          <a:bodyPr>
            <a:normAutofit fontScale="92500" lnSpcReduction="20000"/>
          </a:bodyPr>
          <a:lstStyle/>
          <a:p>
            <a:pPr marL="3314700" indent="-33147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Procedure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bubble_sort_dsc</a:t>
            </a:r>
            <a:r>
              <a:rPr lang="en-US" sz="2000" b="1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nama_var_array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nama_tipe_array</a:t>
            </a:r>
            <a:r>
              <a:rPr lang="en-US" sz="2000" b="1" dirty="0" smtClean="0"/>
              <a:t>, </a:t>
            </a:r>
            <a:r>
              <a:rPr lang="en-US" sz="2000" b="1" u="sng" dirty="0" smtClean="0"/>
              <a:t>Input</a:t>
            </a:r>
            <a:r>
              <a:rPr lang="en-US" sz="2000" b="1" dirty="0" smtClean="0"/>
              <a:t>  N : </a:t>
            </a:r>
            <a:r>
              <a:rPr lang="en-US" sz="2000" b="1" u="sng" dirty="0" smtClean="0"/>
              <a:t>integer</a:t>
            </a:r>
            <a:r>
              <a:rPr lang="en-US" sz="2000" b="1" dirty="0" smtClean="0"/>
              <a:t>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/>
              <a:t>{I.S.  : array(1..N)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banyaknya</a:t>
            </a:r>
            <a:r>
              <a:rPr lang="en-US" sz="2000" b="1" dirty="0" smtClean="0"/>
              <a:t> data (N)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terdefinisi</a:t>
            </a:r>
            <a:r>
              <a:rPr lang="en-US" sz="2000" b="1" dirty="0" smtClean="0"/>
              <a:t>}</a:t>
            </a:r>
          </a:p>
          <a:p>
            <a:pPr marL="688975" indent="-6889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/>
              <a:t>{F.S. :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array(1..N) yang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descending}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/>
              <a:t>    	</a:t>
            </a:r>
            <a:r>
              <a:rPr lang="en-US" sz="2000" b="1" dirty="0" err="1" smtClean="0"/>
              <a:t>i,j</a:t>
            </a:r>
            <a:r>
              <a:rPr lang="en-US" sz="2000" b="1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temp : </a:t>
            </a:r>
            <a:r>
              <a:rPr lang="en-US" sz="2000" b="1" dirty="0" err="1" smtClean="0"/>
              <a:t>tipedata</a:t>
            </a:r>
            <a:endParaRPr lang="en-US" sz="2000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 </a:t>
            </a:r>
            <a:r>
              <a:rPr lang="en-US" sz="2000" b="1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b="1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b="1" dirty="0" smtClean="0">
                <a:sym typeface="Wingdings" pitchFamily="2" charset="2"/>
              </a:rPr>
              <a:t>   j     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b="1" dirty="0" smtClean="0">
                <a:sym typeface="Wingdings" pitchFamily="2" charset="2"/>
              </a:rPr>
              <a:t>   (N - </a:t>
            </a:r>
            <a:r>
              <a:rPr lang="en-US" sz="2000" b="1" dirty="0" err="1" smtClean="0">
                <a:sym typeface="Wingdings" pitchFamily="2" charset="2"/>
              </a:rPr>
              <a:t>i</a:t>
            </a:r>
            <a:r>
              <a:rPr lang="en-US" sz="2000" b="1" dirty="0" smtClean="0">
                <a:sym typeface="Wingdings" pitchFamily="2" charset="2"/>
              </a:rPr>
              <a:t>)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b="1" dirty="0" smtClean="0">
                <a:sym typeface="Wingdings" pitchFamily="2" charset="2"/>
              </a:rPr>
              <a:t>(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(j) &lt;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(j+1))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     temp 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    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(j) 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(j+1)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    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(j+1)    temp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 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Selection 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543800" cy="5181600"/>
          </a:xfrm>
        </p:spPr>
        <p:txBody>
          <a:bodyPr>
            <a:normAutofit/>
          </a:bodyPr>
          <a:lstStyle/>
          <a:p>
            <a:pPr marL="0" indent="6350" algn="just">
              <a:buNone/>
            </a:pPr>
            <a:r>
              <a:rPr lang="en-US" sz="3600" dirty="0" err="1" smtClean="0"/>
              <a:t>Penyusunan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acak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menyeleksi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terbesar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terkecil</a:t>
            </a:r>
            <a:r>
              <a:rPr lang="en-US" sz="3600" dirty="0" smtClean="0"/>
              <a:t>.</a:t>
            </a:r>
          </a:p>
          <a:p>
            <a:pPr marL="0" indent="6350" algn="just">
              <a:buAutoNum type="alphaLcPeriod"/>
            </a:pPr>
            <a:r>
              <a:rPr lang="en-US" sz="3600" dirty="0" smtClean="0"/>
              <a:t> Maximum Sort</a:t>
            </a:r>
          </a:p>
          <a:p>
            <a:pPr marL="0" indent="6350" algn="just">
              <a:buAutoNum type="alphaLcPeriod"/>
            </a:pPr>
            <a:r>
              <a:rPr lang="en-US" sz="3600" dirty="0" smtClean="0"/>
              <a:t> Minimum Sort</a:t>
            </a:r>
          </a:p>
          <a:p>
            <a:pPr marL="0" lvl="1" indent="6350" algn="just">
              <a:buNone/>
            </a:pPr>
            <a:endParaRPr lang="en-US" sz="3600" dirty="0" smtClean="0"/>
          </a:p>
          <a:p>
            <a:pPr marL="0" lvl="1" indent="6350" algn="just">
              <a:buNone/>
            </a:pPr>
            <a:endParaRPr lang="en-US" sz="3600" dirty="0" smtClean="0"/>
          </a:p>
          <a:p>
            <a:pPr marL="457200" indent="6350" algn="just">
              <a:buNone/>
            </a:pPr>
            <a:endParaRPr lang="en-US" sz="3600" dirty="0" smtClean="0"/>
          </a:p>
          <a:p>
            <a:pPr marL="457200" indent="-457200" algn="just">
              <a:buNone/>
            </a:pPr>
            <a:endParaRPr 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Ascending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en-US" sz="2400" b="1" dirty="0" err="1" smtClean="0"/>
              <a:t>Mis</a:t>
            </a:r>
            <a:r>
              <a:rPr lang="en-US" sz="2400" b="1" dirty="0" smtClean="0"/>
              <a:t>. Data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diurutkan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 : </a:t>
            </a:r>
          </a:p>
          <a:p>
            <a:pPr marL="0" lvl="1" indent="6350">
              <a:spcBef>
                <a:spcPts val="0"/>
              </a:spcBef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b="1" dirty="0" smtClean="0"/>
              <a:t> : 	6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6	3	5	1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3170420" y="235641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184160" y="3124858"/>
            <a:ext cx="1828800" cy="135502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891790" y="25595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38074" y="3837960"/>
            <a:ext cx="914400" cy="10945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836170" y="33378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5029200" y="4556894"/>
            <a:ext cx="1828800" cy="91306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741696" y="403860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92380" y="18600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3200" y="1905000"/>
            <a:ext cx="83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40506" y="2637020"/>
            <a:ext cx="7259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88898" y="3337810"/>
            <a:ext cx="86627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9876" y="4068580"/>
            <a:ext cx="794064" cy="28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48200" y="4848070"/>
            <a:ext cx="747010" cy="18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0518" y="476787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029200" y="5257800"/>
            <a:ext cx="175260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5105400" y="5257800"/>
            <a:ext cx="167640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  <p:bldP spid="25" grpId="0"/>
      <p:bldP spid="26" grpId="0"/>
      <p:bldP spid="27" grpId="0"/>
      <p:bldP spid="2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181600"/>
          </a:xfrm>
        </p:spPr>
        <p:txBody>
          <a:bodyPr>
            <a:noAutofit/>
          </a:bodyPr>
          <a:lstStyle/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b="1" dirty="0" smtClean="0"/>
              <a:t> : 	 6	3	5	1	9</a:t>
            </a:r>
          </a:p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smtClean="0"/>
              <a:t>		 6	3	5	1	9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3	5	1	9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3	5	1	9</a:t>
            </a:r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endParaRPr lang="en-US" sz="2400" b="1" dirty="0" smtClean="0"/>
          </a:p>
          <a:p>
            <a:pPr marL="457200" indent="635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3246620" y="184129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25120" y="2729784"/>
            <a:ext cx="18288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08030" y="22209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3240504" y="3620120"/>
            <a:ext cx="27432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852410" y="310364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23610" y="13241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172200" y="172012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72200" y="437962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348396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72200" y="261828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88906" y="134418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04080" y="2279750"/>
            <a:ext cx="6537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60810" y="3136098"/>
            <a:ext cx="645704" cy="244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37612" y="3916046"/>
            <a:ext cx="713872" cy="26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384030" y="4571999"/>
            <a:ext cx="243840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3352800" y="4571999"/>
            <a:ext cx="251460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854910" y="396365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  <p:bldP spid="25" grpId="0"/>
      <p:bldP spid="30" grpId="0"/>
      <p:bldP spid="31" grpId="0"/>
      <p:bldP spid="37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9248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3</a:t>
            </a:r>
            <a:r>
              <a:rPr lang="en-US" sz="2400" b="1" dirty="0" smtClean="0"/>
              <a:t> : 	 1	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4</a:t>
            </a:r>
            <a:r>
              <a:rPr lang="en-US" sz="2400" b="1" dirty="0" smtClean="0"/>
              <a:t> : 	 1 	 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/>
              <a:t>Jadi</a:t>
            </a:r>
            <a:r>
              <a:rPr lang="en-US" sz="2400" b="1" dirty="0" smtClean="0"/>
              <a:t> , data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ascending: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3260360" y="1414204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3550" y="2149640"/>
            <a:ext cx="914400" cy="13636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21770" y="165892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2340" y="90316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31414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57800" y="2743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01368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28410" y="4191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28409" y="493551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83570" y="382387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3296424" y="434590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879360" y="871930"/>
            <a:ext cx="774032" cy="308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84910" y="1670684"/>
            <a:ext cx="649680" cy="22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95800" y="2438400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25932" y="3840972"/>
            <a:ext cx="753992" cy="27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95140" y="4600472"/>
            <a:ext cx="737936" cy="23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29200" y="24071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61020" y="45595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916180" y="5029200"/>
            <a:ext cx="383382" cy="230188"/>
            <a:chOff x="7694612" y="3352800"/>
            <a:chExt cx="383382" cy="230188"/>
          </a:xfrm>
        </p:grpSpPr>
        <p:cxnSp>
          <p:nvCxnSpPr>
            <p:cNvPr id="51" name="Straight Connector 50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4859428" y="2895600"/>
            <a:ext cx="383382" cy="230188"/>
            <a:chOff x="7694612" y="3352800"/>
            <a:chExt cx="383382" cy="230188"/>
          </a:xfrm>
        </p:grpSpPr>
        <p:cxnSp>
          <p:nvCxnSpPr>
            <p:cNvPr id="64" name="Straight Connector 63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  <p:bldP spid="24" grpId="0"/>
      <p:bldP spid="27" grpId="0"/>
      <p:bldP spid="32" grpId="0"/>
      <p:bldP spid="33" grpId="0"/>
      <p:bldP spid="38" grpId="0"/>
      <p:bldP spid="39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Maximum Sort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410200"/>
          </a:xfrm>
        </p:spPr>
        <p:txBody>
          <a:bodyPr>
            <a:noAutofit/>
          </a:bodyPr>
          <a:lstStyle/>
          <a:p>
            <a:pPr marL="2857500" indent="-2857500">
              <a:spcBef>
                <a:spcPts val="0"/>
              </a:spcBef>
              <a:buNone/>
            </a:pPr>
            <a:r>
              <a:rPr lang="en-US" sz="1600" b="1" u="sng" dirty="0" smtClean="0"/>
              <a:t>Procedure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Maximum_sort_asc</a:t>
            </a:r>
            <a:r>
              <a:rPr lang="en-US" sz="1600" b="1" dirty="0" smtClean="0"/>
              <a:t>(</a:t>
            </a:r>
            <a:r>
              <a:rPr lang="en-US" sz="1600" b="1" u="sng" dirty="0" smtClean="0"/>
              <a:t>I/O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nama_var_array</a:t>
            </a:r>
            <a:r>
              <a:rPr lang="en-US" sz="1600" b="1" dirty="0" smtClean="0"/>
              <a:t> : </a:t>
            </a:r>
            <a:r>
              <a:rPr lang="en-US" sz="1600" b="1" dirty="0" err="1" smtClean="0"/>
              <a:t>nama_tipe_array</a:t>
            </a:r>
            <a:r>
              <a:rPr lang="en-US" sz="1600" b="1" dirty="0" smtClean="0"/>
              <a:t>, </a:t>
            </a:r>
            <a:r>
              <a:rPr lang="en-US" sz="1600" b="1" u="sng" dirty="0" smtClean="0"/>
              <a:t>Input </a:t>
            </a:r>
            <a:r>
              <a:rPr lang="en-US" sz="1600" b="1" dirty="0" smtClean="0"/>
              <a:t>N : </a:t>
            </a:r>
            <a:r>
              <a:rPr lang="en-US" sz="1600" b="1" u="sng" dirty="0" smtClean="0"/>
              <a:t>integer</a:t>
            </a:r>
            <a:r>
              <a:rPr lang="en-US" sz="1600" b="1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/>
              <a:t>{I.S. : array(1..N)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banyaknya</a:t>
            </a:r>
            <a:r>
              <a:rPr lang="en-US" sz="1600" b="1" dirty="0" smtClean="0"/>
              <a:t> data (N) </a:t>
            </a:r>
            <a:r>
              <a:rPr lang="en-US" sz="1600" b="1" dirty="0" err="1" smtClean="0"/>
              <a:t>sudah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terdefinisi</a:t>
            </a:r>
            <a:r>
              <a:rPr lang="en-US" sz="1600" b="1" dirty="0" smtClean="0"/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/>
              <a:t>{F.S. : </a:t>
            </a:r>
            <a:r>
              <a:rPr lang="en-US" sz="1600" b="1" dirty="0" err="1" smtClean="0"/>
              <a:t>menghasilkan</a:t>
            </a:r>
            <a:r>
              <a:rPr lang="en-US" sz="1600" b="1" dirty="0" smtClean="0"/>
              <a:t> array(1..N) yang </a:t>
            </a:r>
            <a:r>
              <a:rPr lang="en-US" sz="1600" b="1" dirty="0" err="1" smtClean="0"/>
              <a:t>sudah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tersusun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ascending}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u="sng" dirty="0" err="1" smtClean="0"/>
              <a:t>Kamus</a:t>
            </a:r>
            <a:r>
              <a:rPr lang="en-US" sz="1600" b="1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/>
              <a:t>    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, j, </a:t>
            </a:r>
            <a:r>
              <a:rPr lang="en-US" sz="1600" b="1" dirty="0" smtClean="0"/>
              <a:t>max </a:t>
            </a:r>
            <a:r>
              <a:rPr lang="en-US" sz="1600" b="1" dirty="0" smtClean="0"/>
              <a:t>: </a:t>
            </a:r>
            <a:r>
              <a:rPr lang="en-US" sz="1600" b="1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/>
              <a:t>	temp : </a:t>
            </a:r>
            <a:r>
              <a:rPr lang="en-US" sz="1600" b="1" dirty="0" err="1" smtClean="0"/>
              <a:t>tipedata</a:t>
            </a:r>
            <a:endParaRPr lang="en-US" sz="1600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u="sng" dirty="0" err="1" smtClean="0"/>
              <a:t>Algoritma</a:t>
            </a:r>
            <a:r>
              <a:rPr lang="en-US" sz="1600" b="1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u="sng" dirty="0" smtClean="0"/>
              <a:t>for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 </a:t>
            </a:r>
            <a:r>
              <a:rPr lang="en-US" sz="1600" b="1" dirty="0" smtClean="0">
                <a:sym typeface="Wingdings" pitchFamily="2" charset="2"/>
              </a:rPr>
              <a:t>  1  </a:t>
            </a:r>
            <a:r>
              <a:rPr lang="en-US" sz="1600" b="1" u="sng" dirty="0" smtClean="0">
                <a:sym typeface="Wingdings" pitchFamily="2" charset="2"/>
              </a:rPr>
              <a:t>to</a:t>
            </a:r>
            <a:r>
              <a:rPr lang="en-US" sz="1600" b="1" dirty="0" smtClean="0">
                <a:sym typeface="Wingdings" pitchFamily="2" charset="2"/>
              </a:rPr>
              <a:t>  N-1   </a:t>
            </a:r>
            <a:r>
              <a:rPr lang="en-US" sz="16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    max  1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              </a:t>
            </a:r>
            <a:r>
              <a:rPr lang="en-US" sz="1600" b="1" u="sng" dirty="0" smtClean="0">
                <a:sym typeface="Wingdings" pitchFamily="2" charset="2"/>
              </a:rPr>
              <a:t>for</a:t>
            </a:r>
            <a:r>
              <a:rPr lang="en-US" sz="1600" b="1" dirty="0" smtClean="0">
                <a:sym typeface="Wingdings" pitchFamily="2" charset="2"/>
              </a:rPr>
              <a:t>   j     2   </a:t>
            </a:r>
            <a:r>
              <a:rPr lang="en-US" sz="1600" b="1" u="sng" dirty="0" smtClean="0">
                <a:sym typeface="Wingdings" pitchFamily="2" charset="2"/>
              </a:rPr>
              <a:t>to</a:t>
            </a:r>
            <a:r>
              <a:rPr lang="en-US" sz="1600" b="1" dirty="0" smtClean="0">
                <a:sym typeface="Wingdings" pitchFamily="2" charset="2"/>
              </a:rPr>
              <a:t>   </a:t>
            </a:r>
            <a:r>
              <a:rPr lang="en-US" sz="1600" b="1" dirty="0" smtClean="0">
                <a:sym typeface="Wingdings" pitchFamily="2" charset="2"/>
              </a:rPr>
              <a:t>(N+1) - 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  </a:t>
            </a:r>
            <a:r>
              <a:rPr lang="en-US" sz="16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	</a:t>
            </a:r>
            <a:r>
              <a:rPr lang="en-US" sz="1600" b="1" u="sng" dirty="0" smtClean="0">
                <a:sym typeface="Wingdings" pitchFamily="2" charset="2"/>
              </a:rPr>
              <a:t>if</a:t>
            </a:r>
            <a:r>
              <a:rPr lang="en-US" sz="1600" b="1" dirty="0" smtClean="0">
                <a:sym typeface="Wingdings" pitchFamily="2" charset="2"/>
              </a:rPr>
              <a:t>(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(j) &gt; 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(max))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	  </a:t>
            </a:r>
            <a:r>
              <a:rPr lang="en-US" sz="16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	        max  j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	</a:t>
            </a:r>
            <a:r>
              <a:rPr lang="en-US" sz="1600" b="1" u="sng" dirty="0" err="1" smtClean="0">
                <a:sym typeface="Wingdings" pitchFamily="2" charset="2"/>
              </a:rPr>
              <a:t>endif</a:t>
            </a:r>
            <a:endParaRPr lang="en-US" sz="1600" b="1" u="sng" dirty="0" smtClean="0">
              <a:sym typeface="Wingdings" pitchFamily="2" charset="2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    </a:t>
            </a:r>
            <a:r>
              <a:rPr lang="en-US" sz="1600" b="1" u="sng" dirty="0" err="1" smtClean="0">
                <a:sym typeface="Wingdings" pitchFamily="2" charset="2"/>
              </a:rPr>
              <a:t>endfor</a:t>
            </a:r>
            <a:endParaRPr lang="en-US" sz="1600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    temp  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(max)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 	    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(max)  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(j)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    </a:t>
            </a:r>
            <a:r>
              <a:rPr lang="en-US" sz="1600" b="1" dirty="0" err="1" smtClean="0">
                <a:sym typeface="Wingdings" pitchFamily="2" charset="2"/>
              </a:rPr>
              <a:t>nama_var_array</a:t>
            </a:r>
            <a:r>
              <a:rPr lang="en-US" sz="1600" b="1" dirty="0" smtClean="0">
                <a:sym typeface="Wingdings" pitchFamily="2" charset="2"/>
              </a:rPr>
              <a:t>(j)    temp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 </a:t>
            </a:r>
            <a:r>
              <a:rPr lang="en-US" sz="1600" b="1" u="sng" dirty="0" err="1" smtClean="0">
                <a:sym typeface="Wingdings" pitchFamily="2" charset="2"/>
              </a:rPr>
              <a:t>endfor</a:t>
            </a:r>
            <a:endParaRPr lang="en-US" sz="1600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600" b="1" u="sng" dirty="0" err="1" smtClean="0">
                <a:sym typeface="Wingdings" pitchFamily="2" charset="2"/>
              </a:rPr>
              <a:t>EndProcedure</a:t>
            </a:r>
            <a:endParaRPr lang="en-US" sz="16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Minimum Sort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4102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Procedure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Minimum_sort_asc</a:t>
            </a:r>
            <a:r>
              <a:rPr lang="en-US" sz="2000" b="1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nama_var_array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nama_tipe_array</a:t>
            </a:r>
            <a:r>
              <a:rPr lang="en-US" sz="2000" b="1" dirty="0" smtClean="0"/>
              <a:t>, </a:t>
            </a:r>
          </a:p>
          <a:p>
            <a:pPr marL="2971800" indent="7938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Input</a:t>
            </a:r>
            <a:r>
              <a:rPr lang="en-US" sz="2000" b="1" dirty="0" smtClean="0"/>
              <a:t>  N : </a:t>
            </a:r>
            <a:r>
              <a:rPr lang="en-US" sz="2000" b="1" u="sng" dirty="0" smtClean="0"/>
              <a:t>integer</a:t>
            </a:r>
            <a:r>
              <a:rPr lang="en-US" sz="2000" b="1" dirty="0" smtClean="0"/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{I.S. : array(1..N)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banyaknya</a:t>
            </a:r>
            <a:r>
              <a:rPr lang="en-US" sz="2000" b="1" dirty="0" smtClean="0"/>
              <a:t> data (N) 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terdefinisi</a:t>
            </a:r>
            <a:r>
              <a:rPr lang="en-US" sz="2000" b="1" dirty="0" smtClean="0"/>
              <a:t>}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{F.S. :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array(1..n) yang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ascending}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    	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j, min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temp  :  </a:t>
            </a:r>
            <a:r>
              <a:rPr lang="en-US" sz="2000" b="1" dirty="0" err="1" smtClean="0"/>
              <a:t>tipedata</a:t>
            </a:r>
            <a:endParaRPr lang="en-US" sz="2000" b="1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 </a:t>
            </a:r>
            <a:r>
              <a:rPr lang="en-US" sz="2000" b="1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b="1" dirty="0" smtClean="0">
                <a:sym typeface="Wingdings" pitchFamily="2" charset="2"/>
              </a:rPr>
              <a:t>  (N – 1)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     min  </a:t>
            </a:r>
            <a:r>
              <a:rPr lang="en-US" sz="2000" b="1" dirty="0" err="1" smtClean="0">
                <a:sym typeface="Wingdings" pitchFamily="2" charset="2"/>
              </a:rPr>
              <a:t>i</a:t>
            </a:r>
            <a:endParaRPr lang="en-US" sz="2000" b="1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   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b="1" dirty="0" smtClean="0">
                <a:sym typeface="Wingdings" pitchFamily="2" charset="2"/>
              </a:rPr>
              <a:t>   j     i+1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b="1" dirty="0" smtClean="0">
                <a:sym typeface="Wingdings" pitchFamily="2" charset="2"/>
              </a:rPr>
              <a:t>   N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b="1" dirty="0" smtClean="0">
                <a:sym typeface="Wingdings" pitchFamily="2" charset="2"/>
              </a:rPr>
              <a:t>(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(j) &lt;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(min))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  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        min  j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 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    temp 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(min)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 	   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(min) 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</a:t>
            </a:r>
            <a:r>
              <a:rPr lang="en-US" sz="2000" b="1" dirty="0" err="1" smtClean="0">
                <a:sym typeface="Wingdings" pitchFamily="2" charset="2"/>
              </a:rPr>
              <a:t>i</a:t>
            </a:r>
            <a:r>
              <a:rPr lang="en-US" sz="2000" b="1" dirty="0" smtClean="0">
                <a:sym typeface="Wingdings" pitchFamily="2" charset="2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    </a:t>
            </a:r>
            <a:r>
              <a:rPr lang="en-US" sz="2000" b="1" dirty="0" err="1" smtClean="0">
                <a:sym typeface="Wingdings" pitchFamily="2" charset="2"/>
              </a:rPr>
              <a:t>nama_var_array</a:t>
            </a:r>
            <a:r>
              <a:rPr lang="en-US" sz="2000" b="1" dirty="0" smtClean="0">
                <a:sym typeface="Wingdings" pitchFamily="2" charset="2"/>
              </a:rPr>
              <a:t>(</a:t>
            </a:r>
            <a:r>
              <a:rPr lang="en-US" sz="2000" b="1" dirty="0" err="1" smtClean="0">
                <a:sym typeface="Wingdings" pitchFamily="2" charset="2"/>
              </a:rPr>
              <a:t>i</a:t>
            </a:r>
            <a:r>
              <a:rPr lang="en-US" sz="2000" b="1" dirty="0" smtClean="0">
                <a:sym typeface="Wingdings" pitchFamily="2" charset="2"/>
              </a:rPr>
              <a:t>)    temp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92162"/>
          </a:xfrm>
        </p:spPr>
        <p:txBody>
          <a:bodyPr/>
          <a:lstStyle/>
          <a:p>
            <a:pPr algn="ctr"/>
            <a:r>
              <a:rPr lang="en-US" b="1" dirty="0" err="1" smtClean="0"/>
              <a:t>Definisi</a:t>
            </a:r>
            <a:r>
              <a:rPr lang="en-US" b="1" dirty="0" smtClean="0"/>
              <a:t> SORTING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334000"/>
          </a:xfrm>
        </p:spPr>
        <p:txBody>
          <a:bodyPr>
            <a:noAutofit/>
          </a:bodyPr>
          <a:lstStyle/>
          <a:p>
            <a:pPr marL="4763" indent="6350" algn="just">
              <a:buNone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tersusun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b="1" dirty="0" smtClean="0"/>
              <a:t>ascending</a:t>
            </a:r>
            <a:r>
              <a:rPr lang="en-US" sz="2800" dirty="0" smtClean="0"/>
              <a:t> (</a:t>
            </a:r>
            <a:r>
              <a:rPr lang="en-US" sz="2800" dirty="0" err="1" smtClean="0"/>
              <a:t>menaik</a:t>
            </a:r>
            <a:r>
              <a:rPr lang="en-US" sz="2800" dirty="0" smtClean="0"/>
              <a:t>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smtClean="0"/>
              <a:t>descending</a:t>
            </a:r>
            <a:r>
              <a:rPr lang="en-US" sz="2800" dirty="0" smtClean="0"/>
              <a:t> (</a:t>
            </a:r>
            <a:r>
              <a:rPr lang="en-US" sz="2800" dirty="0" err="1" smtClean="0"/>
              <a:t>menurun</a:t>
            </a:r>
            <a:r>
              <a:rPr lang="en-US" sz="2800" dirty="0" smtClean="0"/>
              <a:t>)</a:t>
            </a:r>
          </a:p>
          <a:p>
            <a:pPr marL="4763" indent="635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Sorting:</a:t>
            </a:r>
          </a:p>
          <a:p>
            <a:pPr marL="4763" indent="6350">
              <a:buAutoNum type="arabicPeriod"/>
            </a:pPr>
            <a:r>
              <a:rPr lang="en-US" sz="2800" dirty="0" smtClean="0"/>
              <a:t>Bubble Sort</a:t>
            </a:r>
          </a:p>
          <a:p>
            <a:pPr marL="4763" indent="6350">
              <a:buAutoNum type="arabicPeriod"/>
            </a:pPr>
            <a:r>
              <a:rPr lang="en-US" sz="2800" dirty="0" smtClean="0"/>
              <a:t>Selection Sort</a:t>
            </a:r>
          </a:p>
          <a:p>
            <a:pPr marL="977900" indent="6350">
              <a:buNone/>
            </a:pPr>
            <a:endParaRPr lang="en-US" sz="2800" dirty="0"/>
          </a:p>
          <a:p>
            <a:pPr marL="977900" indent="6350">
              <a:buNone/>
            </a:pPr>
            <a:r>
              <a:rPr lang="en-US" sz="2800" dirty="0" smtClean="0"/>
              <a:t>                        </a:t>
            </a:r>
          </a:p>
          <a:p>
            <a:pPr marL="457200" indent="635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92162"/>
          </a:xfrm>
        </p:spPr>
        <p:txBody>
          <a:bodyPr/>
          <a:lstStyle/>
          <a:p>
            <a:pPr algn="ctr"/>
            <a:r>
              <a:rPr lang="en-US" b="1" dirty="0" err="1" smtClean="0"/>
              <a:t>Buble</a:t>
            </a:r>
            <a:r>
              <a:rPr lang="en-US" b="1" dirty="0" smtClean="0"/>
              <a:t> 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543800" cy="5029200"/>
          </a:xfrm>
        </p:spPr>
        <p:txBody>
          <a:bodyPr>
            <a:noAutofit/>
          </a:bodyPr>
          <a:lstStyle/>
          <a:p>
            <a:pPr marL="4763" indent="6350" algn="just">
              <a:buNone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acak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terinspirasi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gelembung</a:t>
            </a:r>
            <a:r>
              <a:rPr lang="en-US" sz="2800" dirty="0" smtClean="0"/>
              <a:t> </a:t>
            </a:r>
            <a:r>
              <a:rPr lang="en-US" sz="2800" dirty="0" err="1" smtClean="0"/>
              <a:t>busa</a:t>
            </a:r>
            <a:r>
              <a:rPr lang="en-US" sz="2800" dirty="0" smtClean="0"/>
              <a:t> </a:t>
            </a:r>
            <a:r>
              <a:rPr lang="en-US" sz="2800" dirty="0" err="1" smtClean="0"/>
              <a:t>sabun</a:t>
            </a:r>
            <a:r>
              <a:rPr lang="en-US" sz="2800" dirty="0" smtClean="0"/>
              <a:t>.</a:t>
            </a:r>
          </a:p>
          <a:p>
            <a:pPr marL="977900" indent="6350">
              <a:buNone/>
            </a:pPr>
            <a:endParaRPr lang="en-US" sz="2800" dirty="0"/>
          </a:p>
          <a:p>
            <a:pPr marL="977900" indent="6350">
              <a:buNone/>
            </a:pPr>
            <a:r>
              <a:rPr lang="en-US" sz="2800" dirty="0" smtClean="0"/>
              <a:t>                        </a:t>
            </a:r>
          </a:p>
          <a:p>
            <a:pPr marL="457200" indent="635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  <p:pic>
        <p:nvPicPr>
          <p:cNvPr id="17412" name="Picture 4" descr="http://kemajuanislam.files.wordpress.com/2010/04/gelembung-gelembung-yang-menentuk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0288"/>
            <a:ext cx="5791200" cy="3950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848600" cy="53340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2400" b="1" dirty="0" err="1" smtClean="0"/>
              <a:t>Mis</a:t>
            </a:r>
            <a:r>
              <a:rPr lang="en-US" sz="2400" b="1" dirty="0" smtClean="0"/>
              <a:t>. Data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diurutkan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 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/>
              <a:t>       	3	9	1	5</a:t>
            </a:r>
          </a:p>
          <a:p>
            <a:pPr marL="0" lvl="1" indent="6350">
              <a:buNone/>
            </a:pPr>
            <a:r>
              <a:rPr lang="en-US" sz="2400" b="1" dirty="0" smtClean="0"/>
              <a:t>	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b="1" dirty="0" smtClean="0"/>
              <a:t> : 	6	3	9	1	5</a:t>
            </a:r>
          </a:p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3	1	9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1	3	9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6	3	9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endParaRPr lang="en-US" sz="2400" b="1" dirty="0" smtClean="0"/>
          </a:p>
          <a:p>
            <a:pPr marL="457200" indent="635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5943600" y="259205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5029200" y="35351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51160" y="29568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44780" y="440711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06780" y="38574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3260360" y="5259049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022360" y="470940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35580" y="207364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5105400" y="3535180"/>
            <a:ext cx="838200" cy="5796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3535180"/>
            <a:ext cx="838200" cy="5034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4267200" y="4405858"/>
            <a:ext cx="790730" cy="54714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43530" y="4405860"/>
            <a:ext cx="809470" cy="5471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3352800" y="5257798"/>
            <a:ext cx="808220" cy="5334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6620" y="5257799"/>
            <a:ext cx="791980" cy="5334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b="1" dirty="0" smtClean="0"/>
              <a:t> : 	 1	6	3	9	5</a:t>
            </a:r>
          </a:p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smtClean="0"/>
              <a:t>		 1	6	3	5	9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1	6	3	5	9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6	9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endParaRPr lang="en-US" sz="2400" b="1" dirty="0" smtClean="0"/>
          </a:p>
          <a:p>
            <a:pPr marL="457200" indent="635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5943600" y="17063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5029200" y="263577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21180" y="20086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14800" y="3502699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1770" y="28931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05600" y="11280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505199" y="158396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505199" y="333031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505199" y="247962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6019800" y="1720120"/>
            <a:ext cx="823210" cy="5658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28610" y="1720120"/>
            <a:ext cx="853190" cy="5658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4191000" y="3503948"/>
            <a:ext cx="838200" cy="5346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14800" y="3503949"/>
            <a:ext cx="838200" cy="5346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0" y="419100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9248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3</a:t>
            </a:r>
            <a:r>
              <a:rPr lang="en-US" sz="2400" b="1" dirty="0" smtClean="0"/>
              <a:t> : 	 1	3	6	5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1	3	6	5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4</a:t>
            </a:r>
            <a:r>
              <a:rPr lang="en-US" sz="2400" b="1" dirty="0" smtClean="0"/>
              <a:t> : 	 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/>
              <a:t>Data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ascending:		</a:t>
            </a:r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b="1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1" dirty="0"/>
          </a:p>
        </p:txBody>
      </p:sp>
      <p:grpSp>
        <p:nvGrpSpPr>
          <p:cNvPr id="2" name="Group 13"/>
          <p:cNvGrpSpPr/>
          <p:nvPr/>
        </p:nvGrpSpPr>
        <p:grpSpPr>
          <a:xfrm>
            <a:off x="5943600" y="146279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5029190" y="22397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50015" y="16950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36830" y="96062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343400" y="135911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399" y="285188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43400" y="210487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257800" y="390119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257800" y="4665690"/>
            <a:ext cx="4572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36830" y="35389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5943600" y="405484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52400" y="123522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5105400" y="2242280"/>
            <a:ext cx="8382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29200" y="2242280"/>
            <a:ext cx="8382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924800" cy="5410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b="1" u="sng" dirty="0" smtClean="0"/>
              <a:t>Procedure</a:t>
            </a:r>
            <a:r>
              <a:rPr lang="en-US" b="1" dirty="0" smtClean="0"/>
              <a:t> </a:t>
            </a:r>
            <a:r>
              <a:rPr lang="en-US" b="1" dirty="0" err="1" smtClean="0"/>
              <a:t>bubble_sort_asc</a:t>
            </a:r>
            <a:r>
              <a:rPr lang="en-US" b="1" dirty="0" smtClean="0"/>
              <a:t>(</a:t>
            </a:r>
            <a:r>
              <a:rPr lang="en-US" b="1" u="sng" dirty="0" smtClean="0"/>
              <a:t>I/O</a:t>
            </a:r>
            <a:r>
              <a:rPr lang="en-US" b="1" dirty="0" smtClean="0"/>
              <a:t>  </a:t>
            </a:r>
            <a:r>
              <a:rPr lang="en-US" b="1" dirty="0" err="1" smtClean="0"/>
              <a:t>nama_var_array</a:t>
            </a:r>
            <a:r>
              <a:rPr lang="en-US" b="1" dirty="0" smtClean="0"/>
              <a:t> : </a:t>
            </a:r>
            <a:r>
              <a:rPr lang="en-US" b="1" dirty="0" err="1" smtClean="0"/>
              <a:t>nama_tipe_array</a:t>
            </a:r>
            <a:r>
              <a:rPr lang="en-US" b="1" dirty="0" smtClean="0"/>
              <a:t>, </a:t>
            </a:r>
          </a:p>
          <a:p>
            <a:pPr marL="3086100" indent="0">
              <a:spcBef>
                <a:spcPts val="0"/>
              </a:spcBef>
              <a:buNone/>
            </a:pPr>
            <a:r>
              <a:rPr lang="en-US" b="1" u="sng" dirty="0" smtClean="0"/>
              <a:t>Input</a:t>
            </a:r>
            <a:r>
              <a:rPr lang="en-US" b="1" dirty="0" smtClean="0"/>
              <a:t>  N : </a:t>
            </a:r>
            <a:r>
              <a:rPr lang="en-US" b="1" u="sng" dirty="0" smtClean="0"/>
              <a:t>integer</a:t>
            </a:r>
            <a:r>
              <a:rPr lang="en-US" b="1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/>
              <a:t>{I.S.  : array(1..N)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banyaknya</a:t>
            </a:r>
            <a:r>
              <a:rPr lang="en-US" b="1" dirty="0" smtClean="0"/>
              <a:t> data (N)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terdefinisi</a:t>
            </a:r>
            <a:r>
              <a:rPr lang="en-US" b="1" dirty="0" smtClean="0"/>
              <a:t>}</a:t>
            </a:r>
          </a:p>
          <a:p>
            <a:pPr marL="688975" indent="-688975">
              <a:spcBef>
                <a:spcPts val="0"/>
              </a:spcBef>
              <a:buNone/>
            </a:pPr>
            <a:r>
              <a:rPr lang="en-US" b="1" dirty="0" smtClean="0"/>
              <a:t>{F.S. : </a:t>
            </a:r>
            <a:r>
              <a:rPr lang="en-US" b="1" dirty="0" err="1" smtClean="0"/>
              <a:t>menghasilkan</a:t>
            </a:r>
            <a:r>
              <a:rPr lang="en-US" b="1" dirty="0" smtClean="0"/>
              <a:t> array(1..N) yang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tersusun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/>
              <a:t>    	</a:t>
            </a:r>
            <a:r>
              <a:rPr lang="en-US" b="1" dirty="0" err="1" smtClean="0"/>
              <a:t>i</a:t>
            </a:r>
            <a:r>
              <a:rPr lang="en-US" b="1" dirty="0" smtClean="0"/>
              <a:t>, j : </a:t>
            </a:r>
            <a:r>
              <a:rPr lang="en-US" b="1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/>
              <a:t>	temp : </a:t>
            </a:r>
            <a:r>
              <a:rPr lang="en-US" b="1" dirty="0" err="1" smtClean="0"/>
              <a:t>tipedata</a:t>
            </a:r>
            <a:endParaRPr lang="en-US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/>
              <a:t>Algoritma</a:t>
            </a:r>
            <a:r>
              <a:rPr lang="en-US" b="1" u="sng" dirty="0" smtClean="0"/>
              <a:t>:</a:t>
            </a:r>
            <a:endParaRPr lang="en-US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for</a:t>
            </a:r>
            <a:r>
              <a:rPr lang="en-US" b="1" dirty="0" smtClean="0"/>
              <a:t>  </a:t>
            </a:r>
            <a:r>
              <a:rPr lang="en-US" b="1" dirty="0" err="1" smtClean="0"/>
              <a:t>i</a:t>
            </a:r>
            <a:r>
              <a:rPr lang="en-US" b="1" dirty="0" smtClean="0"/>
              <a:t>  </a:t>
            </a:r>
            <a:r>
              <a:rPr lang="en-US" b="1" dirty="0" smtClean="0">
                <a:sym typeface="Wingdings" pitchFamily="2" charset="2"/>
              </a:rPr>
              <a:t>  1  </a:t>
            </a:r>
            <a:r>
              <a:rPr lang="en-US" b="1" u="sng" dirty="0" smtClean="0"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 N-1   </a:t>
            </a:r>
            <a:r>
              <a:rPr lang="en-US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           </a:t>
            </a:r>
            <a:r>
              <a:rPr lang="en-US" b="1" u="sng" dirty="0" smtClean="0">
                <a:sym typeface="Wingdings" pitchFamily="2" charset="2"/>
              </a:rPr>
              <a:t>for</a:t>
            </a:r>
            <a:r>
              <a:rPr lang="en-US" b="1" dirty="0" smtClean="0">
                <a:sym typeface="Wingdings" pitchFamily="2" charset="2"/>
              </a:rPr>
              <a:t>   j     n   </a:t>
            </a:r>
            <a:r>
              <a:rPr lang="en-US" b="1" u="sng" dirty="0" err="1" smtClean="0">
                <a:sym typeface="Wingdings" pitchFamily="2" charset="2"/>
              </a:rPr>
              <a:t>downto</a:t>
            </a:r>
            <a:r>
              <a:rPr lang="en-US" b="1" dirty="0" smtClean="0">
                <a:sym typeface="Wingdings" pitchFamily="2" charset="2"/>
              </a:rPr>
              <a:t>   i+1  </a:t>
            </a:r>
            <a:r>
              <a:rPr lang="en-US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</a:t>
            </a:r>
            <a:r>
              <a:rPr lang="en-US" b="1" u="sng" dirty="0" smtClean="0">
                <a:sym typeface="Wingdings" pitchFamily="2" charset="2"/>
              </a:rPr>
              <a:t>if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(j) &lt; 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(j-1))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</a:t>
            </a:r>
            <a:r>
              <a:rPr lang="en-US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     temp  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     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(j)  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(j-1)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     </a:t>
            </a:r>
            <a:r>
              <a:rPr lang="en-US" b="1" dirty="0" err="1" smtClean="0">
                <a:sym typeface="Wingdings" pitchFamily="2" charset="2"/>
              </a:rPr>
              <a:t>nama_var_array</a:t>
            </a:r>
            <a:r>
              <a:rPr lang="en-US" b="1" dirty="0" smtClean="0">
                <a:sym typeface="Wingdings" pitchFamily="2" charset="2"/>
              </a:rPr>
              <a:t>(j-1)    temp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	</a:t>
            </a:r>
            <a:r>
              <a:rPr lang="en-US" b="1" u="sng" dirty="0" err="1" smtClean="0">
                <a:sym typeface="Wingdings" pitchFamily="2" charset="2"/>
              </a:rPr>
              <a:t>endif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 	   </a:t>
            </a:r>
            <a:r>
              <a:rPr lang="en-US" b="1" u="sng" dirty="0" err="1" smtClean="0">
                <a:sym typeface="Wingdings" pitchFamily="2" charset="2"/>
              </a:rPr>
              <a:t>endfor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u="sng" dirty="0" err="1" smtClean="0">
                <a:sym typeface="Wingdings" pitchFamily="2" charset="2"/>
              </a:rPr>
              <a:t>endfor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>
                <a:sym typeface="Wingdings" pitchFamily="2" charset="2"/>
              </a:rPr>
              <a:t>EndProcedure</a:t>
            </a:r>
            <a:endParaRPr lang="en-US" b="1" u="sng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b="1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Bubble Sort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334000"/>
          </a:xfrm>
        </p:spPr>
        <p:txBody>
          <a:bodyPr>
            <a:noAutofit/>
          </a:bodyPr>
          <a:lstStyle/>
          <a:p>
            <a:pPr marL="0" indent="6350">
              <a:buNone/>
            </a:pPr>
            <a:r>
              <a:rPr lang="en-US" sz="2400" b="1" dirty="0" err="1" smtClean="0"/>
              <a:t>Mis</a:t>
            </a:r>
            <a:r>
              <a:rPr lang="en-US" sz="2400" b="1" dirty="0" smtClean="0"/>
              <a:t>. Data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diurutkan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descending 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buNone/>
            </a:pPr>
            <a:r>
              <a:rPr lang="en-US" sz="2400" b="1" dirty="0" smtClean="0"/>
              <a:t>	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b="1" dirty="0" smtClean="0"/>
              <a:t> : 	6	3	9	1	5</a:t>
            </a:r>
          </a:p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smtClean="0"/>
              <a:t>		6	3	9	1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9	3	1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6	9	3	1	5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6	9	3	5	1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endParaRPr lang="en-US" sz="2400" b="1" dirty="0" smtClean="0"/>
          </a:p>
          <a:p>
            <a:pPr marL="457200" indent="635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3200400" y="260704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4800" y="34589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992380" y="292671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29200" y="436486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3020" y="379239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5943600" y="5221570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881140" y="46257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2970" y="20898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4191000" y="3503950"/>
            <a:ext cx="836950" cy="5346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3550" y="3503950"/>
            <a:ext cx="839450" cy="5346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6019800" y="5297768"/>
            <a:ext cx="838200" cy="49343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43600" y="5297769"/>
            <a:ext cx="838200" cy="49343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Bubble Sort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Descending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b="1" dirty="0" smtClean="0"/>
              <a:t> : 	 6	9	3	5	1</a:t>
            </a:r>
          </a:p>
          <a:p>
            <a:pPr marL="0" lvl="1" indent="6350">
              <a:buNone/>
            </a:pPr>
            <a:r>
              <a:rPr lang="en-US" sz="2400" b="1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smtClean="0"/>
              <a:t>		 9	6	3	5	1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 9	6	3	5	1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r>
              <a:rPr lang="en-US" sz="2400" b="1" dirty="0" smtClean="0"/>
              <a:t>		</a:t>
            </a:r>
          </a:p>
          <a:p>
            <a:pPr marL="0" lvl="1" indent="6350">
              <a:buNone/>
            </a:pPr>
            <a:endParaRPr lang="en-US" sz="2400" b="1" dirty="0" smtClean="0"/>
          </a:p>
          <a:p>
            <a:pPr marL="0" lvl="1" indent="6350">
              <a:buNone/>
            </a:pPr>
            <a:endParaRPr lang="en-US" sz="2400" b="1" dirty="0" smtClean="0"/>
          </a:p>
          <a:p>
            <a:pPr marL="457200" indent="6350">
              <a:buNone/>
            </a:pPr>
            <a:endParaRPr lang="en-US" sz="2400" b="1" dirty="0" smtClean="0"/>
          </a:p>
          <a:p>
            <a:pPr marL="457200" indent="-457200">
              <a:buNone/>
            </a:pPr>
            <a:endParaRPr lang="en-US" sz="2400" b="1" dirty="0"/>
          </a:p>
        </p:txBody>
      </p:sp>
      <p:grpSp>
        <p:nvGrpSpPr>
          <p:cNvPr id="4" name="Group 13"/>
          <p:cNvGrpSpPr/>
          <p:nvPr/>
        </p:nvGrpSpPr>
        <p:grpSpPr>
          <a:xfrm>
            <a:off x="3230380" y="17063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099810" y="263077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038600" y="204116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14210" y="342900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1770" y="28956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81660" y="11742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j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172200" y="1585210"/>
            <a:ext cx="4572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3366540"/>
            <a:ext cx="4572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72200" y="2480870"/>
            <a:ext cx="4572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3276600" y="1766340"/>
            <a:ext cx="868180" cy="5196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30380" y="1766340"/>
            <a:ext cx="884420" cy="5196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9200" y="3520190"/>
            <a:ext cx="838200" cy="51841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5105400" y="3505200"/>
            <a:ext cx="776990" cy="533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2412</TotalTime>
  <Words>426</Words>
  <Application>Microsoft Office PowerPoint</Application>
  <PresentationFormat>On-screen Show (4:3)</PresentationFormat>
  <Paragraphs>297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Arabic Typesetting</vt:lpstr>
      <vt:lpstr>Arial</vt:lpstr>
      <vt:lpstr>Blackadder ITC</vt:lpstr>
      <vt:lpstr>Calibri</vt:lpstr>
      <vt:lpstr>Times New Roman</vt:lpstr>
      <vt:lpstr>Wingdings</vt:lpstr>
      <vt:lpstr>PPP_SFUSI_PRT_3AM</vt:lpstr>
      <vt:lpstr>Algoritma dan Pemrograman  Sorting</vt:lpstr>
      <vt:lpstr>Definisi SORTING</vt:lpstr>
      <vt:lpstr>Buble Sort</vt:lpstr>
      <vt:lpstr>Bubble Sort Secara Ascending</vt:lpstr>
      <vt:lpstr>Bubble Sort Secara Ascending (lanjutan)</vt:lpstr>
      <vt:lpstr>Bubble Sort Secara Ascending (lanjutan)</vt:lpstr>
      <vt:lpstr>Algoritma Bubble Sort Asc. Secara Umum</vt:lpstr>
      <vt:lpstr>Bubble Sort Secara Descending</vt:lpstr>
      <vt:lpstr>Bubble Sort Secara Descending (lanjutan)</vt:lpstr>
      <vt:lpstr>Bubble Sort Secara Descending (lanjutan)</vt:lpstr>
      <vt:lpstr>Algoritma Bubble Sort Dsc. Secara Umum</vt:lpstr>
      <vt:lpstr>Selection Sort</vt:lpstr>
      <vt:lpstr>Maximum Sort Secara Ascending</vt:lpstr>
      <vt:lpstr>Maximum Sort Secara Asc. (lanjutan)</vt:lpstr>
      <vt:lpstr>Maximum Sort Secara Asc. (lanjutan)</vt:lpstr>
      <vt:lpstr>Algoritma Maximum Sort Asc. Secara Umum</vt:lpstr>
      <vt:lpstr>Algoritma Minimum Sort Asc. Secara Umum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A455LF-WIN10</cp:lastModifiedBy>
  <cp:revision>324</cp:revision>
  <dcterms:created xsi:type="dcterms:W3CDTF">2010-08-31T04:22:45Z</dcterms:created>
  <dcterms:modified xsi:type="dcterms:W3CDTF">2017-10-26T01:27:29Z</dcterms:modified>
</cp:coreProperties>
</file>