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4" r:id="rId9"/>
    <p:sldId id="265" r:id="rId10"/>
    <p:sldId id="266" r:id="rId11"/>
    <p:sldId id="269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Presentasi</a:t>
          </a:r>
          <a:r>
            <a:rPr lang="en-US" dirty="0" smtClean="0"/>
            <a:t> UP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FD7F07FA-3940-487B-A031-0E638572FF4C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Lapangan</a:t>
          </a:r>
          <a:endParaRPr lang="en-US" dirty="0"/>
        </a:p>
      </dgm:t>
    </dgm:pt>
    <dgm:pt modelId="{61248DCD-8C91-4C16-B383-EE9C2B1B3D67}" type="parTrans" cxnId="{FBA29504-1FD2-4D71-AB10-7D6628CAE165}">
      <dgm:prSet/>
      <dgm:spPr/>
      <dgm:t>
        <a:bodyPr/>
        <a:lstStyle/>
        <a:p>
          <a:endParaRPr lang="en-US"/>
        </a:p>
      </dgm:t>
    </dgm:pt>
    <dgm:pt modelId="{7D1DA0FA-1F1C-4567-83A2-3ADAB910880A}" type="sibTrans" cxnId="{FBA29504-1FD2-4D71-AB10-7D6628CAE165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2" presId="urn:diagrams.loki3.com/BracketList+Icon"/>
    <dgm:cxn modelId="{DFF7ADF8-75BC-4C8F-910B-D96ABBB8C1E7}" type="presOf" srcId="{FD7F07FA-3940-487B-A031-0E638572FF4C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FBA29504-1FD2-4D71-AB10-7D6628CAE165}" srcId="{9401CD92-31D5-4519-8BFB-E35503A926B7}" destId="{FD7F07FA-3940-487B-A031-0E638572FF4C}" srcOrd="1" destOrd="0" parTransId="{61248DCD-8C91-4C16-B383-EE9C2B1B3D67}" sibTransId="{7D1DA0FA-1F1C-4567-83A2-3ADAB910880A}"/>
    <dgm:cxn modelId="{45B8EC8E-E166-44E8-958C-58F101B8016B}" srcId="{9401CD92-31D5-4519-8BFB-E35503A926B7}" destId="{1C5ED0A0-E400-43B9-9A26-8589925A7CAE}" srcOrd="2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Contact Person: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</a:t>
          </a: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848600" cy="2057400"/>
          </a:xfrm>
        </p:spPr>
        <p:txBody>
          <a:bodyPr/>
          <a:lstStyle/>
          <a:p>
            <a:r>
              <a:rPr lang="en-US" sz="5400" dirty="0" smtClean="0"/>
              <a:t>METODE  PENELITIAN KUALITATIF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/>
              <a:t>Richards, Lyn. 2006. </a:t>
            </a:r>
            <a:r>
              <a:rPr lang="en-US" sz="2000" i="1" dirty="0"/>
              <a:t>Handling Qualitative Data, a Practical Guide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Publication, Inc.</a:t>
            </a:r>
          </a:p>
          <a:p>
            <a:r>
              <a:rPr lang="en-US" sz="2000" dirty="0" err="1" smtClean="0"/>
              <a:t>Sarantakos</a:t>
            </a:r>
            <a:r>
              <a:rPr lang="en-US" sz="2000" dirty="0"/>
              <a:t>, </a:t>
            </a:r>
            <a:r>
              <a:rPr lang="en-US" sz="2000" dirty="0" err="1"/>
              <a:t>Sotirios</a:t>
            </a:r>
            <a:r>
              <a:rPr lang="en-US" sz="2000" dirty="0"/>
              <a:t>. 1993. </a:t>
            </a:r>
            <a:r>
              <a:rPr lang="en-US" sz="2000" i="1" dirty="0"/>
              <a:t>Social Research</a:t>
            </a:r>
            <a:r>
              <a:rPr lang="en-US" sz="2000" dirty="0"/>
              <a:t>. </a:t>
            </a:r>
            <a:r>
              <a:rPr lang="en-US" sz="2000" dirty="0" err="1"/>
              <a:t>Australia:MacMillan</a:t>
            </a:r>
            <a:r>
              <a:rPr lang="en-US" sz="2000" dirty="0"/>
              <a:t> Education.</a:t>
            </a:r>
          </a:p>
          <a:p>
            <a:pPr lvl="0"/>
            <a:r>
              <a:rPr lang="en-US" sz="2000" dirty="0" err="1"/>
              <a:t>Singarimbun</a:t>
            </a:r>
            <a:r>
              <a:rPr lang="en-US" sz="2000" dirty="0"/>
              <a:t>, </a:t>
            </a:r>
            <a:r>
              <a:rPr lang="en-US" sz="2000" dirty="0" err="1"/>
              <a:t>Masri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Sofian</a:t>
            </a:r>
            <a:r>
              <a:rPr lang="en-US" sz="2000" dirty="0"/>
              <a:t> Effendi. 1989.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Survei</a:t>
            </a:r>
            <a:r>
              <a:rPr lang="en-US" sz="2000" dirty="0"/>
              <a:t>. Jakarta:LP3ES.</a:t>
            </a:r>
          </a:p>
          <a:p>
            <a:pPr lvl="0"/>
            <a:r>
              <a:rPr lang="en-US" sz="2000" dirty="0" err="1" smtClean="0"/>
              <a:t>Soehartono</a:t>
            </a:r>
            <a:r>
              <a:rPr lang="en-US" sz="2000" dirty="0" smtClean="0"/>
              <a:t>, </a:t>
            </a:r>
            <a:r>
              <a:rPr lang="en-US" sz="2000" dirty="0" err="1" smtClean="0"/>
              <a:t>Irawan</a:t>
            </a:r>
            <a:r>
              <a:rPr lang="en-US" sz="2000" dirty="0" smtClean="0"/>
              <a:t>. 1995. </a:t>
            </a:r>
            <a:r>
              <a:rPr lang="en-US" sz="2000" i="1" dirty="0" err="1" smtClean="0"/>
              <a:t>Metode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Penelitian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Sosial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Bandung:Remaja</a:t>
            </a:r>
            <a:r>
              <a:rPr lang="en-US" sz="2000" dirty="0" smtClean="0"/>
              <a:t> </a:t>
            </a:r>
            <a:r>
              <a:rPr lang="en-US" sz="2000" dirty="0" err="1" smtClean="0"/>
              <a:t>Rosdakarya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Sugiono</a:t>
            </a:r>
            <a:r>
              <a:rPr lang="en-US" sz="2000" dirty="0"/>
              <a:t>. 2005. </a:t>
            </a:r>
            <a:r>
              <a:rPr lang="en-US" sz="2000" i="1" dirty="0" err="1"/>
              <a:t>Memahami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Kualitatif</a:t>
            </a:r>
            <a:r>
              <a:rPr lang="en-US" sz="2000" dirty="0"/>
              <a:t>. </a:t>
            </a:r>
            <a:r>
              <a:rPr lang="en-US" sz="2000" dirty="0" err="1"/>
              <a:t>Bandung:Alfabeta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smtClean="0"/>
              <a:t>Usman, </a:t>
            </a:r>
            <a:r>
              <a:rPr lang="en-US" sz="2000" dirty="0" err="1" smtClean="0"/>
              <a:t>Husaini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Purnomo</a:t>
            </a:r>
            <a:r>
              <a:rPr lang="en-US" sz="2000" dirty="0" smtClean="0"/>
              <a:t> S.A. 1996. </a:t>
            </a:r>
            <a:r>
              <a:rPr lang="en-US" sz="2000" i="1" dirty="0" err="1" smtClean="0"/>
              <a:t>Metodologi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Penelitian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Sosial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Jakarta:Bumi</a:t>
            </a:r>
            <a:r>
              <a:rPr lang="en-US" sz="2000" dirty="0" smtClean="0"/>
              <a:t> </a:t>
            </a:r>
            <a:r>
              <a:rPr lang="en-US" sz="2000" dirty="0" err="1" smtClean="0"/>
              <a:t>Aksara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Pedoman</a:t>
            </a:r>
            <a:r>
              <a:rPr lang="en-US" sz="2000" dirty="0" smtClean="0"/>
              <a:t> </a:t>
            </a:r>
            <a:r>
              <a:rPr lang="en-US" sz="2000" dirty="0" err="1" smtClean="0"/>
              <a:t>Skripsi</a:t>
            </a:r>
            <a:r>
              <a:rPr lang="en-US" sz="2000" dirty="0" smtClean="0"/>
              <a:t> FISIP </a:t>
            </a:r>
            <a:r>
              <a:rPr lang="en-US" sz="2000" dirty="0" err="1" smtClean="0"/>
              <a:t>Unikom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Forte" panose="03060902040502070203" pitchFamily="66" charset="0"/>
              </a:rPr>
              <a:t>PERKENALAN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"/>
            <a:ext cx="4614862" cy="5740977"/>
          </a:xfrm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6240532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700" dirty="0" err="1" smtClean="0"/>
              <a:t>Jadwal</a:t>
            </a:r>
            <a:r>
              <a:rPr lang="en-US" sz="2700" dirty="0" smtClean="0"/>
              <a:t> </a:t>
            </a:r>
            <a:r>
              <a:rPr lang="en-US" sz="2700" dirty="0" err="1" smtClean="0"/>
              <a:t>Kuliah</a:t>
            </a:r>
            <a:r>
              <a:rPr lang="en-US" sz="2700" dirty="0" smtClean="0"/>
              <a:t>: </a:t>
            </a:r>
            <a:r>
              <a:rPr lang="en-US" sz="2700" dirty="0" err="1" smtClean="0"/>
              <a:t>Kamis</a:t>
            </a:r>
            <a:r>
              <a:rPr lang="en-US" sz="2700" dirty="0" smtClean="0"/>
              <a:t>, 07.00 – 09.15 (3 SKS), </a:t>
            </a:r>
            <a:r>
              <a:rPr lang="en-US" sz="2700" dirty="0" smtClean="0"/>
              <a:t>di R. 9.025 </a:t>
            </a:r>
            <a:r>
              <a:rPr lang="en-US" sz="2700" dirty="0" err="1" smtClean="0"/>
              <a:t>Teori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Praktik</a:t>
            </a:r>
            <a:endParaRPr lang="en-US" sz="2700" dirty="0" smtClean="0"/>
          </a:p>
          <a:p>
            <a:r>
              <a:rPr lang="en-US" sz="2700" dirty="0" err="1" smtClean="0"/>
              <a:t>Toleransi</a:t>
            </a:r>
            <a:r>
              <a:rPr lang="en-US" sz="2700" dirty="0" smtClean="0"/>
              <a:t> </a:t>
            </a:r>
            <a:r>
              <a:rPr lang="en-US" sz="2700" dirty="0" err="1" smtClean="0"/>
              <a:t>kehadiran</a:t>
            </a:r>
            <a:r>
              <a:rPr lang="en-US" sz="2700" dirty="0" smtClean="0"/>
              <a:t> di </a:t>
            </a:r>
            <a:r>
              <a:rPr lang="en-US" sz="2700" dirty="0" err="1" smtClean="0"/>
              <a:t>kelas</a:t>
            </a:r>
            <a:r>
              <a:rPr lang="en-US" sz="2700" dirty="0" smtClean="0"/>
              <a:t> 20 </a:t>
            </a:r>
            <a:r>
              <a:rPr lang="en-US" sz="2700" dirty="0" err="1" smtClean="0"/>
              <a:t>menit</a:t>
            </a:r>
            <a:r>
              <a:rPr lang="en-US" sz="2700" dirty="0" smtClean="0"/>
              <a:t>, </a:t>
            </a:r>
            <a:r>
              <a:rPr lang="en-US" sz="2700" dirty="0" err="1" smtClean="0"/>
              <a:t>konsekuensi</a:t>
            </a:r>
            <a:r>
              <a:rPr lang="en-US" sz="2700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sz="2700" dirty="0" err="1" smtClean="0"/>
              <a:t>Mahasiswa</a:t>
            </a:r>
            <a:r>
              <a:rPr lang="en-US" sz="2700" dirty="0" smtClean="0"/>
              <a:t> </a:t>
            </a:r>
            <a:r>
              <a:rPr lang="en-US" sz="2700" dirty="0" err="1" smtClean="0"/>
              <a:t>terlambat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diperkenankan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kelas</a:t>
            </a:r>
            <a:r>
              <a:rPr lang="en-US" sz="2700" dirty="0" smtClean="0"/>
              <a:t>,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DIAKUI.</a:t>
            </a:r>
          </a:p>
          <a:p>
            <a:pPr marL="796925" indent="-457200">
              <a:buFont typeface="+mj-lt"/>
              <a:buAutoNum type="arabicPeriod"/>
            </a:pPr>
            <a:r>
              <a:rPr lang="en-US" sz="2700" dirty="0" err="1" smtClean="0"/>
              <a:t>Dosen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kelas</a:t>
            </a:r>
            <a:r>
              <a:rPr lang="en-US" sz="2700" dirty="0" smtClean="0"/>
              <a:t> </a:t>
            </a:r>
            <a:r>
              <a:rPr lang="en-US" sz="2700" dirty="0" err="1" smtClean="0"/>
              <a:t>tanpa</a:t>
            </a:r>
            <a:r>
              <a:rPr lang="en-US" sz="2700" dirty="0" smtClean="0"/>
              <a:t> </a:t>
            </a:r>
            <a:r>
              <a:rPr lang="en-US" sz="2700" dirty="0" err="1" smtClean="0"/>
              <a:t>pemberitahuan</a:t>
            </a:r>
            <a:r>
              <a:rPr lang="en-US" sz="2700" dirty="0" smtClean="0"/>
              <a:t>,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</a:t>
            </a:r>
            <a:r>
              <a:rPr lang="en-US" sz="2700" dirty="0" err="1" smtClean="0"/>
              <a:t>boleh</a:t>
            </a:r>
            <a:r>
              <a:rPr lang="en-US" sz="2700" dirty="0" smtClean="0"/>
              <a:t> </a:t>
            </a:r>
            <a:r>
              <a:rPr lang="en-US" sz="2700" dirty="0" err="1" smtClean="0"/>
              <a:t>pulang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membuat</a:t>
            </a:r>
            <a:r>
              <a:rPr lang="en-US" sz="2700" dirty="0" smtClean="0"/>
              <a:t>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manual </a:t>
            </a:r>
            <a:r>
              <a:rPr lang="en-US" sz="2700" dirty="0" err="1" smtClean="0"/>
              <a:t>diserahkan</a:t>
            </a:r>
            <a:r>
              <a:rPr lang="en-US" sz="2700" dirty="0" smtClean="0"/>
              <a:t> </a:t>
            </a:r>
            <a:r>
              <a:rPr lang="en-US" sz="2700" dirty="0" err="1" smtClean="0"/>
              <a:t>ke</a:t>
            </a:r>
            <a:r>
              <a:rPr lang="en-US" sz="2700" dirty="0" smtClean="0"/>
              <a:t> </a:t>
            </a:r>
            <a:r>
              <a:rPr lang="en-US" sz="2700" dirty="0" err="1" smtClean="0"/>
              <a:t>sekretariat</a:t>
            </a:r>
            <a:r>
              <a:rPr lang="en-US" sz="2700" dirty="0" smtClean="0"/>
              <a:t> Prodi.</a:t>
            </a:r>
          </a:p>
          <a:p>
            <a:r>
              <a:rPr lang="en-US" sz="2700" dirty="0" err="1" smtClean="0"/>
              <a:t>Kehadiran</a:t>
            </a:r>
            <a:r>
              <a:rPr lang="en-US" sz="2700" dirty="0" smtClean="0"/>
              <a:t>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80 %, </a:t>
            </a:r>
            <a:r>
              <a:rPr lang="en-US" sz="2700" dirty="0" err="1" smtClean="0"/>
              <a:t>selama</a:t>
            </a:r>
            <a:r>
              <a:rPr lang="en-US" sz="2700" dirty="0" smtClean="0"/>
              <a:t> </a:t>
            </a:r>
            <a:r>
              <a:rPr lang="en-US" sz="2700" dirty="0" err="1" smtClean="0"/>
              <a:t>satu</a:t>
            </a:r>
            <a:r>
              <a:rPr lang="en-US" sz="2700" dirty="0" smtClean="0"/>
              <a:t> semester. </a:t>
            </a:r>
            <a:r>
              <a:rPr lang="en-US" sz="2700" dirty="0" err="1" smtClean="0"/>
              <a:t>Lihat</a:t>
            </a:r>
            <a:r>
              <a:rPr lang="en-US" sz="2700" dirty="0" smtClean="0"/>
              <a:t>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</a:t>
            </a:r>
            <a:r>
              <a:rPr lang="en-US" sz="2700" i="1" dirty="0" smtClean="0"/>
              <a:t>online</a:t>
            </a:r>
            <a:endParaRPr lang="en-US" sz="27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selama</a:t>
            </a:r>
            <a:r>
              <a:rPr lang="en-US" sz="2600" dirty="0" smtClean="0"/>
              <a:t> </a:t>
            </a:r>
            <a:r>
              <a:rPr lang="en-US" sz="2600" dirty="0" err="1" smtClean="0"/>
              <a:t>perkuliahan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. WAJIB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61976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DESKRIPSI  MATA KULIAH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5438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 smtClean="0">
                <a:solidFill>
                  <a:srgbClr val="002060"/>
                </a:solidFill>
              </a:rPr>
              <a:t>Mata kuliah ini mempelajari  </a:t>
            </a:r>
            <a:r>
              <a:rPr lang="de-DE" sz="3200" dirty="0">
                <a:solidFill>
                  <a:srgbClr val="002060"/>
                </a:solidFill>
              </a:rPr>
              <a:t>cara  menerapkan  metode  penelitian </a:t>
            </a:r>
            <a:r>
              <a:rPr lang="de-DE" sz="3200" dirty="0" smtClean="0">
                <a:solidFill>
                  <a:srgbClr val="002060"/>
                </a:solidFill>
              </a:rPr>
              <a:t>kualitatif guna </a:t>
            </a:r>
            <a:r>
              <a:rPr lang="de-DE" sz="3200" dirty="0">
                <a:solidFill>
                  <a:srgbClr val="002060"/>
                </a:solidFill>
              </a:rPr>
              <a:t>memahami dan menguraikan hakikat penelitian dalam konteks proses yang melibatkan kegiatan berfikir, menuangkan pikiran, mengumpulkan data, mengolah data yang kemudian dilaporkan dalam suatu tulisan yang bersifat </a:t>
            </a:r>
            <a:r>
              <a:rPr lang="de-DE" sz="3200" dirty="0" smtClean="0">
                <a:solidFill>
                  <a:srgbClr val="002060"/>
                </a:solidFill>
              </a:rPr>
              <a:t>analisis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3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43000"/>
            <a:ext cx="4291084" cy="47244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rgbClr val="0070C0"/>
                </a:solidFill>
              </a:rPr>
              <a:t>Agar </a:t>
            </a:r>
            <a:r>
              <a:rPr lang="en-US" dirty="0" err="1" smtClean="0">
                <a:solidFill>
                  <a:srgbClr val="0070C0"/>
                </a:solidFill>
              </a:rPr>
              <a:t>mahasiswa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dapat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memahami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kerangka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berpikir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memecahkan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permasalahan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memahami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metodologi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dapat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menyusun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usulan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penelitian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baik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melaksanakan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penelitian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menyusun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laporan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ilmiahnya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0" indent="0" algn="r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T U J U A 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038600" cy="48152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KOMPONEN NILAI AKHIR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75821426"/>
              </p:ext>
            </p:extLst>
          </p:nvPr>
        </p:nvGraphicFramePr>
        <p:xfrm>
          <a:off x="228600" y="1905000"/>
          <a:ext cx="731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/>
              <a:t>Bloor, Michael and Fiona Wood. 2006. </a:t>
            </a:r>
            <a:r>
              <a:rPr lang="en-US" sz="2000" i="1" dirty="0"/>
              <a:t>Keyword in Qualitative Methods: A Vocabulary of Research Concepts</a:t>
            </a:r>
            <a:r>
              <a:rPr lang="en-US" sz="2000" dirty="0"/>
              <a:t>. </a:t>
            </a:r>
            <a:r>
              <a:rPr lang="en-US" sz="2000" dirty="0" err="1"/>
              <a:t>London:SAGE</a:t>
            </a:r>
            <a:r>
              <a:rPr lang="en-US" sz="2000" dirty="0"/>
              <a:t> Publications.</a:t>
            </a:r>
          </a:p>
          <a:p>
            <a:pPr lvl="0"/>
            <a:r>
              <a:rPr lang="en-US" sz="2000" dirty="0" smtClean="0"/>
              <a:t>Bogdan, Robert </a:t>
            </a:r>
            <a:r>
              <a:rPr lang="en-US" sz="2000" dirty="0" err="1" smtClean="0"/>
              <a:t>dan</a:t>
            </a:r>
            <a:r>
              <a:rPr lang="en-US" sz="2000" dirty="0" smtClean="0"/>
              <a:t> Steven J. Taylor. </a:t>
            </a:r>
            <a:r>
              <a:rPr lang="en-US" sz="2000" dirty="0" err="1" smtClean="0"/>
              <a:t>Diterjemahkan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A. </a:t>
            </a:r>
            <a:r>
              <a:rPr lang="en-US" sz="2000" dirty="0" err="1" smtClean="0"/>
              <a:t>Khozin</a:t>
            </a:r>
            <a:r>
              <a:rPr lang="en-US" sz="2000" dirty="0" smtClean="0"/>
              <a:t> Afandi.1993. </a:t>
            </a:r>
            <a:r>
              <a:rPr lang="en-US" sz="2000" i="1" dirty="0" err="1" smtClean="0"/>
              <a:t>Kualitatif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Dasar-dasar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Penelitian</a:t>
            </a:r>
            <a:r>
              <a:rPr lang="en-US" sz="2000" i="1" dirty="0" smtClean="0"/>
              <a:t>)</a:t>
            </a:r>
            <a:r>
              <a:rPr lang="en-US" sz="2000" dirty="0" smtClean="0"/>
              <a:t>. </a:t>
            </a:r>
            <a:r>
              <a:rPr lang="en-US" sz="2000" dirty="0" err="1" smtClean="0"/>
              <a:t>Surabaya:Usaha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/>
              <a:t>.</a:t>
            </a:r>
            <a:r>
              <a:rPr lang="en-US" sz="2000" dirty="0" smtClean="0"/>
              <a:t>  </a:t>
            </a:r>
          </a:p>
          <a:p>
            <a:r>
              <a:rPr lang="en-US" sz="2000" dirty="0" err="1"/>
              <a:t>Bungin</a:t>
            </a:r>
            <a:r>
              <a:rPr lang="en-US" sz="2000" dirty="0"/>
              <a:t>, Burhan. </a:t>
            </a:r>
            <a:r>
              <a:rPr lang="id-ID" sz="2000" dirty="0"/>
              <a:t>2007. </a:t>
            </a:r>
            <a:r>
              <a:rPr lang="id-ID" sz="2000" i="1" dirty="0"/>
              <a:t>Penelitian </a:t>
            </a:r>
            <a:r>
              <a:rPr lang="id-ID" sz="2000" i="1" dirty="0" smtClean="0"/>
              <a:t>Kualitatf</a:t>
            </a:r>
            <a:r>
              <a:rPr lang="en-US" sz="2000" i="1" dirty="0" smtClean="0"/>
              <a:t>:</a:t>
            </a:r>
            <a:r>
              <a:rPr lang="id-ID" sz="2000" i="1" dirty="0" smtClean="0"/>
              <a:t> </a:t>
            </a:r>
            <a:r>
              <a:rPr lang="id-ID" sz="2000" i="1" dirty="0"/>
              <a:t>Komunikasi, Ekonomi, Kebijakan Publik dan Ilmu Sosial Lainnya</a:t>
            </a:r>
            <a:r>
              <a:rPr lang="id-ID" sz="2000" dirty="0"/>
              <a:t>, </a:t>
            </a:r>
            <a:r>
              <a:rPr lang="id-ID" sz="2000" dirty="0" smtClean="0"/>
              <a:t>Jakarta:Kencana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/>
              <a:t>Cresswel</a:t>
            </a:r>
            <a:r>
              <a:rPr lang="en-US" sz="2000" dirty="0"/>
              <a:t>, John. W. 1998. </a:t>
            </a:r>
            <a:r>
              <a:rPr lang="en-US" sz="2000" i="1" dirty="0"/>
              <a:t>Qualitative Inquiry and Research Design:</a:t>
            </a:r>
            <a:r>
              <a:rPr lang="en-US" sz="2000" dirty="0"/>
              <a:t> </a:t>
            </a:r>
            <a:r>
              <a:rPr lang="en-US" sz="2000" i="1" dirty="0"/>
              <a:t>Choosing Among Five Traditions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Publications, Inc.</a:t>
            </a:r>
          </a:p>
          <a:p>
            <a:r>
              <a:rPr lang="en-US" sz="2000" dirty="0"/>
              <a:t>Darlington, Yvonne and Dorothy Scott. 2002. </a:t>
            </a:r>
            <a:r>
              <a:rPr lang="en-US" sz="2000" i="1" dirty="0"/>
              <a:t>Qualitative Research in Practice: Stories From The Field</a:t>
            </a:r>
            <a:r>
              <a:rPr lang="en-US" sz="2000" dirty="0"/>
              <a:t>. </a:t>
            </a:r>
            <a:r>
              <a:rPr lang="en-US" sz="2000" dirty="0" err="1"/>
              <a:t>Australia:Allen</a:t>
            </a:r>
            <a:r>
              <a:rPr lang="en-US" sz="2000" dirty="0"/>
              <a:t> &amp; Unwin.</a:t>
            </a:r>
            <a:r>
              <a:rPr lang="en-US" sz="2000" i="1" dirty="0"/>
              <a:t> </a:t>
            </a:r>
            <a:endParaRPr lang="en-US" sz="2000" dirty="0"/>
          </a:p>
          <a:p>
            <a:r>
              <a:rPr lang="en-US" sz="2000" dirty="0" err="1"/>
              <a:t>Denzim</a:t>
            </a:r>
            <a:r>
              <a:rPr lang="en-US" sz="2000" dirty="0"/>
              <a:t>, Norman, K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Yvonna</a:t>
            </a:r>
            <a:r>
              <a:rPr lang="en-US" sz="2000" dirty="0"/>
              <a:t> S. Lincoln. 2005. </a:t>
            </a:r>
            <a:r>
              <a:rPr lang="en-US" sz="2000" i="1" dirty="0"/>
              <a:t>Handbook of Qualitative Research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Publications Inc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 err="1"/>
              <a:t>Eriyanto</a:t>
            </a:r>
            <a:r>
              <a:rPr lang="en-US" sz="2000" dirty="0"/>
              <a:t>. 2001. </a:t>
            </a:r>
            <a:r>
              <a:rPr lang="en-US" sz="2000" i="1" dirty="0" err="1"/>
              <a:t>Analisis</a:t>
            </a:r>
            <a:r>
              <a:rPr lang="en-US" sz="2000" i="1" dirty="0"/>
              <a:t> </a:t>
            </a:r>
            <a:r>
              <a:rPr lang="en-US" sz="2000" i="1" dirty="0" err="1"/>
              <a:t>Wacana</a:t>
            </a:r>
            <a:r>
              <a:rPr lang="en-US" sz="2000" i="1" dirty="0"/>
              <a:t>, </a:t>
            </a:r>
            <a:r>
              <a:rPr lang="en-US" sz="2000" i="1" dirty="0" err="1"/>
              <a:t>Pengantar</a:t>
            </a:r>
            <a:r>
              <a:rPr lang="en-US" sz="2000" i="1" dirty="0"/>
              <a:t> </a:t>
            </a:r>
            <a:r>
              <a:rPr lang="en-US" sz="2000" i="1" dirty="0" err="1"/>
              <a:t>Analisis</a:t>
            </a:r>
            <a:r>
              <a:rPr lang="en-US" sz="2000" i="1" dirty="0"/>
              <a:t> </a:t>
            </a:r>
            <a:r>
              <a:rPr lang="en-US" sz="2000" i="1" dirty="0" err="1"/>
              <a:t>Teks</a:t>
            </a:r>
            <a:r>
              <a:rPr lang="en-US" sz="2000" i="1" dirty="0"/>
              <a:t> Media</a:t>
            </a:r>
            <a:r>
              <a:rPr lang="en-US" sz="2000" dirty="0"/>
              <a:t>. </a:t>
            </a:r>
            <a:r>
              <a:rPr lang="en-US" sz="2000" dirty="0" err="1"/>
              <a:t>Yogyakarta:LKiS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Garna</a:t>
            </a:r>
            <a:r>
              <a:rPr lang="en-US" sz="2000" dirty="0"/>
              <a:t>, </a:t>
            </a:r>
            <a:r>
              <a:rPr lang="en-US" sz="2000" dirty="0" err="1"/>
              <a:t>Judistira</a:t>
            </a:r>
            <a:r>
              <a:rPr lang="en-US" sz="2000" dirty="0"/>
              <a:t> K. 2007.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Ilmu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i="1" dirty="0"/>
              <a:t>: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dalam</a:t>
            </a:r>
            <a:r>
              <a:rPr lang="en-US" sz="2000" i="1" dirty="0"/>
              <a:t> </a:t>
            </a:r>
            <a:r>
              <a:rPr lang="en-US" sz="2000" i="1" dirty="0" err="1"/>
              <a:t>Ilmu</a:t>
            </a:r>
            <a:r>
              <a:rPr lang="en-US" sz="2000" i="1" dirty="0"/>
              <a:t> </a:t>
            </a:r>
            <a:r>
              <a:rPr lang="en-US" sz="2000" i="1" dirty="0" err="1"/>
              <a:t>Pemerintahan</a:t>
            </a:r>
            <a:r>
              <a:rPr lang="en-US" sz="2000" dirty="0"/>
              <a:t>. </a:t>
            </a:r>
            <a:r>
              <a:rPr lang="en-US" sz="2000" dirty="0" err="1"/>
              <a:t>Bandung:Primaco</a:t>
            </a:r>
            <a:r>
              <a:rPr lang="en-US" sz="2000" dirty="0"/>
              <a:t> </a:t>
            </a:r>
            <a:r>
              <a:rPr lang="en-US" sz="2000" dirty="0" err="1"/>
              <a:t>Akademika</a:t>
            </a:r>
            <a:r>
              <a:rPr lang="en-US" sz="2000" dirty="0"/>
              <a:t>.</a:t>
            </a:r>
          </a:p>
          <a:p>
            <a:r>
              <a:rPr lang="en-US" sz="2000" dirty="0"/>
              <a:t>Given, Lisa M. 2008. </a:t>
            </a:r>
            <a:r>
              <a:rPr lang="en-US" sz="2000" i="1" dirty="0"/>
              <a:t>Qualitative Research Methods. Volumes 1 &amp; 2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Publications, Inc.</a:t>
            </a:r>
          </a:p>
          <a:p>
            <a:r>
              <a:rPr lang="fi-FI" sz="2000" dirty="0"/>
              <a:t>Kantaprawira, Rusadi. 2009. </a:t>
            </a:r>
            <a:r>
              <a:rPr lang="fi-FI" sz="2000" i="1" dirty="0"/>
              <a:t>Filsafat dan Penelitian Ilmu-Ilmu Sosial</a:t>
            </a:r>
            <a:r>
              <a:rPr lang="fi-FI" sz="2000" dirty="0"/>
              <a:t>. Bandung:Puslit KP2W.</a:t>
            </a:r>
            <a:endParaRPr lang="en-US" sz="2000" dirty="0"/>
          </a:p>
          <a:p>
            <a:pPr lvl="0"/>
            <a:r>
              <a:rPr lang="en-US" sz="2000" dirty="0" err="1" smtClean="0"/>
              <a:t>Kerlinger</a:t>
            </a:r>
            <a:r>
              <a:rPr lang="en-US" sz="2000" dirty="0"/>
              <a:t>, Fred. N. 2002. </a:t>
            </a:r>
            <a:r>
              <a:rPr lang="en-US" sz="2000" i="1" dirty="0" err="1"/>
              <a:t>Asas-asas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Behavioral</a:t>
            </a:r>
            <a:r>
              <a:rPr lang="en-US" sz="2000" dirty="0"/>
              <a:t>. </a:t>
            </a:r>
            <a:r>
              <a:rPr lang="en-US" sz="2000" dirty="0" err="1"/>
              <a:t>Gadjah</a:t>
            </a:r>
            <a:r>
              <a:rPr lang="en-US" sz="2000" dirty="0"/>
              <a:t> </a:t>
            </a:r>
            <a:r>
              <a:rPr lang="en-US" sz="2000" dirty="0" err="1"/>
              <a:t>Mada</a:t>
            </a:r>
            <a:r>
              <a:rPr lang="en-US" sz="2000" dirty="0"/>
              <a:t> University Press.</a:t>
            </a:r>
          </a:p>
          <a:p>
            <a:r>
              <a:rPr lang="en-US" sz="2000" dirty="0"/>
              <a:t>Marshall and </a:t>
            </a:r>
            <a:r>
              <a:rPr lang="en-US" sz="2000" dirty="0" err="1"/>
              <a:t>Rossman</a:t>
            </a:r>
            <a:r>
              <a:rPr lang="id-ID" sz="2000" dirty="0"/>
              <a:t>. 1999. </a:t>
            </a:r>
            <a:r>
              <a:rPr lang="en-US" sz="2000" i="1" dirty="0"/>
              <a:t>Designing Qualitative Research, 3rd Ed.</a:t>
            </a:r>
            <a:r>
              <a:rPr lang="en-US" sz="2000" dirty="0"/>
              <a:t> </a:t>
            </a:r>
            <a:r>
              <a:rPr lang="en-US" sz="2000" dirty="0" err="1"/>
              <a:t>London:Sage</a:t>
            </a:r>
            <a:r>
              <a:rPr lang="en-US" sz="2000" dirty="0"/>
              <a:t> Publications.</a:t>
            </a:r>
          </a:p>
          <a:p>
            <a:r>
              <a:rPr lang="en-US" sz="2000" dirty="0"/>
              <a:t>Maxwell, Joseph A. 2005. </a:t>
            </a:r>
            <a:r>
              <a:rPr lang="en-US" sz="2000" i="1" dirty="0"/>
              <a:t>Qualitative Research Design</a:t>
            </a:r>
            <a:r>
              <a:rPr lang="en-US" sz="2000" dirty="0"/>
              <a:t>, </a:t>
            </a:r>
            <a:r>
              <a:rPr lang="en-US" sz="2000" i="1" dirty="0"/>
              <a:t>An Interactive Approach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Publication, Inc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 err="1"/>
              <a:t>Meloy</a:t>
            </a:r>
            <a:r>
              <a:rPr lang="en-US" sz="2000" dirty="0"/>
              <a:t>, Judith M. 2002. </a:t>
            </a:r>
            <a:r>
              <a:rPr lang="en-US" sz="2000" i="1" dirty="0"/>
              <a:t>Writing The Qualitative Dissertation: Understanding by Doing</a:t>
            </a:r>
            <a:r>
              <a:rPr lang="en-US" sz="2000" dirty="0"/>
              <a:t>. New </a:t>
            </a:r>
            <a:r>
              <a:rPr lang="en-US" sz="2000" dirty="0" err="1"/>
              <a:t>Jersey:Lawrence</a:t>
            </a:r>
            <a:r>
              <a:rPr lang="en-US" sz="2000" dirty="0"/>
              <a:t> Erlbaum Associates.</a:t>
            </a:r>
          </a:p>
          <a:p>
            <a:r>
              <a:rPr lang="en-US" sz="2000" dirty="0"/>
              <a:t>Merriam, </a:t>
            </a:r>
            <a:r>
              <a:rPr lang="en-US" sz="2000" dirty="0" err="1"/>
              <a:t>Sharan</a:t>
            </a:r>
            <a:r>
              <a:rPr lang="en-US" sz="2000" dirty="0"/>
              <a:t> B. 2009</a:t>
            </a:r>
            <a:r>
              <a:rPr lang="id-ID" sz="2000" dirty="0"/>
              <a:t>. </a:t>
            </a:r>
            <a:r>
              <a:rPr lang="en-US" sz="2000" i="1" dirty="0"/>
              <a:t>Qualitative Research, A Guide to Design and Implementation. </a:t>
            </a:r>
            <a:r>
              <a:rPr lang="en-US" sz="2000" dirty="0"/>
              <a:t>San </a:t>
            </a:r>
            <a:r>
              <a:rPr lang="en-US" sz="2000" dirty="0" err="1"/>
              <a:t>Fransisco:John</a:t>
            </a:r>
            <a:r>
              <a:rPr lang="en-US" sz="2000" dirty="0"/>
              <a:t> Wiley &amp; Sons, Inc.</a:t>
            </a:r>
          </a:p>
          <a:p>
            <a:r>
              <a:rPr lang="en-US" sz="2000" dirty="0" err="1" smtClean="0"/>
              <a:t>Nawawi</a:t>
            </a:r>
            <a:r>
              <a:rPr lang="en-US" sz="2000" dirty="0"/>
              <a:t>, </a:t>
            </a:r>
            <a:r>
              <a:rPr lang="en-US" sz="2000" dirty="0" err="1"/>
              <a:t>Hadari</a:t>
            </a:r>
            <a:r>
              <a:rPr lang="en-US" sz="2000" dirty="0"/>
              <a:t>. 2001.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Bidang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Yogyakarta:Gadjah</a:t>
            </a:r>
            <a:r>
              <a:rPr lang="en-US" sz="2000" dirty="0"/>
              <a:t> </a:t>
            </a:r>
            <a:r>
              <a:rPr lang="en-US" sz="2000" dirty="0" err="1"/>
              <a:t>Mada</a:t>
            </a:r>
            <a:r>
              <a:rPr lang="en-US" sz="2000" dirty="0"/>
              <a:t> University Press.</a:t>
            </a:r>
          </a:p>
          <a:p>
            <a:r>
              <a:rPr lang="en-US" sz="2000" dirty="0" err="1"/>
              <a:t>Nasution</a:t>
            </a:r>
            <a:r>
              <a:rPr lang="en-US" sz="2000" dirty="0"/>
              <a:t>, S. 2003.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: </a:t>
            </a:r>
            <a:r>
              <a:rPr lang="en-US" sz="2000" i="1" dirty="0" err="1"/>
              <a:t>Naturalistik</a:t>
            </a:r>
            <a:r>
              <a:rPr lang="en-US" sz="2000" i="1" dirty="0"/>
              <a:t> </a:t>
            </a:r>
            <a:r>
              <a:rPr lang="en-US" sz="2000" i="1" dirty="0" err="1"/>
              <a:t>Kualitatif</a:t>
            </a:r>
            <a:r>
              <a:rPr lang="en-US" sz="2000" dirty="0"/>
              <a:t>. </a:t>
            </a:r>
            <a:r>
              <a:rPr lang="en-US" sz="2000" dirty="0" err="1"/>
              <a:t>Bandung:PT</a:t>
            </a:r>
            <a:r>
              <a:rPr lang="en-US" sz="2000" dirty="0"/>
              <a:t>. </a:t>
            </a:r>
            <a:r>
              <a:rPr lang="en-US" sz="2000" dirty="0" err="1"/>
              <a:t>Tarsito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 smtClean="0"/>
              <a:t>Neuman</a:t>
            </a:r>
            <a:r>
              <a:rPr lang="en-US" sz="2000" dirty="0"/>
              <a:t>, Lawrence W. 1997. </a:t>
            </a:r>
            <a:r>
              <a:rPr lang="en-US" sz="2000" i="1" dirty="0"/>
              <a:t>Social Research Methods : Qualitative and Quantitative Approaches</a:t>
            </a:r>
            <a:r>
              <a:rPr lang="en-US" sz="2000" dirty="0"/>
              <a:t>. </a:t>
            </a:r>
            <a:r>
              <a:rPr lang="en-US" sz="2000" dirty="0" err="1"/>
              <a:t>USA:Allyn</a:t>
            </a:r>
            <a:r>
              <a:rPr lang="en-US" sz="2000" dirty="0"/>
              <a:t> and Bacon.</a:t>
            </a:r>
          </a:p>
          <a:p>
            <a:r>
              <a:rPr lang="en-US" sz="2000" dirty="0" err="1"/>
              <a:t>Pinnegar</a:t>
            </a:r>
            <a:r>
              <a:rPr lang="en-US" sz="2000" dirty="0"/>
              <a:t>, </a:t>
            </a:r>
            <a:r>
              <a:rPr lang="en-US" sz="2000" dirty="0" err="1"/>
              <a:t>Stefinee</a:t>
            </a:r>
            <a:r>
              <a:rPr lang="en-US" sz="2000" dirty="0"/>
              <a:t> and Mary Lynn Hamilton. 2009. </a:t>
            </a:r>
            <a:r>
              <a:rPr lang="en-US" sz="2000" i="1" dirty="0"/>
              <a:t>Self-Study of Practice as a Genre of Qualitative Research: The Methodology and Practice</a:t>
            </a:r>
            <a:r>
              <a:rPr lang="en-US" sz="2000" dirty="0"/>
              <a:t>. </a:t>
            </a:r>
            <a:r>
              <a:rPr lang="en-US" sz="2000" dirty="0" err="1"/>
              <a:t>Dordrecht:Springer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189</TotalTime>
  <Words>744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Forte</vt:lpstr>
      <vt:lpstr>Wingdings</vt:lpstr>
      <vt:lpstr>cdb2004223l</vt:lpstr>
      <vt:lpstr>METODE  PENELITIAN KUALITATIF (Aturan Perkuliahan)</vt:lpstr>
      <vt:lpstr>WAKTU PERKULIAHAN</vt:lpstr>
      <vt:lpstr>PERFORMANCE MAHASISWA</vt:lpstr>
      <vt:lpstr>DESKRIPSI  MATA KULIAH</vt:lpstr>
      <vt:lpstr>T U J U A N</vt:lpstr>
      <vt:lpstr>KOMPONEN NILAI AKHIR</vt:lpstr>
      <vt:lpstr>REFERENSI</vt:lpstr>
      <vt:lpstr>REFERENSI</vt:lpstr>
      <vt:lpstr>REFERENSI</vt:lpstr>
      <vt:lpstr>REFERENSI</vt:lpstr>
      <vt:lpstr>PERKENALAN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27</cp:revision>
  <dcterms:created xsi:type="dcterms:W3CDTF">2012-02-28T03:21:09Z</dcterms:created>
  <dcterms:modified xsi:type="dcterms:W3CDTF">2017-10-30T15:20:18Z</dcterms:modified>
</cp:coreProperties>
</file>