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88" r:id="rId2"/>
    <p:sldId id="275" r:id="rId3"/>
    <p:sldId id="352" r:id="rId4"/>
    <p:sldId id="479" r:id="rId5"/>
    <p:sldId id="441" r:id="rId6"/>
    <p:sldId id="442" r:id="rId7"/>
    <p:sldId id="447" r:id="rId8"/>
    <p:sldId id="443" r:id="rId9"/>
    <p:sldId id="445" r:id="rId10"/>
    <p:sldId id="444" r:id="rId11"/>
    <p:sldId id="472" r:id="rId12"/>
    <p:sldId id="448" r:id="rId13"/>
    <p:sldId id="462" r:id="rId14"/>
    <p:sldId id="464" r:id="rId15"/>
    <p:sldId id="473" r:id="rId16"/>
    <p:sldId id="449" r:id="rId17"/>
    <p:sldId id="469" r:id="rId18"/>
    <p:sldId id="474" r:id="rId19"/>
    <p:sldId id="475" r:id="rId20"/>
    <p:sldId id="455" r:id="rId21"/>
    <p:sldId id="466" r:id="rId22"/>
    <p:sldId id="467" r:id="rId23"/>
    <p:sldId id="476" r:id="rId24"/>
    <p:sldId id="458" r:id="rId25"/>
    <p:sldId id="470" r:id="rId26"/>
    <p:sldId id="478" r:id="rId27"/>
    <p:sldId id="329" r:id="rId28"/>
    <p:sldId id="27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095" autoAdjust="0"/>
  </p:normalViewPr>
  <p:slideViewPr>
    <p:cSldViewPr>
      <p:cViewPr varScale="1">
        <p:scale>
          <a:sx n="67" d="100"/>
          <a:sy n="67" d="100"/>
        </p:scale>
        <p:origin x="1188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8E1D3E-05BB-41A9-9E69-DFE8B14215E0}" type="doc">
      <dgm:prSet loTypeId="urn:microsoft.com/office/officeart/2005/8/layout/pyramid1" loCatId="pyramid" qsTypeId="urn:microsoft.com/office/officeart/2005/8/quickstyle/3d2" qsCatId="3D" csTypeId="urn:microsoft.com/office/officeart/2005/8/colors/colorful5" csCatId="colorful" phldr="1"/>
      <dgm:spPr/>
    </dgm:pt>
    <dgm:pt modelId="{7066AEF7-A4D0-4C4A-8D7F-A86DBEA203E2}">
      <dgm:prSet phldrT="[Text]" custT="1"/>
      <dgm:spPr/>
      <dgm:t>
        <a:bodyPr anchor="ctr"/>
        <a:lstStyle/>
        <a:p>
          <a:r>
            <a:rPr lang="en-US" sz="2400" b="1" dirty="0" smtClean="0"/>
            <a:t>WISDOM</a:t>
          </a:r>
          <a:endParaRPr lang="en-US" sz="2400" b="1" dirty="0"/>
        </a:p>
      </dgm:t>
    </dgm:pt>
    <dgm:pt modelId="{8236129C-E72E-41B9-B210-DE079DD85722}" type="parTrans" cxnId="{917B6FCF-8C60-41E8-9668-FBCA4B1EEC1B}">
      <dgm:prSet/>
      <dgm:spPr/>
      <dgm:t>
        <a:bodyPr/>
        <a:lstStyle/>
        <a:p>
          <a:endParaRPr lang="en-US" sz="1100" dirty="0"/>
        </a:p>
      </dgm:t>
    </dgm:pt>
    <dgm:pt modelId="{BC9916FD-FFFD-49B4-8AF0-9D7B9FF83536}" type="sibTrans" cxnId="{917B6FCF-8C60-41E8-9668-FBCA4B1EEC1B}">
      <dgm:prSet/>
      <dgm:spPr/>
      <dgm:t>
        <a:bodyPr/>
        <a:lstStyle/>
        <a:p>
          <a:endParaRPr lang="en-US" sz="1100" dirty="0"/>
        </a:p>
      </dgm:t>
    </dgm:pt>
    <dgm:pt modelId="{58E4CEE4-9EDA-4B23-B03A-7D586A261F36}">
      <dgm:prSet phldrT="[Text]" custT="1"/>
      <dgm:spPr/>
      <dgm:t>
        <a:bodyPr anchor="ctr"/>
        <a:lstStyle/>
        <a:p>
          <a:r>
            <a:rPr lang="en-US" sz="2400" b="1" dirty="0" smtClean="0"/>
            <a:t>KNOWLEDGE</a:t>
          </a:r>
          <a:endParaRPr lang="en-US" sz="2400" b="1" dirty="0"/>
        </a:p>
      </dgm:t>
    </dgm:pt>
    <dgm:pt modelId="{10D12893-A941-49C5-B11D-207B1169E751}" type="parTrans" cxnId="{39120B17-411D-42A4-BD2A-4ABC7094224E}">
      <dgm:prSet/>
      <dgm:spPr/>
      <dgm:t>
        <a:bodyPr/>
        <a:lstStyle/>
        <a:p>
          <a:endParaRPr lang="en-US" sz="1100" dirty="0"/>
        </a:p>
      </dgm:t>
    </dgm:pt>
    <dgm:pt modelId="{4A547C55-AADC-467C-A8F2-9E8D977D36C3}" type="sibTrans" cxnId="{39120B17-411D-42A4-BD2A-4ABC7094224E}">
      <dgm:prSet/>
      <dgm:spPr/>
      <dgm:t>
        <a:bodyPr/>
        <a:lstStyle/>
        <a:p>
          <a:endParaRPr lang="en-US" sz="1100" dirty="0"/>
        </a:p>
      </dgm:t>
    </dgm:pt>
    <dgm:pt modelId="{2E88D5E9-0949-4668-9F9B-D107B1635EDD}">
      <dgm:prSet phldrT="[Text]" custT="1"/>
      <dgm:spPr/>
      <dgm:t>
        <a:bodyPr anchor="ctr"/>
        <a:lstStyle/>
        <a:p>
          <a:r>
            <a:rPr lang="en-US" sz="2400" b="1" dirty="0" smtClean="0"/>
            <a:t>DATA</a:t>
          </a:r>
          <a:endParaRPr lang="en-US" sz="2400" b="1" dirty="0"/>
        </a:p>
      </dgm:t>
    </dgm:pt>
    <dgm:pt modelId="{3D85B42F-CD4A-4386-9989-C9C9EC2ADA13}" type="parTrans" cxnId="{2723FC15-616B-4AA0-9E02-EE2D9817CC86}">
      <dgm:prSet/>
      <dgm:spPr/>
      <dgm:t>
        <a:bodyPr/>
        <a:lstStyle/>
        <a:p>
          <a:endParaRPr lang="en-US" sz="1100" dirty="0"/>
        </a:p>
      </dgm:t>
    </dgm:pt>
    <dgm:pt modelId="{F242F251-FB29-49A6-9888-AE2F05561FAA}" type="sibTrans" cxnId="{2723FC15-616B-4AA0-9E02-EE2D9817CC86}">
      <dgm:prSet/>
      <dgm:spPr/>
      <dgm:t>
        <a:bodyPr/>
        <a:lstStyle/>
        <a:p>
          <a:endParaRPr lang="en-US" sz="1100" dirty="0"/>
        </a:p>
      </dgm:t>
    </dgm:pt>
    <dgm:pt modelId="{F50C1412-E999-4A34-9D8F-4AFD618559A9}">
      <dgm:prSet phldrT="[Text]" custT="1"/>
      <dgm:spPr/>
      <dgm:t>
        <a:bodyPr anchor="ctr"/>
        <a:lstStyle/>
        <a:p>
          <a:r>
            <a:rPr lang="en-US" sz="2400" b="1" dirty="0" smtClean="0"/>
            <a:t>INFORMATION</a:t>
          </a:r>
          <a:endParaRPr lang="en-US" sz="2400" b="1" dirty="0"/>
        </a:p>
      </dgm:t>
    </dgm:pt>
    <dgm:pt modelId="{B0E548A3-A2D1-4572-8329-575120F330C8}" type="parTrans" cxnId="{F36801D5-D8CF-4401-A049-D675AAA45D1E}">
      <dgm:prSet/>
      <dgm:spPr/>
      <dgm:t>
        <a:bodyPr/>
        <a:lstStyle/>
        <a:p>
          <a:endParaRPr lang="en-US" sz="1100" dirty="0"/>
        </a:p>
      </dgm:t>
    </dgm:pt>
    <dgm:pt modelId="{481BBDA9-7F6A-4037-841B-348AB4846816}" type="sibTrans" cxnId="{F36801D5-D8CF-4401-A049-D675AAA45D1E}">
      <dgm:prSet/>
      <dgm:spPr/>
      <dgm:t>
        <a:bodyPr/>
        <a:lstStyle/>
        <a:p>
          <a:endParaRPr lang="en-US" sz="1100" dirty="0"/>
        </a:p>
      </dgm:t>
    </dgm:pt>
    <dgm:pt modelId="{81C1B651-25A2-414B-BD92-805A73ECDB80}" type="pres">
      <dgm:prSet presAssocID="{128E1D3E-05BB-41A9-9E69-DFE8B14215E0}" presName="Name0" presStyleCnt="0">
        <dgm:presLayoutVars>
          <dgm:dir/>
          <dgm:animLvl val="lvl"/>
          <dgm:resizeHandles val="exact"/>
        </dgm:presLayoutVars>
      </dgm:prSet>
      <dgm:spPr/>
    </dgm:pt>
    <dgm:pt modelId="{C5C3553D-47EC-4494-B6F8-D1764F00C9CB}" type="pres">
      <dgm:prSet presAssocID="{7066AEF7-A4D0-4C4A-8D7F-A86DBEA203E2}" presName="Name8" presStyleCnt="0"/>
      <dgm:spPr/>
    </dgm:pt>
    <dgm:pt modelId="{CD9D66B1-3CBA-4B3F-BDC1-D351CDB9E138}" type="pres">
      <dgm:prSet presAssocID="{7066AEF7-A4D0-4C4A-8D7F-A86DBEA203E2}" presName="level" presStyleLbl="node1" presStyleIdx="0" presStyleCnt="4" custLinFactNeighborX="-205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3C366E-26CF-41E9-90BC-DB837E14D75E}" type="pres">
      <dgm:prSet presAssocID="{7066AEF7-A4D0-4C4A-8D7F-A86DBEA203E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6E4DF4-3E03-4399-A35A-50FA573AAE49}" type="pres">
      <dgm:prSet presAssocID="{58E4CEE4-9EDA-4B23-B03A-7D586A261F36}" presName="Name8" presStyleCnt="0"/>
      <dgm:spPr/>
    </dgm:pt>
    <dgm:pt modelId="{33426647-2960-4368-9163-87A094220824}" type="pres">
      <dgm:prSet presAssocID="{58E4CEE4-9EDA-4B23-B03A-7D586A261F36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CD9A59-6EF1-43CD-A513-530865DEC0D9}" type="pres">
      <dgm:prSet presAssocID="{58E4CEE4-9EDA-4B23-B03A-7D586A261F3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235E28-05FB-4BA6-A91F-818B5641E91C}" type="pres">
      <dgm:prSet presAssocID="{F50C1412-E999-4A34-9D8F-4AFD618559A9}" presName="Name8" presStyleCnt="0"/>
      <dgm:spPr/>
    </dgm:pt>
    <dgm:pt modelId="{6973324E-46C3-496E-946E-A8BFEBBAC989}" type="pres">
      <dgm:prSet presAssocID="{F50C1412-E999-4A34-9D8F-4AFD618559A9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397FC0-10A6-4FFA-8ABA-1492CEDAF1BD}" type="pres">
      <dgm:prSet presAssocID="{F50C1412-E999-4A34-9D8F-4AFD618559A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836428-FC29-4E0C-918D-B5B8674DC780}" type="pres">
      <dgm:prSet presAssocID="{2E88D5E9-0949-4668-9F9B-D107B1635EDD}" presName="Name8" presStyleCnt="0"/>
      <dgm:spPr/>
    </dgm:pt>
    <dgm:pt modelId="{F358103C-C572-470B-9F68-1ED868120117}" type="pres">
      <dgm:prSet presAssocID="{2E88D5E9-0949-4668-9F9B-D107B1635EDD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0EB8A6-31D3-470F-A991-0B9C584E0CD4}" type="pres">
      <dgm:prSet presAssocID="{2E88D5E9-0949-4668-9F9B-D107B1635ED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246E0B-E01C-452B-8191-A4B358A3BE49}" type="presOf" srcId="{58E4CEE4-9EDA-4B23-B03A-7D586A261F36}" destId="{9ECD9A59-6EF1-43CD-A513-530865DEC0D9}" srcOrd="1" destOrd="0" presId="urn:microsoft.com/office/officeart/2005/8/layout/pyramid1"/>
    <dgm:cxn modelId="{39120B17-411D-42A4-BD2A-4ABC7094224E}" srcId="{128E1D3E-05BB-41A9-9E69-DFE8B14215E0}" destId="{58E4CEE4-9EDA-4B23-B03A-7D586A261F36}" srcOrd="1" destOrd="0" parTransId="{10D12893-A941-49C5-B11D-207B1169E751}" sibTransId="{4A547C55-AADC-467C-A8F2-9E8D977D36C3}"/>
    <dgm:cxn modelId="{917B6FCF-8C60-41E8-9668-FBCA4B1EEC1B}" srcId="{128E1D3E-05BB-41A9-9E69-DFE8B14215E0}" destId="{7066AEF7-A4D0-4C4A-8D7F-A86DBEA203E2}" srcOrd="0" destOrd="0" parTransId="{8236129C-E72E-41B9-B210-DE079DD85722}" sibTransId="{BC9916FD-FFFD-49B4-8AF0-9D7B9FF83536}"/>
    <dgm:cxn modelId="{37E48462-A01E-4469-A679-747D4215CA2E}" type="presOf" srcId="{7066AEF7-A4D0-4C4A-8D7F-A86DBEA203E2}" destId="{CD9D66B1-3CBA-4B3F-BDC1-D351CDB9E138}" srcOrd="0" destOrd="0" presId="urn:microsoft.com/office/officeart/2005/8/layout/pyramid1"/>
    <dgm:cxn modelId="{F92C520B-3B80-4EC2-963B-FBAC225191DF}" type="presOf" srcId="{2E88D5E9-0949-4668-9F9B-D107B1635EDD}" destId="{F358103C-C572-470B-9F68-1ED868120117}" srcOrd="0" destOrd="0" presId="urn:microsoft.com/office/officeart/2005/8/layout/pyramid1"/>
    <dgm:cxn modelId="{F36801D5-D8CF-4401-A049-D675AAA45D1E}" srcId="{128E1D3E-05BB-41A9-9E69-DFE8B14215E0}" destId="{F50C1412-E999-4A34-9D8F-4AFD618559A9}" srcOrd="2" destOrd="0" parTransId="{B0E548A3-A2D1-4572-8329-575120F330C8}" sibTransId="{481BBDA9-7F6A-4037-841B-348AB4846816}"/>
    <dgm:cxn modelId="{1286B4FD-4E91-47DD-9B6C-28867E219F3C}" type="presOf" srcId="{58E4CEE4-9EDA-4B23-B03A-7D586A261F36}" destId="{33426647-2960-4368-9163-87A094220824}" srcOrd="0" destOrd="0" presId="urn:microsoft.com/office/officeart/2005/8/layout/pyramid1"/>
    <dgm:cxn modelId="{732067D2-41C6-4848-B4AA-0B64B6E025BE}" type="presOf" srcId="{F50C1412-E999-4A34-9D8F-4AFD618559A9}" destId="{A6397FC0-10A6-4FFA-8ABA-1492CEDAF1BD}" srcOrd="1" destOrd="0" presId="urn:microsoft.com/office/officeart/2005/8/layout/pyramid1"/>
    <dgm:cxn modelId="{1C9ADBA3-A25D-4D57-8694-0E6EB5361B86}" type="presOf" srcId="{F50C1412-E999-4A34-9D8F-4AFD618559A9}" destId="{6973324E-46C3-496E-946E-A8BFEBBAC989}" srcOrd="0" destOrd="0" presId="urn:microsoft.com/office/officeart/2005/8/layout/pyramid1"/>
    <dgm:cxn modelId="{2723FC15-616B-4AA0-9E02-EE2D9817CC86}" srcId="{128E1D3E-05BB-41A9-9E69-DFE8B14215E0}" destId="{2E88D5E9-0949-4668-9F9B-D107B1635EDD}" srcOrd="3" destOrd="0" parTransId="{3D85B42F-CD4A-4386-9989-C9C9EC2ADA13}" sibTransId="{F242F251-FB29-49A6-9888-AE2F05561FAA}"/>
    <dgm:cxn modelId="{F12EC9FA-10E6-4C5B-A4C0-44AF0A4A8711}" type="presOf" srcId="{128E1D3E-05BB-41A9-9E69-DFE8B14215E0}" destId="{81C1B651-25A2-414B-BD92-805A73ECDB80}" srcOrd="0" destOrd="0" presId="urn:microsoft.com/office/officeart/2005/8/layout/pyramid1"/>
    <dgm:cxn modelId="{4EDDA192-C733-4AE6-BB6C-FD29EAA98E37}" type="presOf" srcId="{2E88D5E9-0949-4668-9F9B-D107B1635EDD}" destId="{350EB8A6-31D3-470F-A991-0B9C584E0CD4}" srcOrd="1" destOrd="0" presId="urn:microsoft.com/office/officeart/2005/8/layout/pyramid1"/>
    <dgm:cxn modelId="{33F4A819-056E-4E1C-A8A2-688C437A3E53}" type="presOf" srcId="{7066AEF7-A4D0-4C4A-8D7F-A86DBEA203E2}" destId="{1F3C366E-26CF-41E9-90BC-DB837E14D75E}" srcOrd="1" destOrd="0" presId="urn:microsoft.com/office/officeart/2005/8/layout/pyramid1"/>
    <dgm:cxn modelId="{320746D2-4C1D-4BAC-9A4C-B7BA5224ECFF}" type="presParOf" srcId="{81C1B651-25A2-414B-BD92-805A73ECDB80}" destId="{C5C3553D-47EC-4494-B6F8-D1764F00C9CB}" srcOrd="0" destOrd="0" presId="urn:microsoft.com/office/officeart/2005/8/layout/pyramid1"/>
    <dgm:cxn modelId="{7B2A6B55-11F0-455E-8E95-0443CAAD46D3}" type="presParOf" srcId="{C5C3553D-47EC-4494-B6F8-D1764F00C9CB}" destId="{CD9D66B1-3CBA-4B3F-BDC1-D351CDB9E138}" srcOrd="0" destOrd="0" presId="urn:microsoft.com/office/officeart/2005/8/layout/pyramid1"/>
    <dgm:cxn modelId="{3F85A2AC-37C8-4048-86DB-4D71BE71851E}" type="presParOf" srcId="{C5C3553D-47EC-4494-B6F8-D1764F00C9CB}" destId="{1F3C366E-26CF-41E9-90BC-DB837E14D75E}" srcOrd="1" destOrd="0" presId="urn:microsoft.com/office/officeart/2005/8/layout/pyramid1"/>
    <dgm:cxn modelId="{456558E6-F512-4CE8-A779-D0769732FF09}" type="presParOf" srcId="{81C1B651-25A2-414B-BD92-805A73ECDB80}" destId="{A06E4DF4-3E03-4399-A35A-50FA573AAE49}" srcOrd="1" destOrd="0" presId="urn:microsoft.com/office/officeart/2005/8/layout/pyramid1"/>
    <dgm:cxn modelId="{697FBAE0-EEC4-40B7-B96A-F47E330ECAE3}" type="presParOf" srcId="{A06E4DF4-3E03-4399-A35A-50FA573AAE49}" destId="{33426647-2960-4368-9163-87A094220824}" srcOrd="0" destOrd="0" presId="urn:microsoft.com/office/officeart/2005/8/layout/pyramid1"/>
    <dgm:cxn modelId="{E0581019-D3EA-4E29-A812-3198C2540780}" type="presParOf" srcId="{A06E4DF4-3E03-4399-A35A-50FA573AAE49}" destId="{9ECD9A59-6EF1-43CD-A513-530865DEC0D9}" srcOrd="1" destOrd="0" presId="urn:microsoft.com/office/officeart/2005/8/layout/pyramid1"/>
    <dgm:cxn modelId="{A09B9191-7AD7-4438-B387-A5B0DE7D5446}" type="presParOf" srcId="{81C1B651-25A2-414B-BD92-805A73ECDB80}" destId="{5F235E28-05FB-4BA6-A91F-818B5641E91C}" srcOrd="2" destOrd="0" presId="urn:microsoft.com/office/officeart/2005/8/layout/pyramid1"/>
    <dgm:cxn modelId="{EA355864-8739-48FB-9E33-27425D7A3FB0}" type="presParOf" srcId="{5F235E28-05FB-4BA6-A91F-818B5641E91C}" destId="{6973324E-46C3-496E-946E-A8BFEBBAC989}" srcOrd="0" destOrd="0" presId="urn:microsoft.com/office/officeart/2005/8/layout/pyramid1"/>
    <dgm:cxn modelId="{DDBDD238-D73B-4C41-B25E-85915AFF8386}" type="presParOf" srcId="{5F235E28-05FB-4BA6-A91F-818B5641E91C}" destId="{A6397FC0-10A6-4FFA-8ABA-1492CEDAF1BD}" srcOrd="1" destOrd="0" presId="urn:microsoft.com/office/officeart/2005/8/layout/pyramid1"/>
    <dgm:cxn modelId="{5C943ECE-F947-4EA9-B484-A32610AB0CBD}" type="presParOf" srcId="{81C1B651-25A2-414B-BD92-805A73ECDB80}" destId="{63836428-FC29-4E0C-918D-B5B8674DC780}" srcOrd="3" destOrd="0" presId="urn:microsoft.com/office/officeart/2005/8/layout/pyramid1"/>
    <dgm:cxn modelId="{CD204C8D-C0D3-4867-8808-E4CEDBE67E31}" type="presParOf" srcId="{63836428-FC29-4E0C-918D-B5B8674DC780}" destId="{F358103C-C572-470B-9F68-1ED868120117}" srcOrd="0" destOrd="0" presId="urn:microsoft.com/office/officeart/2005/8/layout/pyramid1"/>
    <dgm:cxn modelId="{B2D095E4-0F6D-4CDD-86D5-BD9B1C998907}" type="presParOf" srcId="{63836428-FC29-4E0C-918D-B5B8674DC780}" destId="{350EB8A6-31D3-470F-A991-0B9C584E0CD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9D66B1-3CBA-4B3F-BDC1-D351CDB9E138}">
      <dsp:nvSpPr>
        <dsp:cNvPr id="0" name=""/>
        <dsp:cNvSpPr/>
      </dsp:nvSpPr>
      <dsp:spPr>
        <a:xfrm>
          <a:off x="2057397" y="0"/>
          <a:ext cx="1390650" cy="1181099"/>
        </a:xfrm>
        <a:prstGeom prst="trapezoid">
          <a:avLst>
            <a:gd name="adj" fmla="val 58871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WISDOM</a:t>
          </a:r>
          <a:endParaRPr lang="en-US" sz="2400" b="1" kern="1200" dirty="0"/>
        </a:p>
      </dsp:txBody>
      <dsp:txXfrm>
        <a:off x="2057397" y="0"/>
        <a:ext cx="1390650" cy="1181099"/>
      </dsp:txXfrm>
    </dsp:sp>
    <dsp:sp modelId="{33426647-2960-4368-9163-87A094220824}">
      <dsp:nvSpPr>
        <dsp:cNvPr id="0" name=""/>
        <dsp:cNvSpPr/>
      </dsp:nvSpPr>
      <dsp:spPr>
        <a:xfrm>
          <a:off x="1390650" y="1181099"/>
          <a:ext cx="2781300" cy="1181099"/>
        </a:xfrm>
        <a:prstGeom prst="trapezoid">
          <a:avLst>
            <a:gd name="adj" fmla="val 58871"/>
          </a:avLst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KNOWLEDGE</a:t>
          </a:r>
          <a:endParaRPr lang="en-US" sz="2400" b="1" kern="1200" dirty="0"/>
        </a:p>
      </dsp:txBody>
      <dsp:txXfrm>
        <a:off x="1877377" y="1181099"/>
        <a:ext cx="1807845" cy="1181099"/>
      </dsp:txXfrm>
    </dsp:sp>
    <dsp:sp modelId="{6973324E-46C3-496E-946E-A8BFEBBAC989}">
      <dsp:nvSpPr>
        <dsp:cNvPr id="0" name=""/>
        <dsp:cNvSpPr/>
      </dsp:nvSpPr>
      <dsp:spPr>
        <a:xfrm>
          <a:off x="695325" y="2362199"/>
          <a:ext cx="4171950" cy="1181099"/>
        </a:xfrm>
        <a:prstGeom prst="trapezoid">
          <a:avLst>
            <a:gd name="adj" fmla="val 58871"/>
          </a:avLst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INFORMATION</a:t>
          </a:r>
          <a:endParaRPr lang="en-US" sz="2400" b="1" kern="1200" dirty="0"/>
        </a:p>
      </dsp:txBody>
      <dsp:txXfrm>
        <a:off x="1425416" y="2362199"/>
        <a:ext cx="2711767" cy="1181099"/>
      </dsp:txXfrm>
    </dsp:sp>
    <dsp:sp modelId="{F358103C-C572-470B-9F68-1ED868120117}">
      <dsp:nvSpPr>
        <dsp:cNvPr id="0" name=""/>
        <dsp:cNvSpPr/>
      </dsp:nvSpPr>
      <dsp:spPr>
        <a:xfrm>
          <a:off x="0" y="3543299"/>
          <a:ext cx="5562600" cy="1181099"/>
        </a:xfrm>
        <a:prstGeom prst="trapezoid">
          <a:avLst>
            <a:gd name="adj" fmla="val 58871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DATA</a:t>
          </a:r>
          <a:endParaRPr lang="en-US" sz="2400" b="1" kern="1200" dirty="0"/>
        </a:p>
      </dsp:txBody>
      <dsp:txXfrm>
        <a:off x="973454" y="3543299"/>
        <a:ext cx="3615690" cy="1181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38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390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857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44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0993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6090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9592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164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000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290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3993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94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912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931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100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879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30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361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281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5338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491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0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78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84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25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396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644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26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15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192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  <a:t>MATERI PERKULIAHAN</a:t>
            </a:r>
            <a:br>
              <a:rPr lang="en-US" sz="1800" b="1" dirty="0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</a:br>
            <a:r>
              <a:rPr lang="en-US" sz="2800" b="1" dirty="0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  <a:t>KECERDASAN BUATAN</a:t>
            </a:r>
            <a:endParaRPr lang="en-US" sz="2800" b="1" dirty="0">
              <a:latin typeface="Arial" panose="020B0604020202020204" pitchFamily="34" charset="0"/>
              <a:ea typeface="Kozuka Gothic Pro H" pitchFamily="34" charset="-128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Print" panose="02000600000000000000" pitchFamily="2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Print" panose="02000600000000000000" pitchFamily="2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Print" panose="02000600000000000000" pitchFamily="2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Print" panose="02000600000000000000" pitchFamily="2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Print" panose="02000600000000000000" pitchFamily="2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858869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3849469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6</a:t>
            </a:r>
            <a:endParaRPr lang="en-US" sz="3600" b="1" dirty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5022" y="304800"/>
            <a:ext cx="984178" cy="997301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544669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3011269"/>
            <a:ext cx="701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Print" pitchFamily="2" charset="0"/>
                <a:ea typeface="Cambria Math" pitchFamily="18" charset="0"/>
              </a:rPr>
              <a:t>KNOWLEDGE REPRESENTATION</a:t>
            </a:r>
            <a:endParaRPr lang="en-US" sz="20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4733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REPRESENTASI </a:t>
            </a:r>
          </a:p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KNOWLEDGE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66800" y="2027237"/>
            <a:ext cx="7158038" cy="4525963"/>
          </a:xfrm>
        </p:spPr>
        <p:txBody>
          <a:bodyPr/>
          <a:lstStyle/>
          <a:p>
            <a:pPr>
              <a:buFont typeface="Calibri" panose="020F0502020204030204" pitchFamily="34" charset="0"/>
              <a:buChar char="−"/>
            </a:pPr>
            <a:r>
              <a:rPr lang="en-US" dirty="0" smtClean="0"/>
              <a:t>LOGIC</a:t>
            </a:r>
          </a:p>
          <a:p>
            <a:pPr>
              <a:buFont typeface="Calibri" panose="020F0502020204030204" pitchFamily="34" charset="0"/>
              <a:buChar char="−"/>
            </a:pPr>
            <a:r>
              <a:rPr lang="en-US" dirty="0" smtClean="0"/>
              <a:t>SEMANTIC NETWORK</a:t>
            </a:r>
          </a:p>
          <a:p>
            <a:pPr>
              <a:buFont typeface="Calibri" panose="020F0502020204030204" pitchFamily="34" charset="0"/>
              <a:buChar char="−"/>
            </a:pPr>
            <a:r>
              <a:rPr lang="en-US" dirty="0" smtClean="0"/>
              <a:t>FRAME</a:t>
            </a:r>
          </a:p>
          <a:p>
            <a:pPr>
              <a:buFont typeface="Calibri" panose="020F0502020204030204" pitchFamily="34" charset="0"/>
              <a:buChar char="−"/>
            </a:pPr>
            <a:r>
              <a:rPr lang="en-US" dirty="0" smtClean="0"/>
              <a:t>SCRIPT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457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L O G I C</a:t>
            </a:r>
            <a:endParaRPr lang="en-US" dirty="0" smtClean="0">
              <a:latin typeface="Arial Rounded MT Bold" panose="020F0704030504030204" pitchFamily="34" charset="0"/>
              <a:cs typeface="Arabic Typesetting" pitchFamily="66" charset="-78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4037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438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02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LOGIC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59903" cy="45259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2800" dirty="0" err="1" smtClean="0"/>
              <a:t>Struktur</a:t>
            </a:r>
            <a:r>
              <a:rPr lang="en-US" sz="2800" dirty="0" smtClean="0"/>
              <a:t> </a:t>
            </a:r>
            <a:r>
              <a:rPr lang="en-US" sz="2800" dirty="0" smtClean="0"/>
              <a:t>yang </a:t>
            </a:r>
            <a:r>
              <a:rPr lang="en-US" sz="2800" dirty="0" err="1" smtClean="0"/>
              <a:t>menggambarkan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</a:t>
            </a:r>
            <a:r>
              <a:rPr lang="en-US" sz="2800" dirty="0" err="1" smtClean="0"/>
              <a:t>enarikan</a:t>
            </a:r>
            <a:r>
              <a:rPr lang="en-US" sz="2800" dirty="0" smtClean="0"/>
              <a:t> </a:t>
            </a:r>
            <a:r>
              <a:rPr lang="en-US" sz="2800" dirty="0" err="1" smtClean="0"/>
              <a:t>kesimpulan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fakta-fakta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348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TAHAPAN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57275" y="1371600"/>
            <a:ext cx="7158038" cy="4754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Font typeface="Calibri" panose="020F0502020204030204" pitchFamily="34" charset="0"/>
              <a:buChar char="−"/>
            </a:pPr>
            <a:r>
              <a:rPr lang="en-US" sz="2800" dirty="0" err="1" smtClean="0"/>
              <a:t>Penentuan</a:t>
            </a:r>
            <a:r>
              <a:rPr lang="en-US" sz="2800" dirty="0" smtClean="0"/>
              <a:t> </a:t>
            </a:r>
            <a:r>
              <a:rPr lang="en-US" sz="2800" dirty="0" err="1" smtClean="0"/>
              <a:t>Aturan</a:t>
            </a:r>
            <a:r>
              <a:rPr lang="en-US" sz="2800" dirty="0" smtClean="0"/>
              <a:t> </a:t>
            </a:r>
            <a:r>
              <a:rPr lang="en-US" sz="2800" dirty="0" err="1" smtClean="0"/>
              <a:t>Sintaks</a:t>
            </a:r>
            <a:r>
              <a:rPr lang="en-US" sz="2800" dirty="0" smtClean="0"/>
              <a:t> </a:t>
            </a:r>
            <a:r>
              <a:rPr lang="en-US" sz="2800" i="1" dirty="0"/>
              <a:t>(</a:t>
            </a:r>
            <a:r>
              <a:rPr lang="en-US" sz="2800" i="1" dirty="0" err="1"/>
              <a:t>simbol</a:t>
            </a:r>
            <a:r>
              <a:rPr lang="en-US" sz="2800" i="1" dirty="0" smtClean="0"/>
              <a:t>)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Calibri" panose="020F0502020204030204" pitchFamily="34" charset="0"/>
              <a:buChar char="−"/>
            </a:pPr>
            <a:r>
              <a:rPr lang="en-US" sz="2800" dirty="0" err="1" smtClean="0"/>
              <a:t>Penentuan</a:t>
            </a:r>
            <a:r>
              <a:rPr lang="en-US" sz="2800" dirty="0" smtClean="0"/>
              <a:t> </a:t>
            </a:r>
            <a:r>
              <a:rPr lang="en-US" sz="2800" dirty="0" err="1" smtClean="0"/>
              <a:t>Aturan</a:t>
            </a:r>
            <a:r>
              <a:rPr lang="en-US" sz="2800" dirty="0" smtClean="0"/>
              <a:t> </a:t>
            </a:r>
            <a:r>
              <a:rPr lang="en-US" sz="2800" dirty="0" err="1" smtClean="0"/>
              <a:t>Semantik</a:t>
            </a:r>
            <a:r>
              <a:rPr lang="en-US" sz="2800" i="1" dirty="0" smtClean="0"/>
              <a:t> </a:t>
            </a:r>
            <a:r>
              <a:rPr lang="en-US" sz="2800" i="1" dirty="0"/>
              <a:t>(</a:t>
            </a:r>
            <a:r>
              <a:rPr lang="en-US" sz="2800" i="1" dirty="0" err="1" smtClean="0"/>
              <a:t>fakta</a:t>
            </a:r>
            <a:r>
              <a:rPr lang="en-US" sz="2800" i="1" dirty="0" smtClean="0"/>
              <a:t>)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Calibri" panose="020F0502020204030204" pitchFamily="34" charset="0"/>
              <a:buChar char="−"/>
            </a:pPr>
            <a:r>
              <a:rPr lang="en-US" sz="2800" dirty="0" err="1" smtClean="0"/>
              <a:t>Pengambilan</a:t>
            </a:r>
            <a:r>
              <a:rPr lang="en-US" sz="2800" dirty="0" smtClean="0"/>
              <a:t> </a:t>
            </a:r>
            <a:r>
              <a:rPr lang="en-US" sz="2800" dirty="0" err="1" smtClean="0"/>
              <a:t>Keputusan</a:t>
            </a:r>
            <a:r>
              <a:rPr lang="en-US" sz="2800" i="1" dirty="0" smtClean="0"/>
              <a:t> </a:t>
            </a:r>
            <a:r>
              <a:rPr lang="en-US" sz="2800" i="1" dirty="0"/>
              <a:t>(</a:t>
            </a:r>
            <a:r>
              <a:rPr lang="en-US" sz="2800" i="1" dirty="0" err="1"/>
              <a:t>inferensi</a:t>
            </a:r>
            <a:r>
              <a:rPr lang="en-US" sz="2800" i="1" dirty="0" smtClean="0"/>
              <a:t>)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80340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JENIS LOGIKA</a:t>
            </a:r>
            <a:endParaRPr lang="en-US" sz="3600" b="1" u="sng" dirty="0" smtClean="0">
              <a:latin typeface="Segoe Print" pitchFamily="2" charset="0"/>
              <a:ea typeface="Cambria Math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295400"/>
                <a:ext cx="8102704" cy="4525963"/>
              </a:xfrm>
            </p:spPr>
            <p:txBody>
              <a:bodyPr>
                <a:normAutofit fontScale="92500" lnSpcReduction="10000"/>
              </a:bodyPr>
              <a:lstStyle/>
              <a:p>
                <a:pPr marL="285750" lvl="1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sz="2400" b="1" dirty="0" smtClean="0"/>
                  <a:t>Logika </a:t>
                </a:r>
                <a:r>
                  <a:rPr lang="en-US" sz="2400" b="1" dirty="0" err="1" smtClean="0"/>
                  <a:t>Preposisi</a:t>
                </a:r>
                <a:r>
                  <a:rPr lang="en-US" sz="2400" b="1" dirty="0" smtClean="0"/>
                  <a:t> </a:t>
                </a:r>
                <a:r>
                  <a:rPr lang="en-US" sz="2400" dirty="0" smtClean="0"/>
                  <a:t>: </a:t>
                </a:r>
                <a:r>
                  <a:rPr lang="en-US" sz="2400" dirty="0"/>
                  <a:t>and, or, not, </a:t>
                </a:r>
                <a:r>
                  <a:rPr lang="en-US" sz="2400" dirty="0" err="1"/>
                  <a:t>implikasi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dan</a:t>
                </a:r>
                <a:r>
                  <a:rPr lang="en-US" sz="2400" dirty="0"/>
                  <a:t> </a:t>
                </a:r>
                <a:r>
                  <a:rPr lang="en-US" sz="2400" dirty="0" err="1" smtClean="0"/>
                  <a:t>ekuivalensi</a:t>
                </a:r>
                <a:endParaRPr lang="en-US" sz="2400" dirty="0" smtClean="0"/>
              </a:p>
              <a:p>
                <a:pPr marL="685800" lvl="2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sz="2000" dirty="0" err="1" smtClean="0"/>
                  <a:t>Contoh</a:t>
                </a:r>
                <a:r>
                  <a:rPr lang="en-US" sz="2000" dirty="0" smtClean="0"/>
                  <a:t> :   </a:t>
                </a:r>
              </a:p>
              <a:p>
                <a:pPr marL="457200" lvl="2" indent="0">
                  <a:lnSpc>
                    <a:spcPct val="150000"/>
                  </a:lnSpc>
                  <a:spcBef>
                    <a:spcPct val="0"/>
                  </a:spcBef>
                  <a:buNone/>
                </a:pPr>
                <a:r>
                  <a:rPr lang="en-US" sz="2000" b="1" dirty="0" smtClean="0"/>
                  <a:t>	</a:t>
                </a:r>
                <a14:m>
                  <m:oMath xmlns:m="http://schemas.openxmlformats.org/officeDocument/2006/math">
                    <m:r>
                      <a:rPr lang="en-US" sz="2200" b="1" i="1">
                        <a:latin typeface="Cambria Math" panose="02040503050406030204" pitchFamily="18" charset="0"/>
                      </a:rPr>
                      <m:t>𝑳</m:t>
                    </m:r>
                    <m:r>
                      <a:rPr lang="en-US" sz="2200" b="1" i="1">
                        <a:latin typeface="Cambria Math" panose="02040503050406030204" pitchFamily="18" charset="0"/>
                      </a:rPr>
                      <m:t> ⋀ </m:t>
                    </m:r>
                    <m:r>
                      <a:rPr lang="en-US" sz="2200" b="1" i="1">
                        <a:latin typeface="Cambria Math" panose="02040503050406030204" pitchFamily="18" charset="0"/>
                      </a:rPr>
                      <m:t>𝑴</m:t>
                    </m:r>
                    <m:box>
                      <m:boxPr>
                        <m:ctrlPr>
                          <a:rPr lang="en-US" sz="2200" b="1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r>
                          <a:rPr lang="en-US" sz="2200" b="1" i="1">
                            <a:latin typeface="Cambria Math" panose="02040503050406030204" pitchFamily="18" charset="0"/>
                          </a:rPr>
                          <m:t>⟹</m:t>
                        </m:r>
                      </m:e>
                    </m:box>
                    <m:r>
                      <a:rPr lang="en-US" sz="2200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200" b="1" i="1">
                        <a:latin typeface="Cambria Math" panose="02040503050406030204" pitchFamily="18" charset="0"/>
                      </a:rPr>
                      <m:t>𝑷</m:t>
                    </m:r>
                  </m:oMath>
                </a14:m>
                <a:endParaRPr lang="en-US" sz="2600" dirty="0"/>
              </a:p>
              <a:p>
                <a:pPr marL="457200" lvl="2" indent="0">
                  <a:lnSpc>
                    <a:spcPct val="150000"/>
                  </a:lnSpc>
                  <a:spcBef>
                    <a:spcPct val="0"/>
                  </a:spcBef>
                  <a:buNone/>
                </a:pPr>
                <a:r>
                  <a:rPr lang="en-US" sz="2000" i="1" dirty="0" smtClean="0"/>
                  <a:t>	</a:t>
                </a:r>
                <a:r>
                  <a:rPr lang="en-US" sz="2000" i="1" u="sng" dirty="0" err="1" smtClean="0"/>
                  <a:t>Jika</a:t>
                </a:r>
                <a:r>
                  <a:rPr lang="en-US" sz="2000" i="1" u="sng" dirty="0" smtClean="0"/>
                  <a:t> </a:t>
                </a:r>
                <a:r>
                  <a:rPr lang="en-US" sz="2000" i="1" u="sng" dirty="0" err="1" smtClean="0"/>
                  <a:t>hari</a:t>
                </a:r>
                <a:r>
                  <a:rPr lang="en-US" sz="2000" i="1" u="sng" dirty="0" smtClean="0"/>
                  <a:t> </a:t>
                </a:r>
                <a:r>
                  <a:rPr lang="en-US" sz="2000" i="1" u="sng" dirty="0" err="1"/>
                  <a:t>t</a:t>
                </a:r>
                <a:r>
                  <a:rPr lang="en-US" sz="2000" i="1" u="sng" dirty="0" err="1" smtClean="0"/>
                  <a:t>idak</a:t>
                </a:r>
                <a:r>
                  <a:rPr lang="en-US" sz="2000" i="1" u="sng" dirty="0" smtClean="0"/>
                  <a:t> hujan</a:t>
                </a:r>
                <a:r>
                  <a:rPr lang="en-US" sz="2000" i="1" dirty="0" smtClean="0"/>
                  <a:t> dan </a:t>
                </a:r>
                <a:r>
                  <a:rPr lang="en-US" sz="2000" i="1" u="sng" dirty="0" smtClean="0"/>
                  <a:t>saya sedang rajin</a:t>
                </a:r>
                <a:r>
                  <a:rPr lang="en-US" sz="2000" i="1" dirty="0" smtClean="0"/>
                  <a:t> maka </a:t>
                </a:r>
                <a:r>
                  <a:rPr lang="en-US" sz="2000" i="1" u="sng" dirty="0" smtClean="0"/>
                  <a:t>saya belajar</a:t>
                </a:r>
              </a:p>
              <a:p>
                <a:pPr marL="457200" lvl="2" indent="0">
                  <a:lnSpc>
                    <a:spcPct val="150000"/>
                  </a:lnSpc>
                  <a:spcBef>
                    <a:spcPct val="0"/>
                  </a:spcBef>
                  <a:buNone/>
                </a:pPr>
                <a:endParaRPr lang="en-US" sz="2000" dirty="0"/>
              </a:p>
              <a:p>
                <a:pPr marL="285750" lvl="1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sz="2400" b="1" dirty="0" err="1" smtClean="0"/>
                  <a:t>Logika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Predikat</a:t>
                </a:r>
                <a:r>
                  <a:rPr lang="en-US" sz="2400" b="1" dirty="0" smtClean="0"/>
                  <a:t> </a:t>
                </a:r>
                <a:r>
                  <a:rPr lang="en-US" sz="2400" dirty="0" smtClean="0"/>
                  <a:t>: </a:t>
                </a:r>
                <a:r>
                  <a:rPr lang="en-US" sz="2400" dirty="0" err="1"/>
                  <a:t>representasi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fakta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dalam</a:t>
                </a:r>
                <a:r>
                  <a:rPr lang="en-US" sz="2400" dirty="0"/>
                  <a:t> </a:t>
                </a:r>
                <a:r>
                  <a:rPr lang="en-US" sz="2400" dirty="0" err="1" smtClean="0"/>
                  <a:t>bentuk</a:t>
                </a:r>
                <a:r>
                  <a:rPr lang="en-US" sz="2400" dirty="0" smtClean="0"/>
                  <a:t> formula</a:t>
                </a:r>
              </a:p>
              <a:p>
                <a:pPr marL="685800" lvl="2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sz="2000" dirty="0" err="1" smtClean="0"/>
                  <a:t>Contoh</a:t>
                </a:r>
                <a:r>
                  <a:rPr lang="en-US" sz="2000" dirty="0" smtClean="0"/>
                  <a:t> : </a:t>
                </a:r>
              </a:p>
              <a:p>
                <a:pPr marL="914400" lvl="2" indent="0">
                  <a:lnSpc>
                    <a:spcPct val="150000"/>
                  </a:lnSpc>
                  <a:spcBef>
                    <a:spcPct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sz="2200" dirty="0" smtClean="0"/>
                  <a:t>(x)  ( </a:t>
                </a:r>
                <a:r>
                  <a:rPr lang="en-US" sz="2200" b="1" dirty="0" smtClean="0"/>
                  <a:t>R(x</a:t>
                </a:r>
                <a:r>
                  <a:rPr lang="en-US" sz="2200" b="1" dirty="0"/>
                  <a:t>)</a:t>
                </a:r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r>
                      <a:rPr lang="en-US" sz="2200" b="1" i="1">
                        <a:latin typeface="Cambria Math" panose="02040503050406030204" pitchFamily="18" charset="0"/>
                      </a:rPr>
                      <m:t>⋀</m:t>
                    </m:r>
                  </m:oMath>
                </a14:m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r>
                      <a:rPr lang="en-US" sz="2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n-US" sz="2200" b="1" dirty="0"/>
                  <a:t>B(x</a:t>
                </a:r>
                <a:r>
                  <a:rPr lang="en-US" sz="2200" b="1" dirty="0" smtClean="0"/>
                  <a:t>) </a:t>
                </a:r>
                <a:r>
                  <a:rPr lang="en-US" sz="2200" dirty="0" smtClean="0"/>
                  <a:t>)</a:t>
                </a:r>
              </a:p>
              <a:p>
                <a:pPr marL="914400" lvl="2" indent="0">
                  <a:lnSpc>
                    <a:spcPct val="150000"/>
                  </a:lnSpc>
                  <a:spcBef>
                    <a:spcPct val="0"/>
                  </a:spcBef>
                  <a:buNone/>
                </a:pPr>
                <a:r>
                  <a:rPr lang="en-US" sz="2000" i="1" dirty="0"/>
                  <a:t>( R(x) : x </a:t>
                </a:r>
                <a:r>
                  <a:rPr lang="en-US" sz="2000" i="1" dirty="0" err="1"/>
                  <a:t>adalah</a:t>
                </a:r>
                <a:r>
                  <a:rPr lang="en-US" sz="2000" i="1" dirty="0"/>
                  <a:t> </a:t>
                </a:r>
                <a:r>
                  <a:rPr lang="en-US" sz="2000" i="1" dirty="0" err="1"/>
                  <a:t>mahasiswa</a:t>
                </a:r>
                <a:r>
                  <a:rPr lang="en-US" sz="2000" i="1" dirty="0"/>
                  <a:t>, B(x) : x </a:t>
                </a:r>
                <a:r>
                  <a:rPr lang="en-US" sz="2000" i="1" dirty="0" err="1"/>
                  <a:t>bosan</a:t>
                </a:r>
                <a:r>
                  <a:rPr lang="en-US" sz="2000" i="1" dirty="0"/>
                  <a:t> )</a:t>
                </a:r>
                <a:endParaRPr lang="en-US" sz="2000" dirty="0"/>
              </a:p>
              <a:p>
                <a:pPr marL="914400" lvl="2" indent="0">
                  <a:lnSpc>
                    <a:spcPct val="150000"/>
                  </a:lnSpc>
                  <a:spcBef>
                    <a:spcPct val="0"/>
                  </a:spcBef>
                  <a:buNone/>
                </a:pPr>
                <a:r>
                  <a:rPr lang="en-US" sz="2000" dirty="0" err="1" smtClean="0"/>
                  <a:t>Beberapa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mahasiswa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tidak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bosan</a:t>
                </a:r>
                <a:r>
                  <a:rPr lang="en-US" sz="2000" dirty="0" smtClean="0"/>
                  <a:t>. </a:t>
                </a:r>
                <a:r>
                  <a:rPr lang="en-US" sz="1800" i="1" dirty="0"/>
                  <a:t>	</a:t>
                </a:r>
                <a:endParaRPr lang="en-US" sz="1800" i="1" dirty="0"/>
              </a:p>
            </p:txBody>
          </p:sp>
        </mc:Choice>
        <mc:Fallback>
          <p:sp>
            <p:nvSpPr>
              <p:cNvPr id="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295400"/>
                <a:ext cx="8102704" cy="4525963"/>
              </a:xfrm>
              <a:blipFill rotWithShape="0">
                <a:blip r:embed="rId3"/>
                <a:stretch>
                  <a:fillRect l="-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AutoShape 2" descr="\forall x(P_{1}(x)\lor P_{2}(x))\land \lnot \exists x(P_{1}(x)\land P_{2}(x)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94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S E M A N T I C</a:t>
            </a:r>
            <a:b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</a:br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N E T W O R K</a:t>
            </a:r>
            <a:endParaRPr lang="en-US" dirty="0" smtClean="0">
              <a:latin typeface="Arial Rounded MT Bold" panose="020F0704030504030204" pitchFamily="34" charset="0"/>
              <a:cs typeface="Arabic Typesetting" pitchFamily="66" charset="-78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4037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438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439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SEMANTIC NETWORK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31304" cy="45259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800" dirty="0" err="1" smtClean="0"/>
              <a:t>Struktur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menggambarkan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menunjukkan</a:t>
            </a:r>
            <a:r>
              <a:rPr lang="en-US" sz="2800" dirty="0" smtClean="0"/>
              <a:t> </a:t>
            </a:r>
            <a:r>
              <a:rPr lang="en-US" sz="2800" dirty="0" err="1" smtClean="0"/>
              <a:t>pola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</a:t>
            </a:r>
            <a:r>
              <a:rPr lang="en-US" sz="2800" dirty="0" smtClean="0"/>
              <a:t> node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7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295275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CONTOH </a:t>
            </a:r>
          </a:p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SEMANTIC NETWORK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9600" y="3500438"/>
            <a:ext cx="1800225" cy="1008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 b="1" dirty="0" err="1" smtClean="0">
                <a:latin typeface="Georgia" charset="0"/>
              </a:rPr>
              <a:t>Hewan</a:t>
            </a:r>
            <a:endParaRPr lang="en-GB" sz="1600" b="1" dirty="0">
              <a:latin typeface="Georgia" charset="0"/>
            </a:endParaRPr>
          </a:p>
          <a:p>
            <a:pPr algn="ctr"/>
            <a:r>
              <a:rPr lang="en-GB" sz="1600" i="1" dirty="0" err="1" smtClean="0">
                <a:latin typeface="Georgia" charset="0"/>
              </a:rPr>
              <a:t>Bernapas</a:t>
            </a:r>
            <a:endParaRPr lang="en-GB" sz="1600" i="1" dirty="0">
              <a:latin typeface="Georgia" charset="0"/>
            </a:endParaRPr>
          </a:p>
          <a:p>
            <a:pPr algn="ctr"/>
            <a:r>
              <a:rPr lang="en-GB" sz="1600" i="1" dirty="0" err="1" smtClean="0">
                <a:latin typeface="Georgia" charset="0"/>
              </a:rPr>
              <a:t>Makan</a:t>
            </a:r>
            <a:endParaRPr lang="en-GB" sz="1600" i="1" dirty="0">
              <a:latin typeface="Georgia" charset="0"/>
            </a:endParaRPr>
          </a:p>
          <a:p>
            <a:pPr algn="ctr"/>
            <a:r>
              <a:rPr lang="en-GB" sz="1600" i="1" dirty="0" err="1" smtClean="0">
                <a:latin typeface="Georgia" charset="0"/>
              </a:rPr>
              <a:t>Memiliki</a:t>
            </a:r>
            <a:r>
              <a:rPr lang="en-GB" sz="1600" i="1" dirty="0" smtClean="0">
                <a:latin typeface="Georgia" charset="0"/>
              </a:rPr>
              <a:t> </a:t>
            </a:r>
            <a:r>
              <a:rPr lang="en-GB" sz="1600" i="1" dirty="0" err="1" smtClean="0">
                <a:latin typeface="Georgia" charset="0"/>
              </a:rPr>
              <a:t>kulit</a:t>
            </a:r>
            <a:endParaRPr lang="en-GB" sz="1600" i="1" dirty="0">
              <a:latin typeface="Georgia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59112" y="1989138"/>
            <a:ext cx="1800225" cy="1008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 b="1" dirty="0" err="1" smtClean="0">
                <a:latin typeface="Georgia" charset="0"/>
              </a:rPr>
              <a:t>Burung</a:t>
            </a:r>
            <a:endParaRPr lang="en-GB" sz="1600" b="1" dirty="0">
              <a:latin typeface="Georgia" charset="0"/>
            </a:endParaRPr>
          </a:p>
          <a:p>
            <a:pPr algn="ctr"/>
            <a:r>
              <a:rPr lang="en-GB" sz="1600" i="1" dirty="0" err="1" smtClean="0">
                <a:latin typeface="Georgia" charset="0"/>
              </a:rPr>
              <a:t>Bisa</a:t>
            </a:r>
            <a:r>
              <a:rPr lang="en-GB" sz="1600" i="1" dirty="0" smtClean="0">
                <a:latin typeface="Georgia" charset="0"/>
              </a:rPr>
              <a:t> </a:t>
            </a:r>
            <a:r>
              <a:rPr lang="en-GB" sz="1600" i="1" dirty="0" err="1">
                <a:latin typeface="Georgia" charset="0"/>
              </a:rPr>
              <a:t>t</a:t>
            </a:r>
            <a:r>
              <a:rPr lang="en-GB" sz="1600" i="1" dirty="0" err="1" smtClean="0">
                <a:latin typeface="Georgia" charset="0"/>
              </a:rPr>
              <a:t>erbang</a:t>
            </a:r>
            <a:endParaRPr lang="en-GB" sz="1600" i="1" dirty="0">
              <a:latin typeface="Georgia" charset="0"/>
            </a:endParaRPr>
          </a:p>
          <a:p>
            <a:pPr algn="ctr"/>
            <a:r>
              <a:rPr lang="en-GB" sz="1600" i="1" dirty="0" err="1" smtClean="0">
                <a:latin typeface="Georgia" charset="0"/>
              </a:rPr>
              <a:t>Punya</a:t>
            </a:r>
            <a:r>
              <a:rPr lang="en-GB" sz="1600" i="1" dirty="0" smtClean="0">
                <a:latin typeface="Georgia" charset="0"/>
              </a:rPr>
              <a:t> </a:t>
            </a:r>
            <a:r>
              <a:rPr lang="en-GB" sz="1600" i="1" dirty="0" err="1" smtClean="0">
                <a:latin typeface="Georgia" charset="0"/>
              </a:rPr>
              <a:t>sayap</a:t>
            </a:r>
            <a:endParaRPr lang="en-GB" sz="1600" i="1" dirty="0" smtClean="0">
              <a:latin typeface="Georgia" charset="0"/>
            </a:endParaRPr>
          </a:p>
          <a:p>
            <a:pPr algn="ctr"/>
            <a:r>
              <a:rPr lang="en-GB" sz="1600" i="1" dirty="0" err="1" smtClean="0">
                <a:latin typeface="Georgia" charset="0"/>
              </a:rPr>
              <a:t>Punya</a:t>
            </a:r>
            <a:r>
              <a:rPr lang="en-GB" sz="1600" i="1" dirty="0" smtClean="0">
                <a:latin typeface="Georgia" charset="0"/>
              </a:rPr>
              <a:t> </a:t>
            </a:r>
            <a:r>
              <a:rPr lang="en-GB" sz="1600" i="1" dirty="0" err="1" smtClean="0">
                <a:latin typeface="Georgia" charset="0"/>
              </a:rPr>
              <a:t>Bulu</a:t>
            </a:r>
            <a:endParaRPr lang="en-GB" sz="1600" i="1" dirty="0">
              <a:latin typeface="Georgia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083300" y="1989138"/>
            <a:ext cx="2374900" cy="1008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 b="1" dirty="0" err="1" smtClean="0">
                <a:latin typeface="Georgia" charset="0"/>
              </a:rPr>
              <a:t>Kenari</a:t>
            </a:r>
            <a:endParaRPr lang="en-GB" sz="1600" b="1" dirty="0">
              <a:latin typeface="Georgia" charset="0"/>
            </a:endParaRPr>
          </a:p>
          <a:p>
            <a:pPr algn="ctr"/>
            <a:r>
              <a:rPr lang="en-GB" sz="1600" i="1" dirty="0" err="1" smtClean="0">
                <a:latin typeface="Georgia" charset="0"/>
              </a:rPr>
              <a:t>Bisa</a:t>
            </a:r>
            <a:r>
              <a:rPr lang="en-GB" sz="1600" i="1" dirty="0" smtClean="0">
                <a:latin typeface="Georgia" charset="0"/>
              </a:rPr>
              <a:t> </a:t>
            </a:r>
            <a:r>
              <a:rPr lang="en-GB" sz="1600" i="1" dirty="0" err="1" smtClean="0">
                <a:latin typeface="Georgia" charset="0"/>
              </a:rPr>
              <a:t>bernyanyi</a:t>
            </a:r>
            <a:endParaRPr lang="en-GB" sz="1600" i="1" dirty="0">
              <a:latin typeface="Georgia" charset="0"/>
            </a:endParaRPr>
          </a:p>
          <a:p>
            <a:pPr algn="ctr"/>
            <a:r>
              <a:rPr lang="en-GB" sz="1600" i="1" dirty="0" err="1" smtClean="0">
                <a:latin typeface="Georgia" charset="0"/>
              </a:rPr>
              <a:t>Berwarna</a:t>
            </a:r>
            <a:r>
              <a:rPr lang="en-GB" sz="1600" i="1" dirty="0" smtClean="0">
                <a:latin typeface="Georgia" charset="0"/>
              </a:rPr>
              <a:t> </a:t>
            </a:r>
            <a:r>
              <a:rPr lang="en-GB" sz="1600" i="1" dirty="0" err="1" smtClean="0">
                <a:latin typeface="Georgia" charset="0"/>
              </a:rPr>
              <a:t>kuning</a:t>
            </a:r>
            <a:endParaRPr lang="en-GB" sz="1600" i="1" dirty="0">
              <a:latin typeface="Georgia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083300" y="3500438"/>
            <a:ext cx="2374900" cy="1008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 b="1" dirty="0" err="1" smtClean="0">
                <a:latin typeface="Georgia" charset="0"/>
              </a:rPr>
              <a:t>Burung</a:t>
            </a:r>
            <a:r>
              <a:rPr lang="en-GB" sz="1600" b="1" dirty="0" smtClean="0">
                <a:latin typeface="Georgia" charset="0"/>
              </a:rPr>
              <a:t> </a:t>
            </a:r>
            <a:r>
              <a:rPr lang="en-GB" sz="1600" b="1" dirty="0" err="1" smtClean="0">
                <a:latin typeface="Georgia" charset="0"/>
              </a:rPr>
              <a:t>Unta</a:t>
            </a:r>
            <a:endParaRPr lang="en-GB" sz="1600" b="1" dirty="0">
              <a:latin typeface="Georgia" charset="0"/>
            </a:endParaRPr>
          </a:p>
          <a:p>
            <a:pPr algn="ctr"/>
            <a:r>
              <a:rPr lang="en-GB" sz="1600" i="1" dirty="0" err="1" smtClean="0">
                <a:latin typeface="Georgia" charset="0"/>
              </a:rPr>
              <a:t>Berlari</a:t>
            </a:r>
            <a:r>
              <a:rPr lang="en-GB" sz="1600" i="1" dirty="0" smtClean="0">
                <a:latin typeface="Georgia" charset="0"/>
              </a:rPr>
              <a:t> </a:t>
            </a:r>
            <a:r>
              <a:rPr lang="en-GB" sz="1600" i="1" dirty="0" err="1" smtClean="0">
                <a:latin typeface="Georgia" charset="0"/>
              </a:rPr>
              <a:t>cepat</a:t>
            </a:r>
            <a:endParaRPr lang="en-GB" sz="1600" i="1" dirty="0" smtClean="0">
              <a:latin typeface="Georgia" charset="0"/>
            </a:endParaRPr>
          </a:p>
          <a:p>
            <a:pPr algn="ctr"/>
            <a:r>
              <a:rPr lang="en-GB" sz="1600" i="1" dirty="0" err="1" smtClean="0">
                <a:latin typeface="Georgia" charset="0"/>
              </a:rPr>
              <a:t>Tidak</a:t>
            </a:r>
            <a:r>
              <a:rPr lang="en-GB" sz="1600" i="1" dirty="0" smtClean="0">
                <a:latin typeface="Georgia" charset="0"/>
              </a:rPr>
              <a:t> </a:t>
            </a:r>
            <a:r>
              <a:rPr lang="en-GB" sz="1600" i="1" dirty="0" err="1" smtClean="0">
                <a:latin typeface="Georgia" charset="0"/>
              </a:rPr>
              <a:t>dapat</a:t>
            </a:r>
            <a:r>
              <a:rPr lang="en-GB" sz="1600" i="1" dirty="0" smtClean="0">
                <a:latin typeface="Georgia" charset="0"/>
              </a:rPr>
              <a:t> </a:t>
            </a:r>
            <a:r>
              <a:rPr lang="en-GB" sz="1600" i="1" dirty="0" err="1" smtClean="0">
                <a:latin typeface="Georgia" charset="0"/>
              </a:rPr>
              <a:t>terbang</a:t>
            </a:r>
            <a:endParaRPr lang="en-GB" sz="1600" i="1" dirty="0" smtClean="0">
              <a:latin typeface="Georgia" charset="0"/>
            </a:endParaRPr>
          </a:p>
          <a:p>
            <a:pPr algn="ctr"/>
            <a:r>
              <a:rPr lang="en-GB" sz="1600" i="1" dirty="0" err="1" smtClean="0">
                <a:latin typeface="Georgia" charset="0"/>
              </a:rPr>
              <a:t>Ukurannya</a:t>
            </a:r>
            <a:r>
              <a:rPr lang="en-GB" sz="1600" i="1" dirty="0" smtClean="0">
                <a:latin typeface="Georgia" charset="0"/>
              </a:rPr>
              <a:t> </a:t>
            </a:r>
            <a:r>
              <a:rPr lang="en-GB" sz="1600" i="1" dirty="0" err="1">
                <a:latin typeface="Georgia" charset="0"/>
              </a:rPr>
              <a:t>t</a:t>
            </a:r>
            <a:r>
              <a:rPr lang="en-GB" sz="1600" i="1" dirty="0" err="1" smtClean="0">
                <a:latin typeface="Georgia" charset="0"/>
              </a:rPr>
              <a:t>inggi</a:t>
            </a:r>
            <a:endParaRPr lang="en-GB" sz="1600" i="1" dirty="0">
              <a:latin typeface="Georgia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059112" y="5084763"/>
            <a:ext cx="1800225" cy="1008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 b="1" dirty="0" err="1" smtClean="0">
                <a:latin typeface="Georgia" charset="0"/>
              </a:rPr>
              <a:t>Ikan</a:t>
            </a:r>
            <a:endParaRPr lang="en-GB" sz="1600" b="1" dirty="0">
              <a:latin typeface="Georgia" charset="0"/>
            </a:endParaRPr>
          </a:p>
          <a:p>
            <a:pPr algn="ctr"/>
            <a:r>
              <a:rPr lang="en-GB" sz="1600" i="1" dirty="0" err="1" smtClean="0">
                <a:latin typeface="Georgia" charset="0"/>
              </a:rPr>
              <a:t>Dapat</a:t>
            </a:r>
            <a:r>
              <a:rPr lang="en-GB" sz="1600" i="1" dirty="0" smtClean="0">
                <a:latin typeface="Georgia" charset="0"/>
              </a:rPr>
              <a:t> </a:t>
            </a:r>
            <a:r>
              <a:rPr lang="en-GB" sz="1600" i="1" dirty="0" err="1" smtClean="0">
                <a:latin typeface="Georgia" charset="0"/>
              </a:rPr>
              <a:t>berenang</a:t>
            </a:r>
            <a:endParaRPr lang="en-GB" sz="1600" i="1" dirty="0">
              <a:latin typeface="Georgia" charset="0"/>
            </a:endParaRPr>
          </a:p>
          <a:p>
            <a:pPr algn="ctr"/>
            <a:r>
              <a:rPr lang="en-GB" sz="1600" i="1" dirty="0" err="1" smtClean="0">
                <a:latin typeface="Georgia" charset="0"/>
              </a:rPr>
              <a:t>Punya</a:t>
            </a:r>
            <a:r>
              <a:rPr lang="en-GB" sz="1600" i="1" dirty="0" smtClean="0">
                <a:latin typeface="Georgia" charset="0"/>
              </a:rPr>
              <a:t> </a:t>
            </a:r>
            <a:r>
              <a:rPr lang="en-GB" sz="1600" i="1" dirty="0" err="1" smtClean="0">
                <a:latin typeface="Georgia" charset="0"/>
              </a:rPr>
              <a:t>sirip</a:t>
            </a:r>
            <a:endParaRPr lang="en-GB" sz="1600" i="1" dirty="0">
              <a:latin typeface="Georgia" charset="0"/>
            </a:endParaRPr>
          </a:p>
          <a:p>
            <a:pPr algn="ctr"/>
            <a:r>
              <a:rPr lang="en-GB" sz="1600" i="1" dirty="0" err="1" smtClean="0">
                <a:latin typeface="Georgia" charset="0"/>
              </a:rPr>
              <a:t>Punya</a:t>
            </a:r>
            <a:r>
              <a:rPr lang="en-GB" sz="1600" i="1" dirty="0" smtClean="0">
                <a:latin typeface="Georgia" charset="0"/>
              </a:rPr>
              <a:t> </a:t>
            </a:r>
            <a:r>
              <a:rPr lang="en-GB" sz="1600" i="1" dirty="0" err="1" smtClean="0">
                <a:latin typeface="Georgia" charset="0"/>
              </a:rPr>
              <a:t>insang</a:t>
            </a:r>
            <a:endParaRPr lang="en-GB" sz="1600" i="1" dirty="0">
              <a:latin typeface="Georgia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083300" y="5084763"/>
            <a:ext cx="2374900" cy="1008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 b="1" dirty="0">
                <a:latin typeface="Georgia" charset="0"/>
              </a:rPr>
              <a:t>Salmon</a:t>
            </a:r>
          </a:p>
          <a:p>
            <a:pPr algn="ctr"/>
            <a:r>
              <a:rPr lang="en-GB" sz="1600" i="1" dirty="0" err="1" smtClean="0">
                <a:latin typeface="Georgia" charset="0"/>
              </a:rPr>
              <a:t>Berenang</a:t>
            </a:r>
            <a:r>
              <a:rPr lang="en-GB" sz="1600" i="1" dirty="0" smtClean="0">
                <a:latin typeface="Georgia" charset="0"/>
              </a:rPr>
              <a:t> </a:t>
            </a:r>
            <a:r>
              <a:rPr lang="en-GB" sz="1600" i="1" dirty="0" err="1" smtClean="0">
                <a:latin typeface="Georgia" charset="0"/>
              </a:rPr>
              <a:t>ke</a:t>
            </a:r>
            <a:r>
              <a:rPr lang="en-GB" sz="1600" i="1" dirty="0" smtClean="0">
                <a:latin typeface="Georgia" charset="0"/>
              </a:rPr>
              <a:t> </a:t>
            </a:r>
            <a:r>
              <a:rPr lang="en-GB" sz="1600" i="1" dirty="0" err="1" smtClean="0">
                <a:latin typeface="Georgia" charset="0"/>
              </a:rPr>
              <a:t>hulu</a:t>
            </a:r>
            <a:endParaRPr lang="en-GB" sz="1600" i="1" dirty="0">
              <a:latin typeface="Georgia" charset="0"/>
            </a:endParaRPr>
          </a:p>
          <a:p>
            <a:pPr algn="ctr"/>
            <a:r>
              <a:rPr lang="en-GB" sz="1600" i="1" dirty="0" err="1" smtClean="0">
                <a:latin typeface="Georgia" charset="0"/>
              </a:rPr>
              <a:t>Berwarna</a:t>
            </a:r>
            <a:r>
              <a:rPr lang="en-GB" sz="1600" i="1" dirty="0" smtClean="0">
                <a:latin typeface="Georgia" charset="0"/>
              </a:rPr>
              <a:t> </a:t>
            </a:r>
            <a:r>
              <a:rPr lang="en-GB" sz="1600" i="1" dirty="0" err="1" smtClean="0">
                <a:latin typeface="Georgia" charset="0"/>
              </a:rPr>
              <a:t>merah</a:t>
            </a:r>
            <a:r>
              <a:rPr lang="en-GB" sz="1600" i="1" dirty="0" smtClean="0">
                <a:latin typeface="Georgia" charset="0"/>
              </a:rPr>
              <a:t> </a:t>
            </a:r>
            <a:r>
              <a:rPr lang="en-GB" sz="1600" i="1" dirty="0" err="1" smtClean="0">
                <a:latin typeface="Georgia" charset="0"/>
              </a:rPr>
              <a:t>muda</a:t>
            </a:r>
            <a:endParaRPr lang="en-GB" sz="1600" i="1" dirty="0" smtClean="0">
              <a:latin typeface="Georgia" charset="0"/>
            </a:endParaRPr>
          </a:p>
          <a:p>
            <a:pPr algn="ctr"/>
            <a:r>
              <a:rPr lang="en-GB" sz="1600" i="1" dirty="0" err="1" smtClean="0">
                <a:latin typeface="Georgia" charset="0"/>
              </a:rPr>
              <a:t>Dapat</a:t>
            </a:r>
            <a:r>
              <a:rPr lang="en-GB" sz="1600" i="1" dirty="0" smtClean="0">
                <a:latin typeface="Georgia" charset="0"/>
              </a:rPr>
              <a:t> </a:t>
            </a:r>
            <a:r>
              <a:rPr lang="en-GB" sz="1600" i="1" dirty="0" err="1" smtClean="0">
                <a:latin typeface="Georgia" charset="0"/>
              </a:rPr>
              <a:t>dimakan</a:t>
            </a:r>
            <a:endParaRPr lang="en-GB" sz="1600" i="1" dirty="0">
              <a:latin typeface="Georgia" charset="0"/>
            </a:endParaRPr>
          </a:p>
        </p:txBody>
      </p:sp>
      <p:cxnSp>
        <p:nvCxnSpPr>
          <p:cNvPr id="12" name="AutoShape 9"/>
          <p:cNvCxnSpPr>
            <a:cxnSpLocks noChangeShapeType="1"/>
            <a:stCxn id="8" idx="1"/>
            <a:endCxn id="7" idx="3"/>
          </p:cNvCxnSpPr>
          <p:nvPr/>
        </p:nvCxnSpPr>
        <p:spPr bwMode="auto">
          <a:xfrm flipH="1">
            <a:off x="4859337" y="2493169"/>
            <a:ext cx="12239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3" name="AutoShape 10"/>
          <p:cNvCxnSpPr>
            <a:cxnSpLocks noChangeShapeType="1"/>
            <a:stCxn id="9" idx="1"/>
            <a:endCxn id="7" idx="2"/>
          </p:cNvCxnSpPr>
          <p:nvPr/>
        </p:nvCxnSpPr>
        <p:spPr bwMode="auto">
          <a:xfrm rot="10800000">
            <a:off x="3959226" y="2997201"/>
            <a:ext cx="2124075" cy="1007269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" name="AutoShape 11"/>
          <p:cNvCxnSpPr>
            <a:cxnSpLocks noChangeShapeType="1"/>
            <a:stCxn id="11" idx="1"/>
            <a:endCxn id="10" idx="3"/>
          </p:cNvCxnSpPr>
          <p:nvPr/>
        </p:nvCxnSpPr>
        <p:spPr bwMode="auto">
          <a:xfrm flipH="1">
            <a:off x="4859337" y="5588794"/>
            <a:ext cx="12239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5" name="AutoShape 12"/>
          <p:cNvCxnSpPr>
            <a:cxnSpLocks noChangeShapeType="1"/>
            <a:stCxn id="10" idx="1"/>
            <a:endCxn id="4" idx="2"/>
          </p:cNvCxnSpPr>
          <p:nvPr/>
        </p:nvCxnSpPr>
        <p:spPr bwMode="auto">
          <a:xfrm rot="10800000">
            <a:off x="1509712" y="4508500"/>
            <a:ext cx="1549400" cy="108108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" name="AutoShape 13"/>
          <p:cNvCxnSpPr>
            <a:cxnSpLocks noChangeShapeType="1"/>
            <a:stCxn id="7" idx="1"/>
            <a:endCxn id="4" idx="0"/>
          </p:cNvCxnSpPr>
          <p:nvPr/>
        </p:nvCxnSpPr>
        <p:spPr bwMode="auto">
          <a:xfrm rot="10800000" flipV="1">
            <a:off x="1509712" y="2493963"/>
            <a:ext cx="1549400" cy="10064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1978025" y="5226050"/>
            <a:ext cx="5095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600">
                <a:latin typeface="Georgia" charset="0"/>
              </a:rPr>
              <a:t>is-a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4786312" y="3713163"/>
            <a:ext cx="509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600">
                <a:latin typeface="Georgia" charset="0"/>
              </a:rPr>
              <a:t>is-a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218112" y="2130425"/>
            <a:ext cx="509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600">
                <a:latin typeface="Georgia" charset="0"/>
              </a:rPr>
              <a:t>is-a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5218112" y="5226050"/>
            <a:ext cx="509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600">
                <a:latin typeface="Georgia" charset="0"/>
              </a:rPr>
              <a:t>is-a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1690687" y="2130425"/>
            <a:ext cx="509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600">
                <a:latin typeface="Georgia" charset="0"/>
              </a:rPr>
              <a:t>is-a</a:t>
            </a:r>
          </a:p>
        </p:txBody>
      </p:sp>
    </p:spTree>
    <p:extLst>
      <p:ext uri="{BB962C8B-B14F-4D97-AF65-F5344CB8AC3E}">
        <p14:creationId xmlns:p14="http://schemas.microsoft.com/office/powerpoint/2010/main" val="8902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46096" y="6381750"/>
            <a:ext cx="77979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u="sng" dirty="0" smtClean="0">
                <a:latin typeface="Segoe Print" pitchFamily="2" charset="0"/>
                <a:ea typeface="Cambria Math" pitchFamily="18" charset="0"/>
              </a:rPr>
              <a:t>University of Southampton</a:t>
            </a:r>
            <a:endParaRPr lang="en-US" sz="1600" u="sng" dirty="0" smtClean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3816350" y="1568450"/>
            <a:ext cx="63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DOG</a:t>
            </a:r>
            <a:endParaRPr lang="en-US">
              <a:latin typeface="Georgia" charset="0"/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1646238" y="958850"/>
            <a:ext cx="1003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ANIMAL</a:t>
            </a:r>
            <a:endParaRPr lang="en-US">
              <a:latin typeface="Georgia" charset="0"/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1584325" y="2635250"/>
            <a:ext cx="96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HOUND</a:t>
            </a:r>
            <a:endParaRPr lang="en-US">
              <a:latin typeface="Georgia" charset="0"/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1604963" y="3854450"/>
            <a:ext cx="989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BEAGLE</a:t>
            </a:r>
            <a:endParaRPr lang="en-US">
              <a:latin typeface="Georgia" charset="0"/>
            </a:endParaRP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2463800" y="5378450"/>
            <a:ext cx="1004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SNOOPY</a:t>
            </a:r>
            <a:endParaRPr lang="en-US">
              <a:latin typeface="Georgia" charset="0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7078663" y="3854450"/>
            <a:ext cx="9223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COLLIE</a:t>
            </a:r>
            <a:endParaRPr lang="en-US">
              <a:latin typeface="Georgia" charset="0"/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7169150" y="5530850"/>
            <a:ext cx="8826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LASSIE</a:t>
            </a:r>
            <a:endParaRPr lang="en-US">
              <a:latin typeface="Georgia" charset="0"/>
            </a:endParaRP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6154738" y="2025650"/>
            <a:ext cx="13033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SHEEPDOG</a:t>
            </a:r>
            <a:endParaRPr lang="en-US">
              <a:latin typeface="Georgia" charset="0"/>
            </a:endParaRPr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5114925" y="1492250"/>
            <a:ext cx="48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is a</a:t>
            </a:r>
            <a:endParaRPr lang="en-US">
              <a:latin typeface="Georgia" charset="0"/>
            </a:endParaRP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3209925" y="958850"/>
            <a:ext cx="48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is a</a:t>
            </a:r>
            <a:endParaRPr lang="en-US">
              <a:latin typeface="Georgia" charset="0"/>
            </a:endParaRPr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2524125" y="1873250"/>
            <a:ext cx="48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is a</a:t>
            </a:r>
            <a:endParaRPr lang="en-US">
              <a:latin typeface="Georgia" charset="0"/>
            </a:endParaRPr>
          </a:p>
        </p:txBody>
      </p:sp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2143125" y="3168650"/>
            <a:ext cx="48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is a</a:t>
            </a:r>
            <a:endParaRPr lang="en-US">
              <a:latin typeface="Georgia" charset="0"/>
            </a:endParaRP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3370263" y="2787650"/>
            <a:ext cx="6810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barks</a:t>
            </a:r>
            <a:endParaRPr lang="en-US">
              <a:latin typeface="Georgia" charset="0"/>
            </a:endParaRPr>
          </a:p>
        </p:txBody>
      </p: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7553325" y="2863850"/>
            <a:ext cx="48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is a</a:t>
            </a:r>
            <a:endParaRPr lang="en-US">
              <a:latin typeface="Georgia" charset="0"/>
            </a:endParaRPr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2347912" y="4281487"/>
            <a:ext cx="935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latin typeface="Georgia" charset="0"/>
              </a:rPr>
              <a:t>instance</a:t>
            </a:r>
            <a:endParaRPr lang="en-US" dirty="0">
              <a:latin typeface="Georgia" charset="0"/>
            </a:endParaRPr>
          </a:p>
        </p:txBody>
      </p:sp>
      <p:sp>
        <p:nvSpPr>
          <p:cNvPr id="37" name="Text Box 17"/>
          <p:cNvSpPr txBox="1">
            <a:spLocks noChangeArrowheads="1"/>
          </p:cNvSpPr>
          <p:nvPr/>
        </p:nvSpPr>
        <p:spPr bwMode="auto">
          <a:xfrm>
            <a:off x="2940844" y="4711701"/>
            <a:ext cx="935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latin typeface="Georgia" charset="0"/>
              </a:rPr>
              <a:t>instance</a:t>
            </a:r>
            <a:endParaRPr lang="en-US" dirty="0">
              <a:latin typeface="Georgia" charset="0"/>
            </a:endParaRPr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3494088" y="6292850"/>
            <a:ext cx="1924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CHARLIE BROWN</a:t>
            </a:r>
            <a:endParaRPr lang="en-US">
              <a:latin typeface="Georgia" charset="0"/>
            </a:endParaRPr>
          </a:p>
        </p:txBody>
      </p:sp>
      <p:cxnSp>
        <p:nvCxnSpPr>
          <p:cNvPr id="39" name="AutoShape 19"/>
          <p:cNvCxnSpPr>
            <a:cxnSpLocks noChangeShapeType="1"/>
            <a:stCxn id="23" idx="3"/>
            <a:endCxn id="22" idx="0"/>
          </p:cNvCxnSpPr>
          <p:nvPr/>
        </p:nvCxnSpPr>
        <p:spPr bwMode="auto">
          <a:xfrm>
            <a:off x="2649538" y="1127125"/>
            <a:ext cx="1484312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0" name="AutoShape 20"/>
          <p:cNvCxnSpPr>
            <a:cxnSpLocks noChangeShapeType="1"/>
            <a:stCxn id="22" idx="1"/>
            <a:endCxn id="24" idx="0"/>
          </p:cNvCxnSpPr>
          <p:nvPr/>
        </p:nvCxnSpPr>
        <p:spPr bwMode="auto">
          <a:xfrm flipH="1">
            <a:off x="2065338" y="1736725"/>
            <a:ext cx="1751012" cy="898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" name="AutoShape 21"/>
          <p:cNvCxnSpPr>
            <a:cxnSpLocks noChangeShapeType="1"/>
            <a:stCxn id="24" idx="2"/>
            <a:endCxn id="25" idx="0"/>
          </p:cNvCxnSpPr>
          <p:nvPr/>
        </p:nvCxnSpPr>
        <p:spPr bwMode="auto">
          <a:xfrm>
            <a:off x="2065338" y="2971800"/>
            <a:ext cx="34925" cy="882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" name="AutoShape 22"/>
          <p:cNvCxnSpPr>
            <a:cxnSpLocks noChangeShapeType="1"/>
            <a:stCxn id="25" idx="2"/>
            <a:endCxn id="26" idx="0"/>
          </p:cNvCxnSpPr>
          <p:nvPr/>
        </p:nvCxnSpPr>
        <p:spPr bwMode="auto">
          <a:xfrm>
            <a:off x="2100263" y="4191000"/>
            <a:ext cx="866775" cy="1187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3" name="AutoShape 23"/>
          <p:cNvCxnSpPr>
            <a:cxnSpLocks noChangeShapeType="1"/>
            <a:stCxn id="26" idx="2"/>
            <a:endCxn id="38" idx="1"/>
          </p:cNvCxnSpPr>
          <p:nvPr/>
        </p:nvCxnSpPr>
        <p:spPr bwMode="auto">
          <a:xfrm>
            <a:off x="2967038" y="5715000"/>
            <a:ext cx="527050" cy="746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4" name="AutoShape 24"/>
          <p:cNvCxnSpPr>
            <a:cxnSpLocks noChangeShapeType="1"/>
            <a:stCxn id="22" idx="3"/>
            <a:endCxn id="29" idx="1"/>
          </p:cNvCxnSpPr>
          <p:nvPr/>
        </p:nvCxnSpPr>
        <p:spPr bwMode="auto">
          <a:xfrm>
            <a:off x="4451350" y="1736725"/>
            <a:ext cx="17033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5" name="AutoShape 25"/>
          <p:cNvCxnSpPr>
            <a:cxnSpLocks noChangeShapeType="1"/>
            <a:stCxn id="29" idx="2"/>
            <a:endCxn id="27" idx="0"/>
          </p:cNvCxnSpPr>
          <p:nvPr/>
        </p:nvCxnSpPr>
        <p:spPr bwMode="auto">
          <a:xfrm>
            <a:off x="6807200" y="2362200"/>
            <a:ext cx="733425" cy="149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6" name="AutoShape 26"/>
          <p:cNvCxnSpPr>
            <a:cxnSpLocks noChangeShapeType="1"/>
            <a:stCxn id="27" idx="2"/>
            <a:endCxn id="28" idx="0"/>
          </p:cNvCxnSpPr>
          <p:nvPr/>
        </p:nvCxnSpPr>
        <p:spPr bwMode="auto">
          <a:xfrm>
            <a:off x="7540625" y="4191000"/>
            <a:ext cx="69850" cy="1339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7" name="AutoShape 27"/>
          <p:cNvCxnSpPr>
            <a:cxnSpLocks noChangeShapeType="1"/>
            <a:stCxn id="51" idx="2"/>
            <a:endCxn id="38" idx="0"/>
          </p:cNvCxnSpPr>
          <p:nvPr/>
        </p:nvCxnSpPr>
        <p:spPr bwMode="auto">
          <a:xfrm flipH="1">
            <a:off x="4456113" y="5121275"/>
            <a:ext cx="258762" cy="1171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8" name="AutoShape 28"/>
          <p:cNvCxnSpPr>
            <a:cxnSpLocks noChangeShapeType="1"/>
            <a:stCxn id="22" idx="2"/>
            <a:endCxn id="60" idx="0"/>
          </p:cNvCxnSpPr>
          <p:nvPr/>
        </p:nvCxnSpPr>
        <p:spPr bwMode="auto">
          <a:xfrm>
            <a:off x="4133850" y="1905000"/>
            <a:ext cx="547688" cy="730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9" name="AutoShape 29"/>
          <p:cNvCxnSpPr>
            <a:cxnSpLocks noChangeShapeType="1"/>
            <a:stCxn id="51" idx="3"/>
            <a:endCxn id="28" idx="1"/>
          </p:cNvCxnSpPr>
          <p:nvPr/>
        </p:nvCxnSpPr>
        <p:spPr bwMode="auto">
          <a:xfrm>
            <a:off x="5427663" y="4830763"/>
            <a:ext cx="1741487" cy="868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0" name="AutoShape 30"/>
          <p:cNvCxnSpPr>
            <a:cxnSpLocks noChangeShapeType="1"/>
            <a:stCxn id="51" idx="1"/>
            <a:endCxn id="26" idx="0"/>
          </p:cNvCxnSpPr>
          <p:nvPr/>
        </p:nvCxnSpPr>
        <p:spPr bwMode="auto">
          <a:xfrm flipH="1">
            <a:off x="2967038" y="4830763"/>
            <a:ext cx="1033462" cy="5476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1" name="Text Box 31"/>
          <p:cNvSpPr txBox="1">
            <a:spLocks noChangeArrowheads="1"/>
          </p:cNvSpPr>
          <p:nvPr/>
        </p:nvSpPr>
        <p:spPr bwMode="auto">
          <a:xfrm>
            <a:off x="4000500" y="4540250"/>
            <a:ext cx="14271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FICTIONAL</a:t>
            </a:r>
            <a:br>
              <a:rPr lang="en-US" sz="1600">
                <a:latin typeface="Georgia" charset="0"/>
              </a:rPr>
            </a:br>
            <a:r>
              <a:rPr lang="en-US" sz="1600">
                <a:latin typeface="Georgia" charset="0"/>
              </a:rPr>
              <a:t>CHARACTER</a:t>
            </a:r>
            <a:endParaRPr lang="en-US">
              <a:latin typeface="Georgia" charset="0"/>
            </a:endParaRPr>
          </a:p>
        </p:txBody>
      </p:sp>
      <p:sp>
        <p:nvSpPr>
          <p:cNvPr id="52" name="Text Box 32"/>
          <p:cNvSpPr txBox="1">
            <a:spLocks noChangeArrowheads="1"/>
          </p:cNvSpPr>
          <p:nvPr/>
        </p:nvSpPr>
        <p:spPr bwMode="auto">
          <a:xfrm>
            <a:off x="7699375" y="4692650"/>
            <a:ext cx="935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instance</a:t>
            </a:r>
            <a:endParaRPr lang="en-US">
              <a:latin typeface="Georgia" charset="0"/>
            </a:endParaRPr>
          </a:p>
        </p:txBody>
      </p:sp>
      <p:sp>
        <p:nvSpPr>
          <p:cNvPr id="53" name="Text Box 33"/>
          <p:cNvSpPr txBox="1">
            <a:spLocks noChangeArrowheads="1"/>
          </p:cNvSpPr>
          <p:nvPr/>
        </p:nvSpPr>
        <p:spPr bwMode="auto">
          <a:xfrm>
            <a:off x="4575175" y="5378450"/>
            <a:ext cx="935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instance</a:t>
            </a:r>
            <a:endParaRPr lang="en-US">
              <a:latin typeface="Georgia" charset="0"/>
            </a:endParaRPr>
          </a:p>
        </p:txBody>
      </p:sp>
      <p:sp>
        <p:nvSpPr>
          <p:cNvPr id="54" name="Text Box 34"/>
          <p:cNvSpPr txBox="1">
            <a:spLocks noChangeArrowheads="1"/>
          </p:cNvSpPr>
          <p:nvPr/>
        </p:nvSpPr>
        <p:spPr bwMode="auto">
          <a:xfrm>
            <a:off x="5870575" y="4845050"/>
            <a:ext cx="935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instance</a:t>
            </a:r>
            <a:endParaRPr lang="en-US">
              <a:latin typeface="Georgia" charset="0"/>
            </a:endParaRPr>
          </a:p>
        </p:txBody>
      </p:sp>
      <p:cxnSp>
        <p:nvCxnSpPr>
          <p:cNvPr id="55" name="AutoShape 35"/>
          <p:cNvCxnSpPr>
            <a:cxnSpLocks noChangeShapeType="1"/>
            <a:stCxn id="23" idx="1"/>
            <a:endCxn id="61" idx="3"/>
          </p:cNvCxnSpPr>
          <p:nvPr/>
        </p:nvCxnSpPr>
        <p:spPr bwMode="auto">
          <a:xfrm flipH="1" flipV="1">
            <a:off x="1093788" y="822325"/>
            <a:ext cx="55245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6" name="AutoShape 36"/>
          <p:cNvCxnSpPr>
            <a:cxnSpLocks noChangeShapeType="1"/>
            <a:stCxn id="23" idx="1"/>
            <a:endCxn id="62" idx="3"/>
          </p:cNvCxnSpPr>
          <p:nvPr/>
        </p:nvCxnSpPr>
        <p:spPr bwMode="auto">
          <a:xfrm flipH="1">
            <a:off x="1193800" y="1127125"/>
            <a:ext cx="452438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7" name="AutoShape 37"/>
          <p:cNvCxnSpPr>
            <a:cxnSpLocks noChangeShapeType="1"/>
            <a:stCxn id="22" idx="2"/>
            <a:endCxn id="34" idx="0"/>
          </p:cNvCxnSpPr>
          <p:nvPr/>
        </p:nvCxnSpPr>
        <p:spPr bwMode="auto">
          <a:xfrm flipH="1">
            <a:off x="3711575" y="1905000"/>
            <a:ext cx="422275" cy="882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8" name="AutoShape 38"/>
          <p:cNvCxnSpPr>
            <a:cxnSpLocks noChangeShapeType="1"/>
            <a:stCxn id="25" idx="1"/>
            <a:endCxn id="64" idx="0"/>
          </p:cNvCxnSpPr>
          <p:nvPr/>
        </p:nvCxnSpPr>
        <p:spPr bwMode="auto">
          <a:xfrm flipH="1">
            <a:off x="871538" y="4022725"/>
            <a:ext cx="733425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9" name="AutoShape 39"/>
          <p:cNvCxnSpPr>
            <a:cxnSpLocks noChangeShapeType="1"/>
            <a:stCxn id="29" idx="0"/>
            <a:endCxn id="65" idx="2"/>
          </p:cNvCxnSpPr>
          <p:nvPr/>
        </p:nvCxnSpPr>
        <p:spPr bwMode="auto">
          <a:xfrm flipV="1">
            <a:off x="6807200" y="1828800"/>
            <a:ext cx="1400175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60" name="Text Box 40"/>
          <p:cNvSpPr txBox="1">
            <a:spLocks noChangeArrowheads="1"/>
          </p:cNvSpPr>
          <p:nvPr/>
        </p:nvSpPr>
        <p:spPr bwMode="auto">
          <a:xfrm>
            <a:off x="4265613" y="2635250"/>
            <a:ext cx="831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has tail</a:t>
            </a:r>
            <a:endParaRPr lang="en-US">
              <a:latin typeface="Georgia" charset="0"/>
            </a:endParaRPr>
          </a:p>
        </p:txBody>
      </p:sp>
      <p:sp>
        <p:nvSpPr>
          <p:cNvPr id="61" name="Text Box 41"/>
          <p:cNvSpPr txBox="1">
            <a:spLocks noChangeArrowheads="1"/>
          </p:cNvSpPr>
          <p:nvPr/>
        </p:nvSpPr>
        <p:spPr bwMode="auto">
          <a:xfrm>
            <a:off x="333375" y="654050"/>
            <a:ext cx="76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moves</a:t>
            </a:r>
            <a:endParaRPr lang="en-US">
              <a:latin typeface="Georgia" charset="0"/>
            </a:endParaRPr>
          </a:p>
        </p:txBody>
      </p:sp>
      <p:sp>
        <p:nvSpPr>
          <p:cNvPr id="62" name="Text Box 42"/>
          <p:cNvSpPr txBox="1">
            <a:spLocks noChangeArrowheads="1"/>
          </p:cNvSpPr>
          <p:nvPr/>
        </p:nvSpPr>
        <p:spPr bwMode="auto">
          <a:xfrm>
            <a:off x="238125" y="1492250"/>
            <a:ext cx="955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breathes</a:t>
            </a:r>
            <a:endParaRPr lang="en-US">
              <a:latin typeface="Georgia" charset="0"/>
            </a:endParaRPr>
          </a:p>
        </p:txBody>
      </p:sp>
      <p:sp>
        <p:nvSpPr>
          <p:cNvPr id="63" name="Text Box 43"/>
          <p:cNvSpPr txBox="1">
            <a:spLocks noChangeArrowheads="1"/>
          </p:cNvSpPr>
          <p:nvPr/>
        </p:nvSpPr>
        <p:spPr bwMode="auto">
          <a:xfrm>
            <a:off x="5638800" y="3168650"/>
            <a:ext cx="1381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size: medium</a:t>
            </a:r>
            <a:endParaRPr lang="en-US">
              <a:latin typeface="Georgia" charset="0"/>
            </a:endParaRPr>
          </a:p>
        </p:txBody>
      </p:sp>
      <p:sp>
        <p:nvSpPr>
          <p:cNvPr id="64" name="Text Box 44"/>
          <p:cNvSpPr txBox="1">
            <a:spLocks noChangeArrowheads="1"/>
          </p:cNvSpPr>
          <p:nvPr/>
        </p:nvSpPr>
        <p:spPr bwMode="auto">
          <a:xfrm>
            <a:off x="312738" y="4540250"/>
            <a:ext cx="1117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size: small</a:t>
            </a:r>
            <a:endParaRPr lang="en-US">
              <a:latin typeface="Georgia" charset="0"/>
            </a:endParaRPr>
          </a:p>
        </p:txBody>
      </p:sp>
      <p:sp>
        <p:nvSpPr>
          <p:cNvPr id="65" name="Text Box 45"/>
          <p:cNvSpPr txBox="1">
            <a:spLocks noChangeArrowheads="1"/>
          </p:cNvSpPr>
          <p:nvPr/>
        </p:nvSpPr>
        <p:spPr bwMode="auto">
          <a:xfrm>
            <a:off x="7561263" y="1492250"/>
            <a:ext cx="12906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works sheep</a:t>
            </a:r>
            <a:endParaRPr lang="en-US">
              <a:latin typeface="Georgia" charset="0"/>
            </a:endParaRPr>
          </a:p>
        </p:txBody>
      </p:sp>
      <p:sp>
        <p:nvSpPr>
          <p:cNvPr id="66" name="Text Box 46"/>
          <p:cNvSpPr txBox="1">
            <a:spLocks noChangeArrowheads="1"/>
          </p:cNvSpPr>
          <p:nvPr/>
        </p:nvSpPr>
        <p:spPr bwMode="auto">
          <a:xfrm>
            <a:off x="379413" y="2635250"/>
            <a:ext cx="7286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tracks</a:t>
            </a:r>
            <a:endParaRPr lang="en-US">
              <a:latin typeface="Georgia" charset="0"/>
            </a:endParaRPr>
          </a:p>
        </p:txBody>
      </p:sp>
      <p:sp>
        <p:nvSpPr>
          <p:cNvPr id="67" name="Text Box 47"/>
          <p:cNvSpPr txBox="1">
            <a:spLocks noChangeArrowheads="1"/>
          </p:cNvSpPr>
          <p:nvPr/>
        </p:nvSpPr>
        <p:spPr bwMode="auto">
          <a:xfrm>
            <a:off x="2290763" y="5988050"/>
            <a:ext cx="952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friend of</a:t>
            </a:r>
            <a:endParaRPr lang="en-US">
              <a:latin typeface="Georgia" charset="0"/>
            </a:endParaRPr>
          </a:p>
        </p:txBody>
      </p:sp>
      <p:cxnSp>
        <p:nvCxnSpPr>
          <p:cNvPr id="68" name="AutoShape 48"/>
          <p:cNvCxnSpPr>
            <a:cxnSpLocks noChangeShapeType="1"/>
            <a:stCxn id="24" idx="1"/>
            <a:endCxn id="66" idx="3"/>
          </p:cNvCxnSpPr>
          <p:nvPr/>
        </p:nvCxnSpPr>
        <p:spPr bwMode="auto">
          <a:xfrm flipH="1">
            <a:off x="1108075" y="2803525"/>
            <a:ext cx="4762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9" name="AutoShape 49"/>
          <p:cNvCxnSpPr>
            <a:cxnSpLocks noChangeShapeType="1"/>
            <a:stCxn id="27" idx="1"/>
            <a:endCxn id="63" idx="2"/>
          </p:cNvCxnSpPr>
          <p:nvPr/>
        </p:nvCxnSpPr>
        <p:spPr bwMode="auto">
          <a:xfrm flipH="1" flipV="1">
            <a:off x="6329363" y="3505200"/>
            <a:ext cx="749300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3850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F R A M E </a:t>
            </a:r>
            <a:endParaRPr lang="en-US" dirty="0" smtClean="0">
              <a:latin typeface="Arial Rounded MT Bold" panose="020F0704030504030204" pitchFamily="34" charset="0"/>
              <a:cs typeface="Arabic Typesetting" pitchFamily="66" charset="-78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4037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438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095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Tujuan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1478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Memahami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konsep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3200" b="1" i="1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b="1" i="1" dirty="0" smtClean="0">
                <a:latin typeface="Cambria Math" pitchFamily="18" charset="0"/>
                <a:ea typeface="Cambria Math" pitchFamily="18" charset="0"/>
              </a:rPr>
              <a:t>     Knowledge Representation</a:t>
            </a:r>
            <a:endParaRPr lang="en-US" sz="3200" i="1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FRAME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err="1" smtClean="0"/>
              <a:t>Struktur</a:t>
            </a:r>
            <a:r>
              <a:rPr lang="en-US" sz="2800" dirty="0" smtClean="0"/>
              <a:t> </a:t>
            </a:r>
            <a:r>
              <a:rPr lang="en-US" sz="2800" dirty="0"/>
              <a:t>data </a:t>
            </a:r>
            <a:r>
              <a:rPr lang="en-US" sz="2800" dirty="0" smtClean="0"/>
              <a:t>yang </a:t>
            </a:r>
            <a:r>
              <a:rPr lang="en-US" sz="2800" dirty="0" err="1" smtClean="0"/>
              <a:t>menggambarkan</a:t>
            </a:r>
            <a:r>
              <a:rPr lang="en-US" sz="2800" dirty="0" smtClean="0"/>
              <a:t> </a:t>
            </a:r>
            <a:r>
              <a:rPr lang="en-US" sz="2800" dirty="0" err="1"/>
              <a:t>pengetahuan</a:t>
            </a:r>
            <a:r>
              <a:rPr lang="en-US" sz="2800" dirty="0"/>
              <a:t> 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rincian</a:t>
            </a:r>
            <a:r>
              <a:rPr lang="en-US" sz="2800" dirty="0" smtClean="0"/>
              <a:t> </a:t>
            </a:r>
            <a:r>
              <a:rPr lang="en-US" sz="2800" dirty="0" err="1" smtClean="0"/>
              <a:t>karakteristik</a:t>
            </a:r>
            <a:r>
              <a:rPr lang="en-US" sz="2800" dirty="0" smtClean="0"/>
              <a:t> </a:t>
            </a:r>
            <a:r>
              <a:rPr lang="en-US" sz="2800" dirty="0" err="1" smtClean="0"/>
              <a:t>objek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1856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CONTOH </a:t>
            </a:r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FRAME</a:t>
            </a:r>
            <a:endParaRPr lang="en-US" sz="3600" b="1" u="sng" dirty="0" smtClean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66800" y="1981200"/>
            <a:ext cx="2735263" cy="3457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363538"/>
            <a:r>
              <a:rPr lang="en-GB" sz="2000" dirty="0">
                <a:latin typeface="Georgia" charset="0"/>
                <a:cs typeface="Georgia" charset="0"/>
              </a:rPr>
              <a:t>			</a:t>
            </a:r>
            <a:r>
              <a:rPr lang="en-GB" sz="2000" dirty="0" smtClean="0">
                <a:latin typeface="Georgia" charset="0"/>
                <a:cs typeface="Georgia" charset="0"/>
              </a:rPr>
              <a:t>DOG</a:t>
            </a:r>
            <a:endParaRPr lang="en-GB" sz="2000" dirty="0">
              <a:latin typeface="Georgia" charset="0"/>
              <a:cs typeface="Georgia" charset="0"/>
            </a:endParaRPr>
          </a:p>
          <a:p>
            <a:pPr defTabSz="363538"/>
            <a:r>
              <a:rPr lang="en-GB" sz="2000" dirty="0">
                <a:latin typeface="Georgia" charset="0"/>
                <a:cs typeface="Georgia" charset="0"/>
              </a:rPr>
              <a:t>Fixed</a:t>
            </a:r>
          </a:p>
          <a:p>
            <a:pPr defTabSz="363538"/>
            <a:r>
              <a:rPr lang="en-GB" sz="2000" dirty="0">
                <a:latin typeface="Georgia" charset="0"/>
                <a:cs typeface="Georgia" charset="0"/>
              </a:rPr>
              <a:t>	legs: 4</a:t>
            </a:r>
          </a:p>
          <a:p>
            <a:pPr defTabSz="363538"/>
            <a:endParaRPr lang="en-GB" sz="2000" dirty="0">
              <a:latin typeface="Georgia" charset="0"/>
              <a:cs typeface="Georgia" charset="0"/>
            </a:endParaRPr>
          </a:p>
          <a:p>
            <a:pPr defTabSz="363538"/>
            <a:r>
              <a:rPr lang="en-GB" sz="2000" dirty="0">
                <a:latin typeface="Georgia" charset="0"/>
                <a:cs typeface="Georgia" charset="0"/>
              </a:rPr>
              <a:t>Default</a:t>
            </a:r>
          </a:p>
          <a:p>
            <a:pPr defTabSz="363538"/>
            <a:r>
              <a:rPr lang="en-GB" sz="2000" dirty="0">
                <a:latin typeface="Georgia" charset="0"/>
                <a:cs typeface="Georgia" charset="0"/>
              </a:rPr>
              <a:t>	</a:t>
            </a:r>
            <a:r>
              <a:rPr lang="en-GB" sz="2000" dirty="0" smtClean="0">
                <a:latin typeface="Georgia" charset="0"/>
                <a:cs typeface="Georgia" charset="0"/>
              </a:rPr>
              <a:t>diet	: </a:t>
            </a:r>
            <a:r>
              <a:rPr lang="en-GB" sz="2000" dirty="0">
                <a:latin typeface="Georgia" charset="0"/>
                <a:cs typeface="Georgia" charset="0"/>
              </a:rPr>
              <a:t>carnivorous</a:t>
            </a:r>
          </a:p>
          <a:p>
            <a:pPr defTabSz="363538"/>
            <a:r>
              <a:rPr lang="en-GB" sz="2000" dirty="0">
                <a:latin typeface="Georgia" charset="0"/>
                <a:cs typeface="Georgia" charset="0"/>
              </a:rPr>
              <a:t>	sound: bark</a:t>
            </a:r>
          </a:p>
          <a:p>
            <a:pPr defTabSz="363538"/>
            <a:endParaRPr lang="en-GB" sz="2000" dirty="0">
              <a:latin typeface="Georgia" charset="0"/>
              <a:cs typeface="Georgia" charset="0"/>
            </a:endParaRPr>
          </a:p>
          <a:p>
            <a:pPr defTabSz="363538"/>
            <a:r>
              <a:rPr lang="en-GB" sz="2000" dirty="0">
                <a:latin typeface="Georgia" charset="0"/>
                <a:cs typeface="Georgia" charset="0"/>
              </a:rPr>
              <a:t>Variable</a:t>
            </a:r>
          </a:p>
          <a:p>
            <a:pPr defTabSz="363538"/>
            <a:r>
              <a:rPr lang="en-GB" sz="2000" dirty="0">
                <a:latin typeface="Georgia" charset="0"/>
                <a:cs typeface="Georgia" charset="0"/>
              </a:rPr>
              <a:t>	size:</a:t>
            </a:r>
          </a:p>
          <a:p>
            <a:pPr defTabSz="363538"/>
            <a:r>
              <a:rPr lang="en-GB" sz="2000" dirty="0">
                <a:latin typeface="Georgia" charset="0"/>
                <a:cs typeface="Georgia" charset="0"/>
              </a:rPr>
              <a:t>	colour:</a:t>
            </a:r>
          </a:p>
        </p:txBody>
      </p:sp>
    </p:spTree>
    <p:extLst>
      <p:ext uri="{BB962C8B-B14F-4D97-AF65-F5344CB8AC3E}">
        <p14:creationId xmlns:p14="http://schemas.microsoft.com/office/powerpoint/2010/main" val="415379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CONTOH FRAME</a:t>
            </a:r>
          </a:p>
        </p:txBody>
      </p:sp>
      <p:pic>
        <p:nvPicPr>
          <p:cNvPr id="5" name="Picture 4" descr="semanti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196975"/>
            <a:ext cx="6840538" cy="496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702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S C R I P T</a:t>
            </a:r>
            <a:endParaRPr lang="en-US" dirty="0" smtClean="0">
              <a:latin typeface="Arial Rounded MT Bold" panose="020F0704030504030204" pitchFamily="34" charset="0"/>
              <a:cs typeface="Arabic Typesetting" pitchFamily="66" charset="-78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4037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438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59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SCRIPT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57275" y="1600200"/>
            <a:ext cx="7158038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err="1" smtClean="0"/>
              <a:t>Struktur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menggambarkan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urutan</a:t>
            </a:r>
            <a:r>
              <a:rPr lang="en-US" sz="2800" dirty="0" smtClean="0"/>
              <a:t> </a:t>
            </a:r>
            <a:r>
              <a:rPr lang="en-US" sz="2800" dirty="0" err="1" smtClean="0"/>
              <a:t>peristiwa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37659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ELEMEN SCRIPT</a:t>
            </a:r>
            <a:endParaRPr lang="en-US" sz="3600" b="1" u="sng" dirty="0" smtClean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57275" y="1219200"/>
            <a:ext cx="7158038" cy="4906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Georgia" panose="02040502050405020303" pitchFamily="18" charset="0"/>
              <a:buChar char="−"/>
            </a:pPr>
            <a:r>
              <a:rPr lang="en-US" sz="2000" b="1" dirty="0" smtClean="0">
                <a:latin typeface="Georgia" charset="0"/>
                <a:ea typeface="ＭＳ Ｐゴシック" charset="0"/>
                <a:cs typeface="ＭＳ Ｐゴシック" charset="0"/>
              </a:rPr>
              <a:t>Role</a:t>
            </a:r>
            <a:endParaRPr lang="en-US" sz="2000" b="1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 err="1">
                <a:latin typeface="Georgia" charset="0"/>
                <a:ea typeface="ＭＳ Ｐゴシック" charset="0"/>
              </a:rPr>
              <a:t>Peran</a:t>
            </a:r>
            <a:r>
              <a:rPr lang="en-US" sz="2000" dirty="0">
                <a:latin typeface="Georgia" charset="0"/>
                <a:ea typeface="ＭＳ Ｐゴシック" charset="0"/>
              </a:rPr>
              <a:t> </a:t>
            </a:r>
            <a:r>
              <a:rPr lang="en-US" sz="2000" dirty="0" err="1">
                <a:latin typeface="Georgia" charset="0"/>
                <a:ea typeface="ＭＳ Ｐゴシック" charset="0"/>
              </a:rPr>
              <a:t>Aktor</a:t>
            </a:r>
            <a:r>
              <a:rPr lang="en-US" sz="2000" dirty="0">
                <a:latin typeface="Georgia" charset="0"/>
                <a:ea typeface="ＭＳ Ｐゴシック" charset="0"/>
              </a:rPr>
              <a:t> yang </a:t>
            </a:r>
            <a:r>
              <a:rPr lang="en-US" sz="2000" dirty="0" err="1">
                <a:latin typeface="Georgia" charset="0"/>
                <a:ea typeface="ＭＳ Ｐゴシック" charset="0"/>
              </a:rPr>
              <a:t>terdapat</a:t>
            </a:r>
            <a:r>
              <a:rPr lang="en-US" sz="2000" dirty="0">
                <a:latin typeface="Georgia" charset="0"/>
                <a:ea typeface="ＭＳ Ｐゴシック" charset="0"/>
              </a:rPr>
              <a:t> </a:t>
            </a:r>
            <a:r>
              <a:rPr lang="en-US" sz="2000" dirty="0" err="1">
                <a:latin typeface="Georgia" charset="0"/>
                <a:ea typeface="ＭＳ Ｐゴシック" charset="0"/>
              </a:rPr>
              <a:t>dalam</a:t>
            </a:r>
            <a:r>
              <a:rPr lang="en-US" sz="2000" dirty="0">
                <a:latin typeface="Georgia" charset="0"/>
                <a:ea typeface="ＭＳ Ｐゴシック" charset="0"/>
              </a:rPr>
              <a:t> Script</a:t>
            </a:r>
          </a:p>
          <a:p>
            <a:pPr lvl="1">
              <a:lnSpc>
                <a:spcPct val="90000"/>
              </a:lnSpc>
              <a:buFont typeface="Georgia" panose="02040502050405020303" pitchFamily="18" charset="0"/>
              <a:buChar char="−"/>
            </a:pPr>
            <a:endParaRPr lang="en-US" sz="2000" dirty="0">
              <a:latin typeface="Georgia" charset="0"/>
              <a:ea typeface="ＭＳ Ｐゴシック" charset="0"/>
            </a:endParaRPr>
          </a:p>
          <a:p>
            <a:pPr>
              <a:lnSpc>
                <a:spcPct val="90000"/>
              </a:lnSpc>
              <a:buFont typeface="Georgia" panose="02040502050405020303" pitchFamily="18" charset="0"/>
              <a:buChar char="−"/>
            </a:pPr>
            <a:r>
              <a:rPr lang="en-US" sz="2000" b="1" dirty="0" smtClean="0">
                <a:latin typeface="Georgia" charset="0"/>
                <a:ea typeface="ＭＳ Ｐゴシック" charset="0"/>
                <a:cs typeface="ＭＳ Ｐゴシック" charset="0"/>
              </a:rPr>
              <a:t>Prop</a:t>
            </a:r>
            <a:endParaRPr lang="en-US" sz="2000" b="1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 err="1" smtClean="0">
                <a:latin typeface="Georgia" charset="0"/>
                <a:ea typeface="ＭＳ Ｐゴシック" charset="0"/>
              </a:rPr>
              <a:t>Berbagai</a:t>
            </a:r>
            <a:r>
              <a:rPr lang="en-US" sz="2000" dirty="0" smtClean="0">
                <a:latin typeface="Georgia" charset="0"/>
                <a:ea typeface="ＭＳ Ｐゴシック" charset="0"/>
              </a:rPr>
              <a:t> </a:t>
            </a:r>
            <a:r>
              <a:rPr lang="en-US" sz="2000" dirty="0" err="1" smtClean="0">
                <a:latin typeface="Georgia" charset="0"/>
                <a:ea typeface="ＭＳ Ｐゴシック" charset="0"/>
              </a:rPr>
              <a:t>objek</a:t>
            </a:r>
            <a:r>
              <a:rPr lang="en-US" sz="2000" dirty="0" smtClean="0">
                <a:latin typeface="Georgia" charset="0"/>
                <a:ea typeface="ＭＳ Ｐゴシック" charset="0"/>
              </a:rPr>
              <a:t> yang </a:t>
            </a:r>
            <a:r>
              <a:rPr lang="en-US" sz="2000" dirty="0" err="1" smtClean="0">
                <a:latin typeface="Georgia" charset="0"/>
                <a:ea typeface="ＭＳ Ｐゴシック" charset="0"/>
              </a:rPr>
              <a:t>digunakan</a:t>
            </a:r>
            <a:r>
              <a:rPr lang="en-US" sz="2000" dirty="0" smtClean="0">
                <a:latin typeface="Georgia" charset="0"/>
                <a:ea typeface="ＭＳ Ｐゴシック" charset="0"/>
              </a:rPr>
              <a:t> </a:t>
            </a:r>
            <a:r>
              <a:rPr lang="en-US" sz="2000" dirty="0" err="1" smtClean="0">
                <a:latin typeface="Georgia" charset="0"/>
                <a:ea typeface="ＭＳ Ｐゴシック" charset="0"/>
              </a:rPr>
              <a:t>dalam</a:t>
            </a:r>
            <a:r>
              <a:rPr lang="en-US" sz="2000" dirty="0" smtClean="0">
                <a:latin typeface="Georgia" charset="0"/>
                <a:ea typeface="ＭＳ Ｐゴシック" charset="0"/>
              </a:rPr>
              <a:t> Script</a:t>
            </a:r>
          </a:p>
          <a:p>
            <a:pPr lvl="1">
              <a:lnSpc>
                <a:spcPct val="90000"/>
              </a:lnSpc>
              <a:buFont typeface="Georgia" panose="02040502050405020303" pitchFamily="18" charset="0"/>
              <a:buChar char="−"/>
            </a:pPr>
            <a:endParaRPr lang="en-US" sz="2000" dirty="0" smtClean="0">
              <a:latin typeface="Georgia" charset="0"/>
              <a:ea typeface="ＭＳ Ｐゴシック" charset="0"/>
            </a:endParaRPr>
          </a:p>
          <a:p>
            <a:pPr>
              <a:lnSpc>
                <a:spcPct val="90000"/>
              </a:lnSpc>
              <a:buFont typeface="Georgia" panose="02040502050405020303" pitchFamily="18" charset="0"/>
              <a:buChar char="−"/>
            </a:pPr>
            <a:r>
              <a:rPr lang="en-US" sz="2000" b="1" dirty="0">
                <a:latin typeface="Georgia" charset="0"/>
                <a:ea typeface="ＭＳ Ｐゴシック" charset="0"/>
                <a:cs typeface="ＭＳ Ｐゴシック" charset="0"/>
              </a:rPr>
              <a:t>Entry Condition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b="1" dirty="0">
                <a:latin typeface="Georgia" charset="0"/>
                <a:ea typeface="ＭＳ Ｐゴシック" charset="0"/>
              </a:rPr>
              <a:t>       </a:t>
            </a:r>
            <a:r>
              <a:rPr lang="en-US" sz="2000" dirty="0" err="1">
                <a:latin typeface="Georgia" charset="0"/>
                <a:ea typeface="ＭＳ Ｐゴシック" charset="0"/>
              </a:rPr>
              <a:t>Deskripsi</a:t>
            </a:r>
            <a:r>
              <a:rPr lang="en-US" sz="2000" dirty="0">
                <a:latin typeface="Georgia" charset="0"/>
                <a:ea typeface="ＭＳ Ｐゴシック" charset="0"/>
              </a:rPr>
              <a:t> </a:t>
            </a:r>
            <a:r>
              <a:rPr lang="en-US" sz="2000" dirty="0" err="1">
                <a:latin typeface="Georgia" charset="0"/>
                <a:ea typeface="ＭＳ Ｐゴシック" charset="0"/>
              </a:rPr>
              <a:t>keadaan</a:t>
            </a:r>
            <a:r>
              <a:rPr lang="en-US" sz="2000" dirty="0">
                <a:latin typeface="Georgia" charset="0"/>
                <a:ea typeface="ＭＳ Ｐゴシック" charset="0"/>
              </a:rPr>
              <a:t> </a:t>
            </a:r>
            <a:r>
              <a:rPr lang="en-US" sz="2000" dirty="0" err="1">
                <a:latin typeface="Georgia" charset="0"/>
                <a:ea typeface="ＭＳ Ｐゴシック" charset="0"/>
              </a:rPr>
              <a:t>sebelum</a:t>
            </a:r>
            <a:r>
              <a:rPr lang="en-US" sz="2000" dirty="0">
                <a:latin typeface="Georgia" charset="0"/>
                <a:ea typeface="ＭＳ Ｐゴシック" charset="0"/>
              </a:rPr>
              <a:t> </a:t>
            </a:r>
            <a:r>
              <a:rPr lang="en-US" sz="2000" dirty="0" err="1">
                <a:latin typeface="Georgia" charset="0"/>
                <a:ea typeface="ＭＳ Ｐゴシック" charset="0"/>
              </a:rPr>
              <a:t>aksi</a:t>
            </a:r>
            <a:r>
              <a:rPr lang="en-US" sz="2000" dirty="0">
                <a:latin typeface="Georgia" charset="0"/>
                <a:ea typeface="ＭＳ Ｐゴシック" charset="0"/>
              </a:rPr>
              <a:t> </a:t>
            </a:r>
            <a:r>
              <a:rPr lang="en-US" sz="2000" dirty="0" err="1">
                <a:latin typeface="Georgia" charset="0"/>
                <a:ea typeface="ＭＳ Ｐゴシック" charset="0"/>
              </a:rPr>
              <a:t>dimulai</a:t>
            </a:r>
            <a:endParaRPr lang="en-US" sz="2000" dirty="0">
              <a:latin typeface="Georgia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 typeface="Georgia" panose="02040502050405020303" pitchFamily="18" charset="0"/>
              <a:buChar char="−"/>
            </a:pPr>
            <a:endParaRPr lang="en-US" sz="2000" dirty="0">
              <a:latin typeface="Georgia" charset="0"/>
              <a:ea typeface="ＭＳ Ｐゴシック" charset="0"/>
            </a:endParaRPr>
          </a:p>
          <a:p>
            <a:pPr>
              <a:lnSpc>
                <a:spcPct val="90000"/>
              </a:lnSpc>
              <a:buFont typeface="Georgia" panose="02040502050405020303" pitchFamily="18" charset="0"/>
              <a:buChar char="−"/>
            </a:pPr>
            <a:r>
              <a:rPr lang="en-US" sz="2000" b="1" dirty="0" smtClean="0">
                <a:latin typeface="Georgia" charset="0"/>
                <a:ea typeface="ＭＳ Ｐゴシック" charset="0"/>
                <a:cs typeface="ＭＳ Ｐゴシック" charset="0"/>
              </a:rPr>
              <a:t>Scene</a:t>
            </a:r>
            <a:endParaRPr lang="en-US" sz="2000" b="1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GB" sz="2000" dirty="0" smtClean="0">
                <a:latin typeface="Georgia" charset="0"/>
                <a:ea typeface="ＭＳ Ｐゴシック" charset="0"/>
              </a:rPr>
              <a:t>List </a:t>
            </a:r>
            <a:r>
              <a:rPr lang="en-GB" sz="2000" dirty="0" err="1" smtClean="0">
                <a:latin typeface="Georgia" charset="0"/>
                <a:ea typeface="ＭＳ Ｐゴシック" charset="0"/>
              </a:rPr>
              <a:t>kejadian</a:t>
            </a:r>
            <a:r>
              <a:rPr lang="en-GB" sz="2000" dirty="0" smtClean="0">
                <a:latin typeface="Georgia" charset="0"/>
                <a:ea typeface="ＭＳ Ｐゴシック" charset="0"/>
              </a:rPr>
              <a:t> yang </a:t>
            </a:r>
            <a:r>
              <a:rPr lang="en-GB" sz="2000" dirty="0" err="1" smtClean="0">
                <a:latin typeface="Georgia" charset="0"/>
                <a:ea typeface="ＭＳ Ｐゴシック" charset="0"/>
              </a:rPr>
              <a:t>tercakup</a:t>
            </a:r>
            <a:r>
              <a:rPr lang="en-GB" sz="2000" dirty="0" smtClean="0">
                <a:latin typeface="Georgia" charset="0"/>
                <a:ea typeface="ＭＳ Ｐゴシック" charset="0"/>
              </a:rPr>
              <a:t> </a:t>
            </a:r>
            <a:r>
              <a:rPr lang="en-GB" sz="2000" dirty="0" err="1" smtClean="0">
                <a:latin typeface="Georgia" charset="0"/>
                <a:ea typeface="ＭＳ Ｐゴシック" charset="0"/>
              </a:rPr>
              <a:t>dalam</a:t>
            </a:r>
            <a:r>
              <a:rPr lang="en-GB" sz="2000" dirty="0" smtClean="0">
                <a:latin typeface="Georgia" charset="0"/>
                <a:ea typeface="ＭＳ Ｐゴシック" charset="0"/>
              </a:rPr>
              <a:t> Script</a:t>
            </a:r>
          </a:p>
          <a:p>
            <a:pPr lvl="1">
              <a:lnSpc>
                <a:spcPct val="90000"/>
              </a:lnSpc>
              <a:buFont typeface="Georgia" panose="02040502050405020303" pitchFamily="18" charset="0"/>
              <a:buChar char="−"/>
            </a:pPr>
            <a:endParaRPr lang="en-GB" sz="2000" dirty="0">
              <a:latin typeface="Georgia" charset="0"/>
              <a:ea typeface="ＭＳ Ｐゴシック" charset="0"/>
            </a:endParaRPr>
          </a:p>
          <a:p>
            <a:pPr>
              <a:lnSpc>
                <a:spcPct val="90000"/>
              </a:lnSpc>
              <a:buFont typeface="Georgia" panose="02040502050405020303" pitchFamily="18" charset="0"/>
              <a:buChar char="−"/>
            </a:pPr>
            <a:r>
              <a:rPr lang="en-GB" sz="2000" b="1" dirty="0" smtClean="0">
                <a:latin typeface="Georgia" charset="0"/>
                <a:ea typeface="ＭＳ Ｐゴシック" charset="0"/>
                <a:cs typeface="ＭＳ Ｐゴシック" charset="0"/>
              </a:rPr>
              <a:t>Result</a:t>
            </a:r>
            <a:endParaRPr lang="en-GB" sz="2000" b="1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GB" sz="2000" dirty="0" err="1" smtClean="0">
                <a:latin typeface="Georgia" charset="0"/>
                <a:ea typeface="ＭＳ Ｐゴシック" charset="0"/>
              </a:rPr>
              <a:t>Keluaran</a:t>
            </a:r>
            <a:r>
              <a:rPr lang="en-GB" sz="2000" dirty="0" smtClean="0">
                <a:latin typeface="Georgia" charset="0"/>
                <a:ea typeface="ＭＳ Ｐゴシック" charset="0"/>
              </a:rPr>
              <a:t> </a:t>
            </a:r>
            <a:r>
              <a:rPr lang="en-GB" sz="2000" dirty="0" err="1" smtClean="0">
                <a:latin typeface="Georgia" charset="0"/>
                <a:ea typeface="ＭＳ Ｐゴシック" charset="0"/>
              </a:rPr>
              <a:t>dari</a:t>
            </a:r>
            <a:r>
              <a:rPr lang="en-GB" sz="2000" dirty="0" smtClean="0">
                <a:latin typeface="Georgia" charset="0"/>
                <a:ea typeface="ＭＳ Ｐゴシック" charset="0"/>
              </a:rPr>
              <a:t> proses yang </a:t>
            </a:r>
            <a:r>
              <a:rPr lang="en-GB" sz="2000" dirty="0" err="1" smtClean="0">
                <a:latin typeface="Georgia" charset="0"/>
                <a:ea typeface="ＭＳ Ｐゴシック" charset="0"/>
              </a:rPr>
              <a:t>terjadi</a:t>
            </a:r>
            <a:r>
              <a:rPr lang="en-GB" sz="2000" dirty="0" smtClean="0">
                <a:latin typeface="Georgia" charset="0"/>
                <a:ea typeface="ＭＳ Ｐゴシック" charset="0"/>
              </a:rPr>
              <a:t> </a:t>
            </a:r>
            <a:r>
              <a:rPr lang="en-GB" sz="2000" dirty="0" err="1" smtClean="0">
                <a:latin typeface="Georgia" charset="0"/>
                <a:ea typeface="ＭＳ Ｐゴシック" charset="0"/>
              </a:rPr>
              <a:t>setelah</a:t>
            </a:r>
            <a:r>
              <a:rPr lang="en-GB" sz="2000" dirty="0" smtClean="0">
                <a:latin typeface="Georgia" charset="0"/>
                <a:ea typeface="ＭＳ Ｐゴシック" charset="0"/>
              </a:rPr>
              <a:t> Scene </a:t>
            </a:r>
            <a:r>
              <a:rPr lang="en-GB" sz="2000" dirty="0" err="1" smtClean="0">
                <a:latin typeface="Georgia" charset="0"/>
                <a:ea typeface="ＭＳ Ｐゴシック" charset="0"/>
              </a:rPr>
              <a:t>terakhir</a:t>
            </a:r>
            <a:endParaRPr lang="en-GB" sz="2000" dirty="0">
              <a:latin typeface="Georgi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86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CONTOH SCRIPT</a:t>
            </a:r>
            <a:endParaRPr lang="en-US" sz="3600" b="1" u="sng" dirty="0" smtClean="0">
              <a:latin typeface="Segoe Print" pitchFamily="2" charset="0"/>
              <a:ea typeface="Cambria Math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323316"/>
              </p:ext>
            </p:extLst>
          </p:nvPr>
        </p:nvGraphicFramePr>
        <p:xfrm>
          <a:off x="609600" y="1366520"/>
          <a:ext cx="8001000" cy="4272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0500"/>
                <a:gridCol w="40005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2800" b="1" dirty="0" smtClean="0"/>
                        <a:t>RESTORAN</a:t>
                      </a:r>
                      <a:endParaRPr lang="en-US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ROLE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Pelanggan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Pelayan</a:t>
                      </a:r>
                      <a:r>
                        <a:rPr lang="en-US" sz="1800" dirty="0" smtClean="0"/>
                        <a:t>, Koki, </a:t>
                      </a:r>
                      <a:r>
                        <a:rPr lang="en-US" sz="1800" dirty="0" err="1" smtClean="0"/>
                        <a:t>Kasir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Pemilik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Meja</a:t>
                      </a:r>
                      <a:r>
                        <a:rPr lang="en-US" dirty="0" smtClean="0"/>
                        <a:t>, Menu, </a:t>
                      </a:r>
                      <a:r>
                        <a:rPr lang="en-US" dirty="0" err="1" smtClean="0"/>
                        <a:t>Makanan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Struk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Pembayaran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Uang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ENTRY</a:t>
                      </a:r>
                      <a:r>
                        <a:rPr lang="en-US" b="1" baseline="0" dirty="0" smtClean="0"/>
                        <a:t> CONDITION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Pelanggan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lapar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Pelanggan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punya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uang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SCENE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err="1" smtClean="0"/>
                        <a:t>Masuk</a:t>
                      </a:r>
                      <a:endParaRPr lang="en-US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err="1" smtClean="0"/>
                        <a:t>Pesan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Makanan</a:t>
                      </a:r>
                      <a:endParaRPr lang="en-US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err="1" smtClean="0"/>
                        <a:t>Makan</a:t>
                      </a:r>
                      <a:endParaRPr lang="en-US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err="1" smtClean="0"/>
                        <a:t>Keluar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RESULT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err="1" smtClean="0"/>
                        <a:t>Pelanggan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lapar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lagi</a:t>
                      </a:r>
                      <a:endParaRPr lang="en-US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 smtClean="0"/>
                        <a:t>Pelanggan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memiliki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lebih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sedikit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uang</a:t>
                      </a:r>
                      <a:endParaRPr lang="en-US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 smtClean="0"/>
                        <a:t>Pelanggan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senang</a:t>
                      </a:r>
                      <a:r>
                        <a:rPr lang="en-US" dirty="0" smtClean="0"/>
                        <a:t> | </a:t>
                      </a:r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senang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83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5181600" cy="1676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600" b="1" dirty="0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  <a:t>Ada </a:t>
            </a:r>
            <a:r>
              <a:rPr lang="en-US" sz="3600" b="1" dirty="0" err="1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  <a:t>Pertanyaan</a:t>
            </a:r>
            <a:r>
              <a:rPr lang="en-US" sz="3600" b="1" dirty="0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  <a:t> ???</a:t>
            </a:r>
            <a:endParaRPr lang="en-US" sz="3600" b="1" dirty="0">
              <a:latin typeface="Arial" panose="020B0604020202020204" pitchFamily="34" charset="0"/>
              <a:ea typeface="Kozuka Gothic Pro H" pitchFamily="34" charset="-128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650" y="0"/>
            <a:ext cx="4572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1771650" y="40386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71650" y="41148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D:\Desktop\tndtany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5650" y="4648200"/>
            <a:ext cx="2609850" cy="1752600"/>
          </a:xfrm>
          <a:prstGeom prst="rect">
            <a:avLst/>
          </a:prstGeom>
          <a:noFill/>
        </p:spPr>
      </p:pic>
      <p:pic>
        <p:nvPicPr>
          <p:cNvPr id="1027" name="Picture 3" descr="D:\Desktop\tndtanya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0250" y="4876800"/>
            <a:ext cx="1885950" cy="1247775"/>
          </a:xfrm>
          <a:prstGeom prst="rect">
            <a:avLst/>
          </a:prstGeom>
          <a:noFill/>
        </p:spPr>
      </p:pic>
      <p:pic>
        <p:nvPicPr>
          <p:cNvPr id="1028" name="Picture 4" descr="D:\Desktop\tndtanya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62050" y="4572000"/>
            <a:ext cx="2457450" cy="18573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10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7620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REFERENSI . . .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Connector 13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143000" y="2286000"/>
            <a:ext cx="7095460" cy="13716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/>
              <a:t>Russell, S., </a:t>
            </a:r>
            <a:r>
              <a:rPr lang="en-US" sz="2400" dirty="0" err="1"/>
              <a:t>Norvig</a:t>
            </a:r>
            <a:r>
              <a:rPr lang="en-US" sz="2400" dirty="0"/>
              <a:t>, P. </a:t>
            </a:r>
            <a:r>
              <a:rPr lang="en-US" sz="2400" b="1" i="1" dirty="0"/>
              <a:t>Artificial Intelligence A Modern Approach</a:t>
            </a:r>
            <a:r>
              <a:rPr lang="en-US" sz="2400" i="1" dirty="0"/>
              <a:t> (Third Edition)</a:t>
            </a:r>
            <a:r>
              <a:rPr lang="en-US" sz="2400" dirty="0"/>
              <a:t>. 2010. Pearson Education, USA.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K N O W L E D G E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4037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438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359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990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dirty="0" err="1" smtClean="0"/>
              <a:t>Pemahaman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sesuatu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KNOWLEDGE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272837">
            <a:off x="5599281" y="3867025"/>
            <a:ext cx="2869436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Justified, True, Believed      </a:t>
            </a:r>
          </a:p>
          <a:p>
            <a:r>
              <a:rPr lang="en-US" sz="2000" dirty="0" smtClean="0">
                <a:latin typeface="Georgia" panose="02040502050405020303" pitchFamily="18" charset="0"/>
              </a:rPr>
              <a:t>~</a:t>
            </a:r>
            <a:r>
              <a:rPr lang="en-US" sz="2000" dirty="0" smtClean="0"/>
              <a:t>Plato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 rot="21372815">
            <a:off x="847120" y="3634591"/>
            <a:ext cx="3931919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Study of Knowledge : </a:t>
            </a:r>
            <a:r>
              <a:rPr lang="en-US" sz="2000" b="1" dirty="0" smtClean="0"/>
              <a:t>Epistemology  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 rot="20965178">
            <a:off x="1992682" y="4618408"/>
            <a:ext cx="2380027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/>
              <a:t>Apriori</a:t>
            </a:r>
            <a:r>
              <a:rPr lang="en-US" sz="2000" dirty="0" smtClean="0"/>
              <a:t> </a:t>
            </a:r>
            <a:r>
              <a:rPr lang="en-US" sz="2000" b="1" dirty="0" smtClean="0"/>
              <a:t>vs</a:t>
            </a:r>
            <a:r>
              <a:rPr lang="en-US" sz="2000" dirty="0" smtClean="0"/>
              <a:t> </a:t>
            </a:r>
            <a:r>
              <a:rPr lang="en-US" sz="2000" dirty="0" err="1" smtClean="0"/>
              <a:t>Aposteriori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 rot="252778">
            <a:off x="5544812" y="5211114"/>
            <a:ext cx="2892689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Declarative </a:t>
            </a:r>
            <a:r>
              <a:rPr lang="en-US" sz="2000" b="1" dirty="0" smtClean="0"/>
              <a:t>vs</a:t>
            </a:r>
            <a:r>
              <a:rPr lang="en-US" sz="2000" dirty="0" smtClean="0"/>
              <a:t> Procedural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 rot="252778">
            <a:off x="3223484" y="5487666"/>
            <a:ext cx="1838003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Explicit </a:t>
            </a:r>
            <a:r>
              <a:rPr lang="en-US" sz="2000" b="1" dirty="0" smtClean="0"/>
              <a:t>vs</a:t>
            </a:r>
            <a:r>
              <a:rPr lang="en-US" sz="2000" dirty="0" smtClean="0"/>
              <a:t> Tacit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74843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1590854"/>
            <a:ext cx="8045554" cy="5343346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800" dirty="0" smtClean="0"/>
              <a:t>A </a:t>
            </a:r>
            <a:r>
              <a:rPr lang="en-US" sz="2800" dirty="0"/>
              <a:t>priori </a:t>
            </a:r>
            <a:r>
              <a:rPr lang="en-US" sz="2800" dirty="0" smtClean="0"/>
              <a:t>Knowledge </a:t>
            </a:r>
            <a:r>
              <a:rPr lang="en-US" sz="2000" dirty="0" smtClean="0"/>
              <a:t>(</a:t>
            </a:r>
            <a:r>
              <a:rPr lang="en-US" sz="2000" dirty="0" err="1" smtClean="0"/>
              <a:t>sebelum</a:t>
            </a:r>
            <a:r>
              <a:rPr lang="en-US" sz="2000" dirty="0" smtClean="0"/>
              <a:t> </a:t>
            </a:r>
            <a:r>
              <a:rPr lang="en-US" sz="2000" dirty="0" err="1" smtClean="0"/>
              <a:t>pengalaman</a:t>
            </a:r>
            <a:r>
              <a:rPr lang="en-US" sz="2000" dirty="0" smtClean="0"/>
              <a:t>)</a:t>
            </a:r>
          </a:p>
          <a:p>
            <a:pPr lvl="1">
              <a:buFontTx/>
              <a:buChar char="-"/>
            </a:pPr>
            <a:r>
              <a:rPr lang="en-US" sz="2000" dirty="0" err="1" smtClean="0"/>
              <a:t>Pasti</a:t>
            </a:r>
            <a:r>
              <a:rPr lang="en-US" sz="2000" dirty="0" smtClean="0"/>
              <a:t> </a:t>
            </a:r>
            <a:r>
              <a:rPr lang="en-US" sz="2000" dirty="0" err="1" smtClean="0"/>
              <a:t>benar</a:t>
            </a:r>
            <a:endParaRPr lang="en-US" sz="2000" dirty="0" smtClean="0"/>
          </a:p>
          <a:p>
            <a:pPr lvl="1">
              <a:buFontTx/>
              <a:buChar char="-"/>
            </a:pP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/>
              <a:t>disimpulkan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definisi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dirty="0" err="1"/>
              <a:t>Contoh</a:t>
            </a:r>
            <a:r>
              <a:rPr lang="en-US" sz="2000" dirty="0"/>
              <a:t> : 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r>
              <a:rPr lang="en-US" sz="2000" i="1" dirty="0" err="1"/>
              <a:t>segitiga</a:t>
            </a:r>
            <a:r>
              <a:rPr lang="en-US" sz="2000" i="1" dirty="0"/>
              <a:t> </a:t>
            </a:r>
            <a:r>
              <a:rPr lang="en-US" sz="2000" i="1" dirty="0" err="1"/>
              <a:t>memiliki</a:t>
            </a:r>
            <a:r>
              <a:rPr lang="en-US" sz="2000" i="1" dirty="0"/>
              <a:t> </a:t>
            </a:r>
            <a:r>
              <a:rPr lang="en-US" sz="2000" i="1" dirty="0" err="1"/>
              <a:t>tiga</a:t>
            </a:r>
            <a:r>
              <a:rPr lang="en-US" sz="2000" i="1" dirty="0"/>
              <a:t> </a:t>
            </a:r>
            <a:r>
              <a:rPr lang="en-US" sz="2000" i="1" dirty="0" err="1"/>
              <a:t>sisi</a:t>
            </a:r>
            <a:endParaRPr lang="en-US" sz="2000" i="1" dirty="0"/>
          </a:p>
          <a:p>
            <a:pPr marL="457200" lvl="1" indent="0">
              <a:buNone/>
            </a:pPr>
            <a:r>
              <a:rPr lang="en-US" sz="2000" i="1" dirty="0"/>
              <a:t>	</a:t>
            </a:r>
            <a:r>
              <a:rPr lang="en-US" sz="2000" i="1" dirty="0" err="1"/>
              <a:t>saya</a:t>
            </a:r>
            <a:r>
              <a:rPr lang="en-US" sz="2000" i="1" dirty="0"/>
              <a:t> </a:t>
            </a:r>
            <a:r>
              <a:rPr lang="en-US" sz="2000" i="1" dirty="0" err="1"/>
              <a:t>sedang</a:t>
            </a:r>
            <a:r>
              <a:rPr lang="en-US" sz="2000" i="1" dirty="0"/>
              <a:t> di </a:t>
            </a:r>
            <a:r>
              <a:rPr lang="en-US" sz="2000" i="1" dirty="0" err="1"/>
              <a:t>sini</a:t>
            </a:r>
            <a:r>
              <a:rPr lang="en-US" sz="2000" i="1" dirty="0"/>
              <a:t> </a:t>
            </a:r>
            <a:endParaRPr lang="en-US" sz="2000" i="1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pPr>
              <a:buFontTx/>
              <a:buChar char="-"/>
            </a:pPr>
            <a:r>
              <a:rPr lang="en-US" sz="2800" i="1" dirty="0"/>
              <a:t>A</a:t>
            </a:r>
            <a:r>
              <a:rPr lang="en-US" sz="2800" dirty="0"/>
              <a:t> posteriori knowledge </a:t>
            </a:r>
            <a:r>
              <a:rPr lang="en-US" sz="2000" dirty="0"/>
              <a:t>(</a:t>
            </a:r>
            <a:r>
              <a:rPr lang="en-US" sz="2000" dirty="0" err="1"/>
              <a:t>setelah</a:t>
            </a:r>
            <a:r>
              <a:rPr lang="en-US" sz="2000" dirty="0"/>
              <a:t> </a:t>
            </a:r>
            <a:r>
              <a:rPr lang="en-US" sz="2000" dirty="0" err="1" smtClean="0"/>
              <a:t>pengalaman</a:t>
            </a:r>
            <a:r>
              <a:rPr lang="en-US" sz="2000" dirty="0" smtClean="0"/>
              <a:t>)</a:t>
            </a:r>
          </a:p>
          <a:p>
            <a:pPr lvl="1">
              <a:buFontTx/>
              <a:buChar char="-"/>
            </a:pPr>
            <a:r>
              <a:rPr lang="en-US" sz="2000" dirty="0" err="1" smtClean="0"/>
              <a:t>Belum</a:t>
            </a:r>
            <a:r>
              <a:rPr lang="en-US" sz="2000" dirty="0" smtClean="0"/>
              <a:t> </a:t>
            </a:r>
            <a:r>
              <a:rPr lang="en-US" sz="2000" dirty="0" err="1" smtClean="0"/>
              <a:t>tentu</a:t>
            </a:r>
            <a:r>
              <a:rPr lang="en-US" sz="2000" dirty="0" smtClean="0"/>
              <a:t> </a:t>
            </a:r>
            <a:r>
              <a:rPr lang="en-US" sz="2000" dirty="0" err="1" smtClean="0"/>
              <a:t>benar</a:t>
            </a:r>
            <a:r>
              <a:rPr lang="en-US" sz="2000" dirty="0" smtClean="0"/>
              <a:t> </a:t>
            </a:r>
          </a:p>
          <a:p>
            <a:pPr lvl="1">
              <a:buFontTx/>
              <a:buChar char="-"/>
            </a:pP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disimpulkan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 smtClean="0"/>
              <a:t>pengalaman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err="1"/>
              <a:t>Contoh</a:t>
            </a:r>
            <a:r>
              <a:rPr lang="en-US" sz="2000" dirty="0"/>
              <a:t> : </a:t>
            </a:r>
          </a:p>
          <a:p>
            <a:pPr marL="457200" lvl="1" indent="0">
              <a:buNone/>
            </a:pPr>
            <a:r>
              <a:rPr lang="en-US" sz="2000" i="1" dirty="0"/>
              <a:t>	</a:t>
            </a:r>
            <a:r>
              <a:rPr lang="en-US" sz="2000" i="1" dirty="0" err="1"/>
              <a:t>cuaca</a:t>
            </a:r>
            <a:r>
              <a:rPr lang="en-US" sz="2000" i="1" dirty="0"/>
              <a:t> </a:t>
            </a:r>
            <a:r>
              <a:rPr lang="en-US" sz="2000" i="1" dirty="0" err="1"/>
              <a:t>hari</a:t>
            </a:r>
            <a:r>
              <a:rPr lang="en-US" sz="2000" i="1" dirty="0"/>
              <a:t> </a:t>
            </a:r>
            <a:r>
              <a:rPr lang="en-US" sz="2000" i="1" dirty="0" err="1"/>
              <a:t>ini</a:t>
            </a:r>
            <a:r>
              <a:rPr lang="en-US" sz="2000" i="1" dirty="0"/>
              <a:t> </a:t>
            </a:r>
            <a:r>
              <a:rPr lang="en-US" sz="2000" i="1" dirty="0" err="1"/>
              <a:t>cerah</a:t>
            </a:r>
            <a:r>
              <a:rPr lang="en-US" sz="2000" i="1" dirty="0"/>
              <a:t>  </a:t>
            </a:r>
          </a:p>
          <a:p>
            <a:pPr marL="457200" lvl="1" indent="0">
              <a:buNone/>
            </a:pPr>
            <a:r>
              <a:rPr lang="en-US" sz="2000" i="1" dirty="0"/>
              <a:t>	</a:t>
            </a:r>
            <a:r>
              <a:rPr lang="en-US" sz="2000" i="1" dirty="0" err="1"/>
              <a:t>saya</a:t>
            </a:r>
            <a:r>
              <a:rPr lang="en-US" sz="2000" i="1" dirty="0"/>
              <a:t> </a:t>
            </a:r>
            <a:r>
              <a:rPr lang="en-US" sz="2000" i="1" dirty="0" err="1"/>
              <a:t>sedang</a:t>
            </a:r>
            <a:r>
              <a:rPr lang="en-US" sz="2000" i="1" dirty="0"/>
              <a:t> di </a:t>
            </a:r>
            <a:r>
              <a:rPr lang="en-US" sz="2000" i="1" dirty="0" err="1" smtClean="0"/>
              <a:t>unikom</a:t>
            </a:r>
            <a:endParaRPr lang="en-US" sz="2000" i="1" dirty="0"/>
          </a:p>
        </p:txBody>
      </p:sp>
      <p:sp>
        <p:nvSpPr>
          <p:cNvPr id="6" name="Rectangle 5"/>
          <p:cNvSpPr/>
          <p:nvPr/>
        </p:nvSpPr>
        <p:spPr>
          <a:xfrm>
            <a:off x="838200" y="304800"/>
            <a:ext cx="72804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smtClean="0">
                <a:latin typeface="Segoe Print" pitchFamily="2" charset="0"/>
                <a:ea typeface="Cambria Math" pitchFamily="18" charset="0"/>
              </a:rPr>
              <a:t>JENIS KNOWLEDGE</a:t>
            </a:r>
          </a:p>
          <a:p>
            <a:r>
              <a:rPr lang="en-US" sz="2800" b="1" dirty="0" err="1" smtClean="0">
                <a:latin typeface="Segoe Print" pitchFamily="2" charset="0"/>
                <a:ea typeface="Cambria Math" pitchFamily="18" charset="0"/>
              </a:rPr>
              <a:t>Berdasarkan</a:t>
            </a:r>
            <a:r>
              <a:rPr lang="en-US" sz="2800" b="1" dirty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2800" b="1" dirty="0" err="1" smtClean="0">
                <a:latin typeface="Segoe Print" pitchFamily="2" charset="0"/>
                <a:ea typeface="Cambria Math" pitchFamily="18" charset="0"/>
              </a:rPr>
              <a:t>Sumber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59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971550" y="1600200"/>
            <a:ext cx="771525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sz="2800" dirty="0" smtClean="0"/>
              <a:t>Declarative Knowledge </a:t>
            </a:r>
            <a:r>
              <a:rPr lang="en-US" sz="2400" dirty="0" smtClean="0"/>
              <a:t>(knowing what)</a:t>
            </a:r>
            <a:endParaRPr lang="en-US" sz="2000" dirty="0" smtClean="0"/>
          </a:p>
          <a:p>
            <a:pPr lvl="1">
              <a:buFontTx/>
              <a:buChar char="-"/>
            </a:pPr>
            <a:r>
              <a:rPr lang="en-US" sz="2000" dirty="0" err="1" smtClean="0"/>
              <a:t>Mencakup</a:t>
            </a:r>
            <a:r>
              <a:rPr lang="en-US" sz="2000" dirty="0" smtClean="0"/>
              <a:t> </a:t>
            </a:r>
            <a:r>
              <a:rPr lang="en-US" sz="2000" dirty="0" err="1" smtClean="0"/>
              <a:t>pengetahuan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sesuatu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err="1" smtClean="0"/>
              <a:t>Contoh</a:t>
            </a:r>
            <a:r>
              <a:rPr lang="en-US" sz="2000" dirty="0" smtClean="0"/>
              <a:t> :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r>
              <a:rPr lang="en-US" sz="2000" i="1" dirty="0" err="1" smtClean="0"/>
              <a:t>Mengetahui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berbagai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alat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untuk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mengemudikan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mobil</a:t>
            </a:r>
            <a:endParaRPr lang="en-US" sz="2000" i="1" dirty="0" smtClean="0"/>
          </a:p>
          <a:p>
            <a:pPr marL="457200" lvl="1" indent="0">
              <a:buNone/>
            </a:pPr>
            <a:r>
              <a:rPr lang="en-US" sz="2000" i="1" dirty="0"/>
              <a:t>	</a:t>
            </a:r>
            <a:r>
              <a:rPr lang="en-US" sz="2000" i="1" dirty="0" smtClean="0"/>
              <a:t>Robot </a:t>
            </a:r>
            <a:r>
              <a:rPr lang="en-US" sz="2000" i="1" dirty="0" err="1" smtClean="0"/>
              <a:t>mengetahui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peta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labirin</a:t>
            </a:r>
            <a:endParaRPr lang="en-US" sz="2000" i="1" dirty="0" smtClean="0"/>
          </a:p>
          <a:p>
            <a:pPr marL="457200" lvl="1" indent="0">
              <a:buNone/>
            </a:pPr>
            <a:r>
              <a:rPr lang="en-US" sz="2000" dirty="0"/>
              <a:t>	</a:t>
            </a:r>
            <a:endParaRPr lang="en-US" sz="2000" dirty="0" smtClean="0"/>
          </a:p>
          <a:p>
            <a:pPr>
              <a:buFontTx/>
              <a:buChar char="-"/>
            </a:pPr>
            <a:r>
              <a:rPr lang="en-US" sz="2800" dirty="0" smtClean="0"/>
              <a:t>Procedural Knowledge </a:t>
            </a:r>
            <a:r>
              <a:rPr lang="en-US" sz="2400" dirty="0" smtClean="0"/>
              <a:t>(knowing how)</a:t>
            </a:r>
          </a:p>
          <a:p>
            <a:pPr lvl="1">
              <a:buFontTx/>
              <a:buChar char="-"/>
            </a:pPr>
            <a:r>
              <a:rPr lang="en-US" sz="2000" dirty="0" err="1" smtClean="0"/>
              <a:t>Mencakup</a:t>
            </a:r>
            <a:r>
              <a:rPr lang="en-US" sz="2000" dirty="0" smtClean="0"/>
              <a:t> </a:t>
            </a:r>
            <a:r>
              <a:rPr lang="en-US" sz="2000" dirty="0" err="1" smtClean="0"/>
              <a:t>pengetahuan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sesuatu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err="1" smtClean="0"/>
              <a:t>Contoh</a:t>
            </a:r>
            <a:r>
              <a:rPr lang="en-US" sz="2000" dirty="0" smtClean="0"/>
              <a:t> :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r>
              <a:rPr lang="en-US" sz="2000" i="1" dirty="0" err="1" smtClean="0"/>
              <a:t>Mengetahui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bagaimana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cara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mengemudikan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mobil</a:t>
            </a:r>
            <a:endParaRPr lang="en-US" sz="2000" i="1" dirty="0" smtClean="0"/>
          </a:p>
          <a:p>
            <a:pPr marL="457200" lvl="1" indent="0">
              <a:buNone/>
            </a:pPr>
            <a:r>
              <a:rPr lang="en-US" sz="2000" i="1" dirty="0"/>
              <a:t>	</a:t>
            </a:r>
            <a:r>
              <a:rPr lang="en-US" sz="2000" i="1" dirty="0" smtClean="0"/>
              <a:t>Robot </a:t>
            </a:r>
            <a:r>
              <a:rPr lang="en-US" sz="2000" i="1" dirty="0" err="1" smtClean="0"/>
              <a:t>mengetahui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cara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menuju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suatu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kotak</a:t>
            </a:r>
            <a:endParaRPr lang="en-US" sz="2000" i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304800"/>
            <a:ext cx="72804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smtClean="0">
                <a:latin typeface="Segoe Print" pitchFamily="2" charset="0"/>
                <a:ea typeface="Cambria Math" pitchFamily="18" charset="0"/>
              </a:rPr>
              <a:t>JENIS KNOWLEDGE</a:t>
            </a:r>
          </a:p>
          <a:p>
            <a:r>
              <a:rPr lang="en-US" sz="2800" b="1" dirty="0" err="1" smtClean="0">
                <a:latin typeface="Segoe Print" pitchFamily="2" charset="0"/>
                <a:ea typeface="Cambria Math" pitchFamily="18" charset="0"/>
              </a:rPr>
              <a:t>Berdasarkan</a:t>
            </a:r>
            <a:r>
              <a:rPr lang="en-US" sz="28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2800" b="1" dirty="0" err="1" smtClean="0">
                <a:latin typeface="Segoe Print" pitchFamily="2" charset="0"/>
                <a:ea typeface="Cambria Math" pitchFamily="18" charset="0"/>
              </a:rPr>
              <a:t>Lingkup</a:t>
            </a:r>
            <a:r>
              <a:rPr lang="en-US" sz="2800" b="1" dirty="0" smtClean="0">
                <a:latin typeface="Segoe Print" pitchFamily="2" charset="0"/>
                <a:ea typeface="Cambria Math" pitchFamily="18" charset="0"/>
              </a:rPr>
              <a:t> yang </a:t>
            </a:r>
            <a:r>
              <a:rPr lang="en-US" sz="2800" b="1" dirty="0" err="1" smtClean="0">
                <a:latin typeface="Segoe Print" pitchFamily="2" charset="0"/>
                <a:ea typeface="Cambria Math" pitchFamily="18" charset="0"/>
              </a:rPr>
              <a:t>diketahui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35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971550" y="1600200"/>
            <a:ext cx="771525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sz="2800" dirty="0" smtClean="0"/>
              <a:t>Explicit Knowledge</a:t>
            </a:r>
            <a:endParaRPr lang="en-US" sz="2400" dirty="0" smtClean="0"/>
          </a:p>
          <a:p>
            <a:pPr lvl="1">
              <a:buFontTx/>
              <a:buChar char="-"/>
            </a:pPr>
            <a:r>
              <a:rPr lang="en-US" sz="2000" dirty="0" err="1" smtClean="0"/>
              <a:t>Pengetahuan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disusun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</a:p>
          <a:p>
            <a:pPr lvl="1">
              <a:buFontTx/>
              <a:buChar char="-"/>
            </a:pPr>
            <a:r>
              <a:rPr lang="en-US" sz="2000" dirty="0" err="1" smtClean="0"/>
              <a:t>Mudah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diajarkan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err="1" smtClean="0"/>
              <a:t>Contoh</a:t>
            </a:r>
            <a:r>
              <a:rPr lang="en-US" sz="2000" dirty="0" smtClean="0"/>
              <a:t> :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r>
              <a:rPr lang="en-US" sz="2000" i="1" dirty="0" smtClean="0"/>
              <a:t>Cara </a:t>
            </a:r>
            <a:r>
              <a:rPr lang="en-US" sz="2000" i="1" dirty="0" err="1" smtClean="0"/>
              <a:t>menyalakan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kompor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listrik</a:t>
            </a:r>
            <a:endParaRPr lang="en-US" sz="2000" i="1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800" dirty="0" smtClean="0"/>
              <a:t>Implicit/Tacit Knowledge</a:t>
            </a:r>
            <a:endParaRPr lang="en-US" sz="2400" dirty="0" smtClean="0"/>
          </a:p>
          <a:p>
            <a:pPr lvl="1">
              <a:buFontTx/>
              <a:buChar char="-"/>
            </a:pPr>
            <a:r>
              <a:rPr lang="en-US" sz="2000" dirty="0" err="1" smtClean="0"/>
              <a:t>Pengetahuan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sulit</a:t>
            </a:r>
            <a:r>
              <a:rPr lang="en-US" sz="2000" dirty="0" smtClean="0"/>
              <a:t> </a:t>
            </a:r>
            <a:r>
              <a:rPr lang="en-US" sz="2000" dirty="0" err="1" smtClean="0"/>
              <a:t>disusun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endParaRPr lang="en-US" sz="2000" dirty="0" smtClean="0"/>
          </a:p>
          <a:p>
            <a:pPr lvl="1">
              <a:buFontTx/>
              <a:buChar char="-"/>
            </a:pPr>
            <a:r>
              <a:rPr lang="en-US" sz="2000" dirty="0" err="1" smtClean="0"/>
              <a:t>Sulit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diajarkan</a:t>
            </a:r>
            <a:endParaRPr lang="en-US" sz="1600" dirty="0" smtClean="0"/>
          </a:p>
          <a:p>
            <a:pPr marL="457200" lvl="1" indent="0">
              <a:buNone/>
            </a:pPr>
            <a:r>
              <a:rPr lang="en-US" sz="2000" dirty="0" err="1" smtClean="0"/>
              <a:t>Contoh</a:t>
            </a:r>
            <a:r>
              <a:rPr lang="en-US" sz="2000" dirty="0" smtClean="0"/>
              <a:t> :</a:t>
            </a:r>
          </a:p>
          <a:p>
            <a:pPr marL="457200" lvl="1" indent="0">
              <a:buNone/>
            </a:pPr>
            <a:r>
              <a:rPr lang="en-US" sz="2000" dirty="0" smtClean="0"/>
              <a:t>	</a:t>
            </a:r>
            <a:r>
              <a:rPr lang="en-US" sz="2000" i="1" dirty="0" smtClean="0"/>
              <a:t>Cara </a:t>
            </a:r>
            <a:r>
              <a:rPr lang="en-US" sz="2000" i="1" dirty="0" err="1" smtClean="0"/>
              <a:t>bermain</a:t>
            </a:r>
            <a:r>
              <a:rPr lang="en-US" sz="2000" i="1" dirty="0" smtClean="0"/>
              <a:t> piano</a:t>
            </a:r>
            <a:endParaRPr lang="en-US" sz="1200" i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304800"/>
            <a:ext cx="72804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smtClean="0">
                <a:latin typeface="Segoe Print" pitchFamily="2" charset="0"/>
                <a:ea typeface="Cambria Math" pitchFamily="18" charset="0"/>
              </a:rPr>
              <a:t>JENIS KNOWLEDGE</a:t>
            </a:r>
          </a:p>
          <a:p>
            <a:r>
              <a:rPr lang="en-US" sz="2800" b="1" dirty="0" err="1" smtClean="0">
                <a:latin typeface="Segoe Print" pitchFamily="2" charset="0"/>
                <a:ea typeface="Cambria Math" pitchFamily="18" charset="0"/>
              </a:rPr>
              <a:t>Berdasarkan</a:t>
            </a:r>
            <a:r>
              <a:rPr lang="en-US" sz="28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2800" b="1" dirty="0" err="1" smtClean="0">
                <a:latin typeface="Segoe Print" pitchFamily="2" charset="0"/>
                <a:ea typeface="Cambria Math" pitchFamily="18" charset="0"/>
              </a:rPr>
              <a:t>Struktur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54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HIRARKI KNOWLEDGE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208927739"/>
              </p:ext>
            </p:extLst>
          </p:nvPr>
        </p:nvGraphicFramePr>
        <p:xfrm>
          <a:off x="152400" y="1524000"/>
          <a:ext cx="5562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662816" y="5257800"/>
            <a:ext cx="35573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Budi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terakhir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makan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pukul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10.00.</a:t>
            </a:r>
          </a:p>
          <a:p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Sekarang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pukul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17.00.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69555" y="4230588"/>
            <a:ext cx="2775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Budi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belum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makan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siang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35900" y="3041136"/>
            <a:ext cx="2535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Budi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seharusnya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lapar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07936" y="1856600"/>
            <a:ext cx="333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Budi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sebaiknya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segera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makan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03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R E P R E S E N T A S I</a:t>
            </a:r>
            <a:b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</a:br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KNOWLEDGE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4037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438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4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12709</TotalTime>
  <Words>502</Words>
  <Application>Microsoft Office PowerPoint</Application>
  <PresentationFormat>On-screen Show (4:3)</PresentationFormat>
  <Paragraphs>243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ＭＳ Ｐゴシック</vt:lpstr>
      <vt:lpstr>Arabic Typesetting</vt:lpstr>
      <vt:lpstr>Arial</vt:lpstr>
      <vt:lpstr>Arial Rounded MT Bold</vt:lpstr>
      <vt:lpstr>Calibri</vt:lpstr>
      <vt:lpstr>Cambria Math</vt:lpstr>
      <vt:lpstr>Georgia</vt:lpstr>
      <vt:lpstr>Kozuka Gothic Pro H</vt:lpstr>
      <vt:lpstr>Segoe Print</vt:lpstr>
      <vt:lpstr>Office Theme</vt:lpstr>
      <vt:lpstr>MATERI PERKULIAHAN KECERDASAN BUATAN</vt:lpstr>
      <vt:lpstr>PowerPoint Presentation</vt:lpstr>
      <vt:lpstr>K N O W L E D G 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 E P R E S E N T A S I KNOWLEDGE</vt:lpstr>
      <vt:lpstr>PowerPoint Presentation</vt:lpstr>
      <vt:lpstr>L O G I C</vt:lpstr>
      <vt:lpstr>PowerPoint Presentation</vt:lpstr>
      <vt:lpstr>PowerPoint Presentation</vt:lpstr>
      <vt:lpstr>PowerPoint Presentation</vt:lpstr>
      <vt:lpstr>S E M A N T I C N E T W O R K</vt:lpstr>
      <vt:lpstr>PowerPoint Presentation</vt:lpstr>
      <vt:lpstr>PowerPoint Presentation</vt:lpstr>
      <vt:lpstr>PowerPoint Presentation</vt:lpstr>
      <vt:lpstr>F R A M E </vt:lpstr>
      <vt:lpstr>PowerPoint Presentation</vt:lpstr>
      <vt:lpstr>PowerPoint Presentation</vt:lpstr>
      <vt:lpstr>PowerPoint Presentation</vt:lpstr>
      <vt:lpstr>S C R I P 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Microsoft account</cp:lastModifiedBy>
  <cp:revision>739</cp:revision>
  <dcterms:created xsi:type="dcterms:W3CDTF">2012-02-22T14:18:32Z</dcterms:created>
  <dcterms:modified xsi:type="dcterms:W3CDTF">2017-11-13T03:53:23Z</dcterms:modified>
</cp:coreProperties>
</file>