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0" r:id="rId4"/>
    <p:sldId id="278" r:id="rId5"/>
    <p:sldId id="284" r:id="rId6"/>
    <p:sldId id="283" r:id="rId7"/>
    <p:sldId id="282" r:id="rId8"/>
    <p:sldId id="281" r:id="rId9"/>
    <p:sldId id="261" r:id="rId10"/>
    <p:sldId id="277" r:id="rId11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66FF"/>
    <a:srgbClr val="0099FF"/>
    <a:srgbClr val="FF6600"/>
    <a:srgbClr val="6666FF"/>
    <a:srgbClr val="6600CC"/>
    <a:srgbClr val="9999FF"/>
    <a:srgbClr val="6699FF"/>
    <a:srgbClr val="0033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58" y="6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6074-3ABC-45E1-B916-FEC97060DD1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D687-6233-47B9-B4B4-25AECA706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09915-3BD3-4C61-BDA5-20689B9856F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9B96-90C9-4C4A-9463-7040911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4584031"/>
            <a:ext cx="13728700" cy="82427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588781"/>
            <a:ext cx="13716000" cy="3788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260600" y="5967663"/>
            <a:ext cx="13716000" cy="379919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29F2D848-C3D3-4665-BE9E-E1E3738A9657}" type="datetime3">
              <a:rPr lang="en-US" smtClean="0"/>
              <a:pPr/>
              <a:t>7 March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 -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51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022685" y="4692316"/>
            <a:ext cx="5823284" cy="475448"/>
          </a:xfrm>
          <a:prstGeom prst="rect">
            <a:avLst/>
          </a:prstGeom>
          <a:solidFill>
            <a:srgbClr val="92D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283369" y="4216868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01843" y="3741848"/>
            <a:ext cx="5823284" cy="475448"/>
          </a:xfrm>
          <a:prstGeom prst="rect">
            <a:avLst/>
          </a:prstGeom>
          <a:solidFill>
            <a:srgbClr val="00B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7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4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7383982" cy="331695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18" hasCustomPrompt="1"/>
          </p:nvPr>
        </p:nvSpPr>
        <p:spPr>
          <a:xfrm>
            <a:off x="9384029" y="2289760"/>
            <a:ext cx="7383982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260258" y="2463377"/>
            <a:ext cx="5823284" cy="475448"/>
          </a:xfrm>
          <a:prstGeom prst="rect">
            <a:avLst/>
          </a:prstGeom>
          <a:solidFill>
            <a:srgbClr val="92D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1245214" y="2454253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1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5391550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384027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4" name="図プレースホルダー 13"/>
          <p:cNvSpPr>
            <a:spLocks noGrp="1"/>
          </p:cNvSpPr>
          <p:nvPr>
            <p:ph type="pic" sz="quarter" idx="29" hasCustomPrompt="1"/>
          </p:nvPr>
        </p:nvSpPr>
        <p:spPr>
          <a:xfrm>
            <a:off x="13376504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243836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803492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12363146" y="2261794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1244600" y="2262188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2" name="グラフ プレースホルダー 9"/>
          <p:cNvSpPr>
            <a:spLocks noGrp="1"/>
          </p:cNvSpPr>
          <p:nvPr>
            <p:ph type="chart" sz="quarter" idx="28" hasCustomPrompt="1"/>
          </p:nvPr>
        </p:nvSpPr>
        <p:spPr>
          <a:xfrm>
            <a:off x="6804782" y="2261794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3" name="グラフ プレースホルダー 9"/>
          <p:cNvSpPr>
            <a:spLocks noGrp="1"/>
          </p:cNvSpPr>
          <p:nvPr>
            <p:ph type="chart" sz="quarter" idx="29" hasCustomPrompt="1"/>
          </p:nvPr>
        </p:nvSpPr>
        <p:spPr>
          <a:xfrm>
            <a:off x="12363146" y="2261794"/>
            <a:ext cx="4718050" cy="3476625"/>
          </a:xfrm>
          <a:prstGeom prst="rect">
            <a:avLst/>
          </a:prstGeom>
        </p:spPr>
        <p:txBody>
          <a:bodyPr/>
          <a:lstStyle>
            <a:lvl1pPr marL="0" marR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465971" y="6927313"/>
            <a:ext cx="11672047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5971" y="7445262"/>
            <a:ext cx="11672047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094246" y="6931888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094246" y="7449837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9519109" y="6936463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9519109" y="7454412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3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Cente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02005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802006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802005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802006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403072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403073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2403071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2403072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9"/>
          </p:nvPr>
        </p:nvSpPr>
        <p:spPr>
          <a:xfrm>
            <a:off x="6091836" y="2846667"/>
            <a:ext cx="6135688" cy="6135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N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67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236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73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735248" y="8540450"/>
            <a:ext cx="14807465" cy="8859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735248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146860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133944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735248" y="5287706"/>
            <a:ext cx="4411612" cy="3007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4719648" y="2315907"/>
            <a:ext cx="4411612" cy="2984500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30" hasCustomPrompt="1"/>
          </p:nvPr>
        </p:nvSpPr>
        <p:spPr>
          <a:xfrm>
            <a:off x="12118401" y="2324042"/>
            <a:ext cx="4411612" cy="2984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9131260" y="5287705"/>
            <a:ext cx="4411612" cy="3007121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3" name="図プレースホルダー 13"/>
          <p:cNvSpPr>
            <a:spLocks noGrp="1"/>
          </p:cNvSpPr>
          <p:nvPr>
            <p:ph type="pic" sz="quarter" idx="32" hasCustomPrompt="1"/>
          </p:nvPr>
        </p:nvSpPr>
        <p:spPr>
          <a:xfrm>
            <a:off x="13542872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1059" y="411960"/>
            <a:ext cx="13682707" cy="9871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126" y="-6545768"/>
            <a:ext cx="18384012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008" y="-6669045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79623" y="-7184253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129" y="-4998915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938" y="602767"/>
            <a:ext cx="3037075" cy="547736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1059" y="1225122"/>
            <a:ext cx="13682707" cy="5340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418" y="1831132"/>
            <a:ext cx="1353234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6984" y="3526884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801175" y="3040884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5863" y="5236229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9220" y="7343458"/>
            <a:ext cx="5790697" cy="54773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126" y="-6545768"/>
            <a:ext cx="18384012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008" y="-6669045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79623" y="-7184253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129" y="-4998915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938" y="602767"/>
            <a:ext cx="3037075" cy="547736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6984" y="3526884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801175" y="3040884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5863" y="5236229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9220" y="7343458"/>
            <a:ext cx="5790697" cy="547736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3212834" y="3508946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" name="円/楕円 1"/>
          <p:cNvSpPr/>
          <p:nvPr userDrawn="1"/>
        </p:nvSpPr>
        <p:spPr>
          <a:xfrm>
            <a:off x="1654517" y="3081264"/>
            <a:ext cx="1435689" cy="14355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212832" y="3073080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>
                    <a:lumMod val="7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3212834" y="5588994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1654517" y="5161312"/>
            <a:ext cx="1435689" cy="14355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212832" y="5153128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3212834" y="7685410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1654517" y="7257728"/>
            <a:ext cx="1435689" cy="14355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3212832" y="7249544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0990373" y="3508946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9432056" y="3081264"/>
            <a:ext cx="1435689" cy="14355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8" hasCustomPrompt="1"/>
          </p:nvPr>
        </p:nvSpPr>
        <p:spPr>
          <a:xfrm>
            <a:off x="10990371" y="3073080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10990373" y="5588994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円/楕円 32"/>
          <p:cNvSpPr/>
          <p:nvPr userDrawn="1"/>
        </p:nvSpPr>
        <p:spPr>
          <a:xfrm>
            <a:off x="9432056" y="5161312"/>
            <a:ext cx="1435689" cy="14355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10990371" y="5153128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3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5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0990373" y="7685410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円/楕円 35"/>
          <p:cNvSpPr/>
          <p:nvPr userDrawn="1"/>
        </p:nvSpPr>
        <p:spPr>
          <a:xfrm>
            <a:off x="9432056" y="7257728"/>
            <a:ext cx="1435689" cy="14355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32" hasCustomPrompt="1"/>
          </p:nvPr>
        </p:nvSpPr>
        <p:spPr>
          <a:xfrm>
            <a:off x="10990371" y="7249544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4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8" name="タイトル 1"/>
          <p:cNvSpPr>
            <a:spLocks noGrp="1"/>
          </p:cNvSpPr>
          <p:nvPr>
            <p:ph type="title" hasCustomPrompt="1"/>
          </p:nvPr>
        </p:nvSpPr>
        <p:spPr>
          <a:xfrm>
            <a:off x="4391059" y="411959"/>
            <a:ext cx="13682707" cy="9871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1059" y="1225122"/>
            <a:ext cx="13682707" cy="5340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4541418" y="1831132"/>
            <a:ext cx="1353234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25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5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5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250"/>
                            </p:stCondLst>
                            <p:childTnLst>
                              <p:par>
                                <p:cTn id="1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750"/>
                            </p:stCondLst>
                            <p:childTnLst>
                              <p:par>
                                <p:cTn id="1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2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5"/>
            <a:ext cx="13741400" cy="106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2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2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 3">
    <p:bg>
      <p:bgPr>
        <a:solidFill>
          <a:srgbClr val="92D050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13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10747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16229" y="3453469"/>
            <a:ext cx="17646914" cy="928687"/>
          </a:xfrm>
          <a:prstGeom prst="rect">
            <a:avLst/>
          </a:prstGeom>
        </p:spPr>
        <p:txBody>
          <a:bodyPr anchor="b"/>
          <a:lstStyle>
            <a:lvl1pPr algn="ctr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16230" y="4596063"/>
            <a:ext cx="17646913" cy="3814863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85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0" y="5666877"/>
            <a:ext cx="15370175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15370173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3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2538664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3624170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2532906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3618412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65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2570978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3149088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9" r:id="rId3"/>
    <p:sldLayoutId id="2147483680" r:id="rId4"/>
    <p:sldLayoutId id="214748369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Char char=""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9757611"/>
            <a:ext cx="18288000" cy="52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solidFill>
                <a:schemeClr val="bg1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849051" y="9820652"/>
            <a:ext cx="6172200" cy="34603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4149137" y="9829802"/>
            <a:ext cx="4114800" cy="336881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82" r:id="rId3"/>
    <p:sldLayoutId id="2147483696" r:id="rId4"/>
    <p:sldLayoutId id="2147483683" r:id="rId5"/>
    <p:sldLayoutId id="2147483684" r:id="rId6"/>
    <p:sldLayoutId id="2147483685" r:id="rId7"/>
    <p:sldLayoutId id="2147483686" r:id="rId8"/>
    <p:sldLayoutId id="2147483695" r:id="rId9"/>
    <p:sldLayoutId id="2147483697" r:id="rId10"/>
    <p:sldLayoutId id="2147483698" r:id="rId11"/>
    <p:sldLayoutId id="2147483699" r:id="rId12"/>
    <p:sldLayoutId id="2147483694" r:id="rId13"/>
    <p:sldLayoutId id="2147483690" r:id="rId14"/>
    <p:sldLayoutId id="2147483687" r:id="rId15"/>
    <p:sldLayoutId id="2147483700" r:id="rId16"/>
    <p:sldLayoutId id="2147483701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000" kern="1200" baseline="0">
          <a:solidFill>
            <a:schemeClr val="bg1">
              <a:lumMod val="95000"/>
            </a:schemeClr>
          </a:solidFill>
          <a:latin typeface="Bebas Neue Bold" panose="020B0606020202050201" pitchFamily="34" charset="0"/>
          <a:ea typeface="A-OTF Shin Go Pro L" panose="020B0300000000000000" pitchFamily="34" charset="-128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sz="6000" b="1" dirty="0" smtClean="0">
                <a:latin typeface="Century Gothic" pitchFamily="34" charset="0"/>
              </a:rPr>
              <a:t>LEMBAGA PERIKLANAN</a:t>
            </a:r>
            <a:endParaRPr lang="en-US" sz="6000" b="1" dirty="0">
              <a:latin typeface="Century Gothic" pitchFamily="34" charset="0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sz="3200" dirty="0" smtClean="0"/>
              <a:t>M</a:t>
            </a:r>
            <a:r>
              <a:rPr lang="id-ID" sz="3200" dirty="0" smtClean="0"/>
              <a:t>elly Maulin P., S.Sos.,M.Si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PENGIKLAN, BIRO IKLAN, MEDIA &amp; PERUSAHAAN JASA RISET PEMASARAN</a:t>
            </a:r>
          </a:p>
        </p:txBody>
      </p:sp>
      <p:sp>
        <p:nvSpPr>
          <p:cNvPr id="11" name="サブタイトル 10"/>
          <p:cNvSpPr>
            <a:spLocks noGrp="1"/>
          </p:cNvSpPr>
          <p:nvPr>
            <p:ph type="subTitle" idx="1"/>
          </p:nvPr>
        </p:nvSpPr>
        <p:spPr>
          <a:xfrm>
            <a:off x="316229" y="1383226"/>
            <a:ext cx="17646914" cy="851821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+mj-lt"/>
              </a:rPr>
              <a:t>LEMBAGA UTAMA DALAM PERIKLANAN</a:t>
            </a:r>
            <a:endParaRPr lang="en-US" sz="3200" b="1" dirty="0"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2092156" y="2682402"/>
            <a:ext cx="3990501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Lembaga</a:t>
            </a:r>
            <a:r>
              <a:rPr lang="en-US" sz="3200" b="1" dirty="0"/>
              <a:t> </a:t>
            </a:r>
            <a:r>
              <a:rPr lang="en-US" sz="3200" b="1" dirty="0" err="1"/>
              <a:t>pemberi</a:t>
            </a:r>
            <a:r>
              <a:rPr lang="en-US" sz="3200" b="1" dirty="0"/>
              <a:t> </a:t>
            </a:r>
            <a:r>
              <a:rPr lang="en-US" sz="3200" b="1" dirty="0" err="1"/>
              <a:t>jasa</a:t>
            </a:r>
            <a:endParaRPr lang="en-US" sz="3200" b="1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422880" y="7815363"/>
            <a:ext cx="2994903" cy="13310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600" b="1"/>
              <a:t>Pasar &amp;</a:t>
            </a:r>
          </a:p>
          <a:p>
            <a:pPr algn="ctr"/>
            <a:r>
              <a:rPr lang="en-US" sz="3600" b="1"/>
              <a:t>Perilaku Pasar 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2054158" y="2606202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Lembaga</a:t>
            </a:r>
            <a:r>
              <a:rPr lang="en-US" sz="3200" b="1" dirty="0"/>
              <a:t> </a:t>
            </a:r>
            <a:r>
              <a:rPr lang="en-US" sz="3200" b="1" dirty="0" err="1"/>
              <a:t>pengendali</a:t>
            </a:r>
            <a:endParaRPr lang="en-US" sz="3200" b="1" dirty="0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7311958" y="5392163"/>
            <a:ext cx="3216748" cy="13310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 err="1"/>
              <a:t>Pengiklan</a:t>
            </a:r>
            <a:endParaRPr lang="en-US" sz="3600" b="1" dirty="0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2154507" y="5170251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/>
              <a:t>Biro </a:t>
            </a:r>
            <a:r>
              <a:rPr lang="en-US" sz="3200" b="1" dirty="0" err="1"/>
              <a:t>iklan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/>
              <a:t>Media</a:t>
            </a:r>
          </a:p>
          <a:p>
            <a:pPr algn="ctr">
              <a:defRPr/>
            </a:pPr>
            <a:r>
              <a:rPr lang="en-US" sz="3200" b="1" dirty="0"/>
              <a:t>PJRP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2054158" y="5169440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Pemerintah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 err="1"/>
              <a:t>Pesaing</a:t>
            </a:r>
            <a:endParaRPr lang="en-US" sz="3200" b="1" dirty="0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>
            <a:off x="10528705" y="5846729"/>
            <a:ext cx="1625801" cy="0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5919956" y="5852606"/>
            <a:ext cx="1392002" cy="0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V="1">
            <a:off x="8875541" y="6723231"/>
            <a:ext cx="0" cy="1092132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1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751306" y="2325721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800"/>
              <a:t>Pengiklan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751306" y="2325721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 err="1"/>
              <a:t>Pengiklan</a:t>
            </a:r>
            <a:endParaRPr lang="en-US" sz="4800" b="1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751306" y="5714190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Advertising </a:t>
            </a:r>
          </a:p>
          <a:p>
            <a:pPr algn="ctr">
              <a:defRPr/>
            </a:pPr>
            <a:r>
              <a:rPr lang="en-US" sz="4800" b="1" dirty="0"/>
              <a:t>Manager 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704305" y="2331581"/>
            <a:ext cx="3255795" cy="1817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800" b="1"/>
              <a:t>Biro Iklan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2298193" y="2213076"/>
            <a:ext cx="3792166" cy="2054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Media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2298193" y="5928198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Advertisement</a:t>
            </a:r>
          </a:p>
          <a:p>
            <a:pPr algn="ctr">
              <a:defRPr/>
            </a:pPr>
            <a:r>
              <a:rPr lang="en-US" sz="4800" b="1" dirty="0"/>
              <a:t>Manager </a:t>
            </a: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6503074" y="3240118"/>
            <a:ext cx="1201231" cy="33645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10960100" y="3273762"/>
            <a:ext cx="1338093" cy="2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4455264" y="4221804"/>
            <a:ext cx="2" cy="1580069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14194276" y="4275575"/>
            <a:ext cx="0" cy="1652623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</p:spTree>
    <p:extLst>
      <p:ext uri="{BB962C8B-B14F-4D97-AF65-F5344CB8AC3E}">
        <p14:creationId xmlns:p14="http://schemas.microsoft.com/office/powerpoint/2010/main" val="29019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DEPARTEMEN-DEPARTEMEN DALAM BIRO IKLAN</a:t>
            </a:r>
            <a:endParaRPr lang="id-ID" sz="4400" b="1" dirty="0">
              <a:latin typeface="Century Gothic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611349" y="5797785"/>
            <a:ext cx="5114281" cy="10253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RESEARCH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611350" y="7062280"/>
            <a:ext cx="5114281" cy="1673157"/>
          </a:xfrm>
        </p:spPr>
        <p:txBody>
          <a:bodyPr/>
          <a:lstStyle/>
          <a:p>
            <a:pPr marL="457200" lvl="0" indent="-457200" algn="ctr">
              <a:buFont typeface="Wingdings" pitchFamily="2" charset="2"/>
              <a:buChar char="v"/>
            </a:pPr>
            <a:r>
              <a:rPr lang="en-US" sz="3200" b="1" dirty="0">
                <a:latin typeface="Tw Cen MT" pitchFamily="34" charset="0"/>
              </a:rPr>
              <a:t>MARKETING RESEARCH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id-ID" sz="2800" dirty="0">
              <a:latin typeface="Tw Cen MT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611349" y="2290193"/>
            <a:ext cx="5114281" cy="102534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CREATIVE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2611350" y="3375699"/>
            <a:ext cx="5114281" cy="2207977"/>
          </a:xfrm>
        </p:spPr>
        <p:txBody>
          <a:bodyPr/>
          <a:lstStyle/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ART DIRECTOR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COPY WRITER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VISUALISER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LAY OUT MAN</a:t>
            </a:r>
          </a:p>
          <a:p>
            <a:pPr marL="342900" indent="-342900" algn="ctr">
              <a:lnSpc>
                <a:spcPct val="100000"/>
              </a:lnSpc>
              <a:buFont typeface="Wingdings" pitchFamily="2" charset="2"/>
              <a:buChar char="v"/>
            </a:pPr>
            <a:endParaRPr lang="id-ID" dirty="0">
              <a:latin typeface="Tw Cen MT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10535361" y="5797785"/>
            <a:ext cx="5114281" cy="1025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BUSINESS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0535362" y="7101190"/>
            <a:ext cx="5114281" cy="1634247"/>
          </a:xfrm>
        </p:spPr>
        <p:txBody>
          <a:bodyPr/>
          <a:lstStyle/>
          <a:p>
            <a:pPr marL="342900" lvl="0" indent="-342900" algn="ctr">
              <a:buFont typeface="Wingdings" pitchFamily="2" charset="2"/>
              <a:buChar char="v"/>
            </a:pPr>
            <a:r>
              <a:rPr lang="en-US" sz="3200" b="1" dirty="0">
                <a:latin typeface="Tw Cen MT" pitchFamily="34" charset="0"/>
              </a:rPr>
              <a:t>ACCOUNT </a:t>
            </a:r>
            <a:r>
              <a:rPr lang="en-US" sz="3200" b="1" dirty="0" smtClean="0">
                <a:latin typeface="Tw Cen MT" pitchFamily="34" charset="0"/>
              </a:rPr>
              <a:t>EXCECUTIVE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10535360" y="2290193"/>
            <a:ext cx="5114281" cy="102534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MEDIA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10535361" y="3375700"/>
            <a:ext cx="5114281" cy="1852146"/>
          </a:xfrm>
        </p:spPr>
        <p:txBody>
          <a:bodyPr/>
          <a:lstStyle/>
          <a:p>
            <a:pPr marL="342900" lvl="0" indent="-342900" algn="ctr"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MEDIA PLANNER</a:t>
            </a:r>
          </a:p>
          <a:p>
            <a:pPr marL="342900" lvl="0" indent="-342900" algn="ctr"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MEDIA </a:t>
            </a:r>
            <a:r>
              <a:rPr lang="en-US" sz="2400" b="1" dirty="0" smtClean="0">
                <a:latin typeface="Tw Cen MT" pitchFamily="34" charset="0"/>
              </a:rPr>
              <a:t>BUYER</a:t>
            </a:r>
            <a:endParaRPr lang="en-US" sz="24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6229" y="255226"/>
            <a:ext cx="17646914" cy="77001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sz="4400" b="1" dirty="0" smtClean="0">
                <a:solidFill>
                  <a:schemeClr val="accent6">
                    <a:lumMod val="50000"/>
                  </a:schemeClr>
                </a:solidFill>
              </a:rPr>
              <a:t>JENIS-JENIS BIRO IKLAN</a:t>
            </a:r>
            <a:endParaRPr lang="id-ID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236692" y="7468000"/>
            <a:ext cx="7810031" cy="637658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1497376" y="6992552"/>
            <a:ext cx="7810031" cy="63765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15850" y="6517532"/>
            <a:ext cx="7810031" cy="63765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9638147" y="8644292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9898831" y="8168844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317305" y="7693824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005600" y="6919668"/>
            <a:ext cx="6479580" cy="755303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PENANGGUNGJAWAB</a:t>
            </a:r>
            <a:endParaRPr lang="id-ID" sz="4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523787" y="8148609"/>
            <a:ext cx="6490198" cy="756540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PERANTARA</a:t>
            </a:r>
            <a:endParaRPr lang="id-ID" sz="4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254620" y="5563288"/>
            <a:ext cx="17646914" cy="7700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400" b="1" smtClean="0">
                <a:solidFill>
                  <a:schemeClr val="accent6">
                    <a:lumMod val="50000"/>
                  </a:schemeClr>
                </a:solidFill>
              </a:rPr>
              <a:t>FUNGSI BIRO IKLAN</a:t>
            </a:r>
            <a:endParaRPr lang="id-ID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963277" y="1785884"/>
            <a:ext cx="8229600" cy="3251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1371600" rtl="0" eaLnBrk="1" latinLnBrk="0" hangingPunct="1">
              <a:lnSpc>
                <a:spcPct val="110000"/>
              </a:lnSpc>
              <a:spcBef>
                <a:spcPts val="15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sz="30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7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FULL SERVICE AGENCY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INHOUSE ADVERTISING AGENCY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THROUGH THE LINE AGENCIES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A’A CARTE/AD HOC </a:t>
            </a:r>
          </a:p>
        </p:txBody>
      </p:sp>
    </p:spTree>
    <p:extLst>
      <p:ext uri="{BB962C8B-B14F-4D97-AF65-F5344CB8AC3E}">
        <p14:creationId xmlns:p14="http://schemas.microsoft.com/office/powerpoint/2010/main" val="1606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50"/>
                            </p:stCondLst>
                            <p:childTnLst>
                              <p:par>
                                <p:cTn id="2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1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150"/>
                            </p:stCondLst>
                            <p:childTnLst>
                              <p:par>
                                <p:cTn id="3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150"/>
                            </p:stCondLst>
                            <p:childTnLst>
                              <p:par>
                                <p:cTn id="4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1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150"/>
                            </p:stCondLst>
                            <p:childTnLst>
                              <p:par>
                                <p:cTn id="46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150"/>
                            </p:stCondLst>
                            <p:childTnLst>
                              <p:par>
                                <p:cTn id="52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15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150"/>
                            </p:stCondLst>
                            <p:childTnLst>
                              <p:par>
                                <p:cTn id="5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1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build="p" animBg="1"/>
      <p:bldP spid="17" grpId="0" build="p" animBg="1"/>
      <p:bldP spid="18" grpId="0" build="p" animBg="1"/>
      <p:bldP spid="19" grpId="0" build="p" animBg="1"/>
      <p:bldP spid="20" grpId="0" animBg="1"/>
      <p:bldP spid="21" grpId="0" animBg="1"/>
      <p:bldP spid="22" grpId="0" animBg="1"/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22"/>
          </p:nvPr>
        </p:nvSpPr>
        <p:spPr>
          <a:xfrm>
            <a:off x="3212832" y="3398200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CREATIVE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4"/>
          </p:nvPr>
        </p:nvSpPr>
        <p:spPr>
          <a:xfrm>
            <a:off x="3212832" y="5478248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OPPORTUNITY MINDSET</a:t>
            </a: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6"/>
          </p:nvPr>
        </p:nvSpPr>
        <p:spPr>
          <a:xfrm>
            <a:off x="3212832" y="7574664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FLEXIBLE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8"/>
          </p:nvPr>
        </p:nvSpPr>
        <p:spPr>
          <a:xfrm>
            <a:off x="10990371" y="3398200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ENTREPRENEUR MENTALITY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0"/>
          </p:nvPr>
        </p:nvSpPr>
        <p:spPr>
          <a:xfrm>
            <a:off x="10990371" y="5478248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ABILITY TO LEARN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2"/>
          </p:nvPr>
        </p:nvSpPr>
        <p:spPr>
          <a:xfrm>
            <a:off x="10990371" y="7574664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EQ &amp; NEW MORALITY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91059" y="960599"/>
            <a:ext cx="13682707" cy="987125"/>
          </a:xfrm>
        </p:spPr>
        <p:txBody>
          <a:bodyPr/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AGENCY STAFF COMPETENCES</a:t>
            </a:r>
          </a:p>
        </p:txBody>
      </p:sp>
    </p:spTree>
    <p:extLst>
      <p:ext uri="{BB962C8B-B14F-4D97-AF65-F5344CB8AC3E}">
        <p14:creationId xmlns:p14="http://schemas.microsoft.com/office/powerpoint/2010/main" val="40638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194">
        <p14:flip dir="r"/>
      </p:transition>
    </mc:Choice>
    <mc:Fallback xmlns="">
      <p:transition spd="slow" advTm="81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JIKA AKAN MENGGUNAKAN MODEL IKLAN :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7395406" y="2409069"/>
            <a:ext cx="2758943" cy="2758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/>
              <a:t>EXPERTISE</a:t>
            </a:r>
            <a:endParaRPr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930523" y="4567436"/>
            <a:ext cx="4464883" cy="44644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/>
              <a:t>TRUSTWORTHINESS</a:t>
            </a:r>
            <a:endParaRPr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10627527" y="5147118"/>
            <a:ext cx="2758943" cy="27587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LIKABILITY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6">
        <p14:conveyor dir="l"/>
      </p:transition>
    </mc:Choice>
    <mc:Fallback xmlns="">
      <p:transition spd="slow" advTm="114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  <a:latin typeface="Century Gothic" pitchFamily="34" charset="0"/>
              </a:rPr>
              <a:t>ADVERTISING OBJECTIVES :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2140085" y="3243252"/>
            <a:ext cx="3534531" cy="353453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INFORMATIVE AD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6311900" y="5382975"/>
            <a:ext cx="3449740" cy="34497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PERSUASIVE AD</a:t>
            </a:r>
          </a:p>
        </p:txBody>
      </p:sp>
      <p:sp>
        <p:nvSpPr>
          <p:cNvPr id="30" name="円/楕円 29"/>
          <p:cNvSpPr/>
          <p:nvPr/>
        </p:nvSpPr>
        <p:spPr>
          <a:xfrm>
            <a:off x="9963309" y="2296281"/>
            <a:ext cx="3459152" cy="34591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COMPARISON AD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13831759" y="5063144"/>
            <a:ext cx="3207095" cy="320709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400" b="1" i="1" dirty="0"/>
              <a:t>REMINDER AD</a:t>
            </a:r>
          </a:p>
        </p:txBody>
      </p:sp>
      <p:cxnSp>
        <p:nvCxnSpPr>
          <p:cNvPr id="33" name="直線コネクタ 32"/>
          <p:cNvCxnSpPr>
            <a:stCxn id="28" idx="2"/>
          </p:cNvCxnSpPr>
          <p:nvPr/>
        </p:nvCxnSpPr>
        <p:spPr>
          <a:xfrm flipH="1">
            <a:off x="1" y="5010518"/>
            <a:ext cx="2140084" cy="74491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9" idx="2"/>
            <a:endCxn id="28" idx="6"/>
          </p:cNvCxnSpPr>
          <p:nvPr/>
        </p:nvCxnSpPr>
        <p:spPr>
          <a:xfrm flipH="1" flipV="1">
            <a:off x="5674616" y="5010518"/>
            <a:ext cx="637284" cy="209732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0" idx="2"/>
            <a:endCxn id="29" idx="6"/>
          </p:cNvCxnSpPr>
          <p:nvPr/>
        </p:nvCxnSpPr>
        <p:spPr>
          <a:xfrm flipH="1">
            <a:off x="9761640" y="4025857"/>
            <a:ext cx="201669" cy="30819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1" idx="2"/>
            <a:endCxn id="30" idx="6"/>
          </p:cNvCxnSpPr>
          <p:nvPr/>
        </p:nvCxnSpPr>
        <p:spPr>
          <a:xfrm flipH="1" flipV="1">
            <a:off x="13422461" y="4025857"/>
            <a:ext cx="409298" cy="264083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31" idx="6"/>
          </p:cNvCxnSpPr>
          <p:nvPr/>
        </p:nvCxnSpPr>
        <p:spPr>
          <a:xfrm flipH="1">
            <a:off x="17038854" y="6085495"/>
            <a:ext cx="1249146" cy="58119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Terimakasih </a:t>
            </a:r>
            <a:r>
              <a:rPr lang="id-ID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</a:spPr>
      <a:bodyPr rtlCol="0" anchor="ctr"/>
      <a:lstStyle>
        <a:defPPr algn="ctr">
          <a:defRPr sz="40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>
                <a:lumMod val="50000"/>
                <a:lumOff val="50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143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Aleo-BoldItalic</vt:lpstr>
      <vt:lpstr>Aleo-LightItalic</vt:lpstr>
      <vt:lpstr>Aller Light</vt:lpstr>
      <vt:lpstr>A-OTF Shin Go Pro L</vt:lpstr>
      <vt:lpstr>Arial</vt:lpstr>
      <vt:lpstr>Bebas Neue Bold</vt:lpstr>
      <vt:lpstr>Calibri</vt:lpstr>
      <vt:lpstr>Calibri Light</vt:lpstr>
      <vt:lpstr>Century Gothic</vt:lpstr>
      <vt:lpstr>ＭＳ Ｐゴシック</vt:lpstr>
      <vt:lpstr>Open Sans</vt:lpstr>
      <vt:lpstr>Open Sans Light</vt:lpstr>
      <vt:lpstr>Tw Cen MT</vt:lpstr>
      <vt:lpstr>Wingdings</vt:lpstr>
      <vt:lpstr>No Header</vt:lpstr>
      <vt:lpstr>Header</vt:lpstr>
      <vt:lpstr>LEMBAGA PERIKLANAN</vt:lpstr>
      <vt:lpstr>PENGIKLAN, BIRO IKLAN, MEDIA &amp; PERUSAHAAN JASA RISET PEMASARAN</vt:lpstr>
      <vt:lpstr>PowerPoint Presentation</vt:lpstr>
      <vt:lpstr>DEPARTEMEN-DEPARTEMEN DALAM BIRO IKLAN</vt:lpstr>
      <vt:lpstr>JENIS-JENIS BIRO IKLAN</vt:lpstr>
      <vt:lpstr>AGENCY STAFF COMPETENCES</vt:lpstr>
      <vt:lpstr>JIKA AKAN MENGGUNAKAN MODEL IKLAN :</vt:lpstr>
      <vt:lpstr>ADVERTISING OBJECTIVES :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Fomalhaut Green</dc:title>
  <dc:creator>秋咲准</dc:creator>
  <cp:lastModifiedBy>Lenovo</cp:lastModifiedBy>
  <cp:revision>108</cp:revision>
  <dcterms:created xsi:type="dcterms:W3CDTF">2014-05-07T13:22:54Z</dcterms:created>
  <dcterms:modified xsi:type="dcterms:W3CDTF">2017-03-06T17:31:11Z</dcterms:modified>
</cp:coreProperties>
</file>