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91" r:id="rId32"/>
    <p:sldId id="292" r:id="rId33"/>
    <p:sldId id="290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63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4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4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9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2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5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0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5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8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38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34.emf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2333939"/>
            <a:ext cx="9586746" cy="949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INSTRUMEN PENUNJUK ARUS SEARAH</a:t>
            </a:r>
            <a:endParaRPr lang="en-US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Pengukuran</a:t>
            </a:r>
            <a:r>
              <a:rPr lang="en-US" sz="1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listrik</a:t>
            </a:r>
            <a:endParaRPr lang="en-US" sz="18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>
              <a:lnSpc>
                <a:spcPct val="100000"/>
              </a:lnSpc>
            </a:pPr>
            <a:r>
              <a:rPr lang="en-US" sz="18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Teknik</a:t>
            </a:r>
            <a:r>
              <a:rPr lang="en-US" sz="1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elektro</a:t>
            </a:r>
            <a:r>
              <a:rPr lang="en-US" sz="1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- </a:t>
            </a:r>
            <a:r>
              <a:rPr lang="en-US" sz="18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unikom</a:t>
            </a:r>
            <a:endParaRPr lang="en-US" sz="18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227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50128"/>
            <a:ext cx="10058400" cy="80827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A. </a:t>
            </a:r>
            <a:r>
              <a:rPr lang="en-US" sz="2800" b="1" dirty="0" err="1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Sensitivitas</a:t>
            </a:r>
            <a:r>
              <a:rPr lang="en-US" sz="2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Arus</a:t>
            </a:r>
            <a:endParaRPr lang="en-US" sz="28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859" y="2247249"/>
            <a:ext cx="6548230" cy="3214742"/>
          </a:xfrm>
          <a:prstGeom prst="rect">
            <a:avLst/>
          </a:prstGeom>
          <a:gradFill>
            <a:gsLst>
              <a:gs pos="51315">
                <a:srgbClr val="CDE9DB"/>
              </a:gs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780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912" y="850128"/>
            <a:ext cx="10058400" cy="80827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B. </a:t>
            </a:r>
            <a:r>
              <a:rPr lang="en-US" sz="2800" b="1" dirty="0" err="1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Sensitivitas</a:t>
            </a:r>
            <a:r>
              <a:rPr lang="en-US" sz="28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Tegangan</a:t>
            </a:r>
            <a:endParaRPr lang="en-US" sz="28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909" y="2287079"/>
            <a:ext cx="6372267" cy="288649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531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515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C. </a:t>
            </a:r>
            <a:r>
              <a:rPr lang="en-US" sz="28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Sensitivitas</a:t>
            </a:r>
            <a:r>
              <a:rPr lang="en-US" sz="2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Mega-ohm </a:t>
            </a:r>
            <a:br>
              <a:rPr lang="en-US" sz="2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8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sebanding</a:t>
            </a:r>
            <a:r>
              <a:rPr lang="en-US" sz="2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sensitivitas</a:t>
            </a:r>
            <a:r>
              <a:rPr lang="en-US" sz="2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arus</a:t>
            </a:r>
            <a:r>
              <a:rPr lang="en-US" sz="2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  </a:t>
            </a:r>
            <a:endParaRPr lang="en-US" sz="2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2365" y="2273031"/>
            <a:ext cx="6548230" cy="321474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171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890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Gerak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d’Arsonval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Amperemeter</a:t>
            </a:r>
            <a:r>
              <a:rPr lang="en-US" sz="4000" b="1" dirty="0" smtClean="0"/>
              <a:t> DC</a:t>
            </a:r>
            <a:br>
              <a:rPr lang="en-US" sz="4000" b="1" dirty="0" smtClean="0"/>
            </a:br>
            <a:r>
              <a:rPr lang="en-US" sz="4000" b="1" dirty="0" smtClean="0"/>
              <a:t>(</a:t>
            </a:r>
            <a:r>
              <a:rPr lang="en-US" sz="4000" b="1" dirty="0" err="1" smtClean="0"/>
              <a:t>skala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tunggal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82" y="2139633"/>
            <a:ext cx="6241983" cy="5441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94" y="3299001"/>
            <a:ext cx="6663088" cy="2006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3172" y="1784246"/>
            <a:ext cx="3416969" cy="17990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270819" y="4147537"/>
                <a:ext cx="17280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819" y="4147537"/>
                <a:ext cx="1728094" cy="276999"/>
              </a:xfrm>
              <a:prstGeom prst="rect">
                <a:avLst/>
              </a:prstGeom>
              <a:blipFill rotWithShape="0">
                <a:blip r:embed="rId5"/>
                <a:stretch>
                  <a:fillRect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42217" y="5329338"/>
                <a:ext cx="1922876" cy="565348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217" y="5329338"/>
                <a:ext cx="1922876" cy="5653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own Arrow 11"/>
          <p:cNvSpPr/>
          <p:nvPr/>
        </p:nvSpPr>
        <p:spPr>
          <a:xfrm>
            <a:off x="8997912" y="3609432"/>
            <a:ext cx="395469" cy="28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9013931" y="4732558"/>
            <a:ext cx="379449" cy="28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592457" y="2307771"/>
            <a:ext cx="800923" cy="7982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18629" y="2525486"/>
            <a:ext cx="2772228" cy="158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6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Contoh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Soal</a:t>
            </a:r>
            <a:r>
              <a:rPr lang="en-US" sz="3200" b="1" dirty="0" smtClean="0">
                <a:solidFill>
                  <a:schemeClr val="tx1"/>
                </a:solidFill>
              </a:rPr>
              <a:t> 1: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931" y="2560823"/>
            <a:ext cx="7522372" cy="11796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882" y="4297662"/>
            <a:ext cx="5034150" cy="1700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520" y="3545184"/>
            <a:ext cx="4373100" cy="225882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444033" y="4297662"/>
            <a:ext cx="679782" cy="603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5684"/>
            <a:ext cx="5279457" cy="370341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Batas </a:t>
            </a:r>
            <a:r>
              <a:rPr lang="en-US" dirty="0" err="1" smtClean="0">
                <a:solidFill>
                  <a:schemeClr val="tx1"/>
                </a:solidFill>
              </a:rPr>
              <a:t>alat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skalanya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tahanan</a:t>
            </a:r>
            <a:r>
              <a:rPr lang="en-US" dirty="0" smtClean="0">
                <a:solidFill>
                  <a:schemeClr val="tx1"/>
                </a:solidFill>
              </a:rPr>
              <a:t> shunt    yang </a:t>
            </a:r>
            <a:r>
              <a:rPr lang="en-US" dirty="0" err="1" smtClean="0">
                <a:solidFill>
                  <a:schemeClr val="tx1"/>
                </a:solidFill>
              </a:rPr>
              <a:t>dipilih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saklar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rangkuman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Saklar</a:t>
            </a:r>
            <a:r>
              <a:rPr lang="en-US" dirty="0" smtClean="0">
                <a:solidFill>
                  <a:schemeClr val="tx1"/>
                </a:solidFill>
              </a:rPr>
              <a:t> S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ganda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rangkuman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istilah</a:t>
            </a:r>
            <a:r>
              <a:rPr lang="en-US" dirty="0" smtClean="0">
                <a:solidFill>
                  <a:schemeClr val="tx1"/>
                </a:solidFill>
              </a:rPr>
              <a:t> lain </a:t>
            </a:r>
            <a:r>
              <a:rPr lang="en-US" dirty="0" err="1" smtClean="0">
                <a:solidFill>
                  <a:schemeClr val="tx1"/>
                </a:solidFill>
              </a:rPr>
              <a:t>rangkuman</a:t>
            </a:r>
            <a:r>
              <a:rPr lang="en-US" dirty="0" smtClean="0">
                <a:solidFill>
                  <a:schemeClr val="tx1"/>
                </a:solidFill>
              </a:rPr>
              <a:t> universal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“</a:t>
            </a:r>
            <a:r>
              <a:rPr lang="en-US" b="1" i="1" dirty="0" err="1" smtClean="0">
                <a:solidFill>
                  <a:srgbClr val="C00000"/>
                </a:solidFill>
              </a:rPr>
              <a:t>Ayrton</a:t>
            </a:r>
            <a:r>
              <a:rPr lang="en-US" b="1" i="1" dirty="0" smtClean="0">
                <a:solidFill>
                  <a:srgbClr val="C00000"/>
                </a:solidFill>
              </a:rPr>
              <a:t> Shunt”.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Gerak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d’Arsonval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Amperemeter</a:t>
            </a:r>
            <a:r>
              <a:rPr lang="en-US" sz="4000" b="1" dirty="0" smtClean="0"/>
              <a:t> DC</a:t>
            </a:r>
            <a:br>
              <a:rPr lang="en-US" sz="4000" b="1" dirty="0" smtClean="0"/>
            </a:br>
            <a:r>
              <a:rPr lang="en-US" sz="4000" b="1" dirty="0" smtClean="0"/>
              <a:t>(</a:t>
            </a:r>
            <a:r>
              <a:rPr lang="en-US" sz="4000" b="1" dirty="0" err="1" smtClean="0"/>
              <a:t>skala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ganda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369" y="2165685"/>
            <a:ext cx="3631474" cy="1883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567" y="4938903"/>
            <a:ext cx="4177276" cy="8086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Up Arrow 7"/>
          <p:cNvSpPr/>
          <p:nvPr/>
        </p:nvSpPr>
        <p:spPr>
          <a:xfrm rot="10800000">
            <a:off x="9180094" y="4259579"/>
            <a:ext cx="493295" cy="4692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282047" y="3503221"/>
            <a:ext cx="2137558" cy="296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015844" y="2434442"/>
            <a:ext cx="1888177" cy="5700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282047" y="2719449"/>
            <a:ext cx="1628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8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4523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Contoh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perhitungan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Aryton</a:t>
            </a:r>
            <a:r>
              <a:rPr lang="en-US" sz="3200" b="1" dirty="0" smtClean="0">
                <a:solidFill>
                  <a:schemeClr val="tx1"/>
                </a:solidFill>
              </a:rPr>
              <a:t> Shunt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5418"/>
            <a:ext cx="10058400" cy="4023360"/>
          </a:xfrm>
        </p:spPr>
        <p:txBody>
          <a:bodyPr/>
          <a:lstStyle/>
          <a:p>
            <a:r>
              <a:rPr lang="en-US" sz="2400" b="1" dirty="0" err="1" smtClean="0"/>
              <a:t>Kasus</a:t>
            </a:r>
            <a:r>
              <a:rPr lang="en-US" sz="2400" b="1" dirty="0" smtClean="0"/>
              <a:t> 1: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14" y="2147510"/>
            <a:ext cx="5996344" cy="15895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353" y="3870705"/>
            <a:ext cx="3667721" cy="222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342" y="1821671"/>
            <a:ext cx="5071083" cy="4023360"/>
          </a:xfrm>
        </p:spPr>
        <p:txBody>
          <a:bodyPr/>
          <a:lstStyle/>
          <a:p>
            <a:r>
              <a:rPr lang="en-US" b="1" i="1" dirty="0" err="1" smtClean="0"/>
              <a:t>Penyelesaian</a:t>
            </a:r>
            <a:r>
              <a:rPr lang="en-US" b="1" i="1" dirty="0" smtClean="0"/>
              <a:t> </a:t>
            </a:r>
            <a:r>
              <a:rPr lang="en-US" b="1" i="1" dirty="0" err="1" smtClean="0"/>
              <a:t>kasus</a:t>
            </a:r>
            <a:r>
              <a:rPr lang="en-US" b="1" i="1" dirty="0" smtClean="0"/>
              <a:t> 1: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Tahap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awal</a:t>
            </a:r>
            <a:r>
              <a:rPr lang="en-US" i="1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shunt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678" y="3414581"/>
            <a:ext cx="2644200" cy="4187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201" y="4001667"/>
            <a:ext cx="1460283" cy="34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2484" y="3845383"/>
            <a:ext cx="3319942" cy="67589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968991" y="4222130"/>
            <a:ext cx="912972" cy="4428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999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881963" y="4664989"/>
            <a:ext cx="943066" cy="604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1"/>
          <p:cNvSpPr txBox="1">
            <a:spLocks/>
          </p:cNvSpPr>
          <p:nvPr/>
        </p:nvSpPr>
        <p:spPr>
          <a:xfrm>
            <a:off x="6387619" y="3975986"/>
            <a:ext cx="1149974" cy="4235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………..(1)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574" y="2717409"/>
            <a:ext cx="3625942" cy="21819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25477" y="5413135"/>
                <a:ext cx="3674724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=999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477" y="5413135"/>
                <a:ext cx="367472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992" r="-826" b="-127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79626" y="2864141"/>
                <a:ext cx="2295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626" y="2864141"/>
                <a:ext cx="22955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6316" r="-526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4881963" y="3251201"/>
            <a:ext cx="4297663" cy="1148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7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0818" y="1875817"/>
            <a:ext cx="2542500" cy="368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967" y="2533319"/>
            <a:ext cx="2904483" cy="73652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445222" y="2901582"/>
            <a:ext cx="1095781" cy="5390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4.999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02184" y="4282711"/>
                <a:ext cx="3856377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=4.999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184" y="4282711"/>
                <a:ext cx="385637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87" r="-945" b="-127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 flipV="1">
            <a:off x="4401520" y="3440626"/>
            <a:ext cx="280693" cy="671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1"/>
          <p:cNvSpPr txBox="1">
            <a:spLocks/>
          </p:cNvSpPr>
          <p:nvPr/>
        </p:nvSpPr>
        <p:spPr>
          <a:xfrm>
            <a:off x="5081762" y="2696705"/>
            <a:ext cx="1149974" cy="4235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………..(2)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2992" y="2428441"/>
            <a:ext cx="3962826" cy="23846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924659" y="3090383"/>
                <a:ext cx="2348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659" y="3090383"/>
                <a:ext cx="234871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3077" r="-769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4682213" y="3269845"/>
            <a:ext cx="3895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3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02184" y="4282711"/>
                <a:ext cx="4055854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=9.999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184" y="4282711"/>
                <a:ext cx="4055854" cy="276999"/>
              </a:xfrm>
              <a:prstGeom prst="rect">
                <a:avLst/>
              </a:prstGeom>
              <a:blipFill rotWithShape="0">
                <a:blip r:embed="rId2"/>
                <a:stretch>
                  <a:fillRect r="-150" b="-127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 flipV="1">
            <a:off x="4271822" y="3526015"/>
            <a:ext cx="280693" cy="671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16850" y="2696705"/>
            <a:ext cx="1149974" cy="423595"/>
          </a:xfrm>
        </p:spPr>
        <p:txBody>
          <a:bodyPr/>
          <a:lstStyle/>
          <a:p>
            <a:r>
              <a:rPr lang="en-US" dirty="0" smtClean="0"/>
              <a:t>………..(3)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1853290"/>
            <a:ext cx="2644200" cy="3933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1267" y="2587125"/>
            <a:ext cx="2796750" cy="72333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456734" y="2965970"/>
            <a:ext cx="1095781" cy="5390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9</a:t>
            </a:r>
            <a:r>
              <a:rPr lang="en-US" sz="2000" dirty="0" smtClean="0">
                <a:solidFill>
                  <a:schemeClr val="tx1"/>
                </a:solidFill>
              </a:rPr>
              <a:t>.999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5615" y="2261287"/>
            <a:ext cx="4203458" cy="2529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645237" y="3649377"/>
                <a:ext cx="2348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237" y="3649377"/>
                <a:ext cx="234871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3077" r="-769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4717143" y="3310455"/>
            <a:ext cx="3788228" cy="448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2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53439"/>
          </a:xfrm>
        </p:spPr>
        <p:txBody>
          <a:bodyPr/>
          <a:lstStyle/>
          <a:p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Pokok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Pembahasan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1710" y="1938201"/>
            <a:ext cx="5815240" cy="38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Penyelesaiannya</a:t>
            </a:r>
            <a:r>
              <a:rPr lang="en-US" sz="2400" b="1" dirty="0" smtClean="0"/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1 :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254" y="2981486"/>
            <a:ext cx="6608576" cy="13845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253" y="4404470"/>
            <a:ext cx="2407920" cy="81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2 :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399" y="2477961"/>
            <a:ext cx="6655211" cy="1447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389" y="4787832"/>
            <a:ext cx="6562221" cy="127511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950309" y="5439333"/>
            <a:ext cx="1186301" cy="568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3666" y="5594472"/>
            <a:ext cx="2745900" cy="3807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467595" y="4651684"/>
            <a:ext cx="427511" cy="5140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95106" y="3925248"/>
            <a:ext cx="2084780" cy="726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5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818" y="2826960"/>
            <a:ext cx="1779750" cy="31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857" y="3955982"/>
            <a:ext cx="2745900" cy="329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2857" y="4830886"/>
            <a:ext cx="2796750" cy="3680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8163" y="2555668"/>
            <a:ext cx="4985511" cy="2889690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4" idx="3"/>
          </p:cNvCxnSpPr>
          <p:nvPr/>
        </p:nvCxnSpPr>
        <p:spPr>
          <a:xfrm>
            <a:off x="3871568" y="2985585"/>
            <a:ext cx="3675861" cy="158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</p:cNvCxnSpPr>
          <p:nvPr/>
        </p:nvCxnSpPr>
        <p:spPr>
          <a:xfrm flipV="1">
            <a:off x="4218757" y="3854144"/>
            <a:ext cx="3401243" cy="266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</p:cNvCxnSpPr>
          <p:nvPr/>
        </p:nvCxnSpPr>
        <p:spPr>
          <a:xfrm flipV="1">
            <a:off x="4269607" y="4830886"/>
            <a:ext cx="3350393" cy="184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0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123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Prosedur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Umum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Penggunaan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Amperemeter</a:t>
            </a:r>
            <a:r>
              <a:rPr lang="en-US" b="1" dirty="0" smtClean="0">
                <a:solidFill>
                  <a:schemeClr val="tx1"/>
                </a:solidFill>
              </a:rPr>
              <a:t> DC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320" y="2060134"/>
            <a:ext cx="6899079" cy="358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2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atihan</a:t>
            </a:r>
            <a:r>
              <a:rPr lang="en-US" dirty="0" smtClean="0"/>
              <a:t>…!(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311" y="2091861"/>
            <a:ext cx="7302290" cy="382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5525" y="2300517"/>
            <a:ext cx="7484116" cy="108256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9534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Gerak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d’Arsonval</a:t>
            </a:r>
            <a:r>
              <a:rPr lang="en-US" sz="4000" b="1" dirty="0" smtClean="0">
                <a:solidFill>
                  <a:srgbClr val="C00000"/>
                </a:solidFill>
              </a:rPr>
              <a:t> Voltmeter DC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(</a:t>
            </a:r>
            <a:r>
              <a:rPr lang="en-US" sz="4000" b="1" dirty="0" err="1" smtClean="0">
                <a:solidFill>
                  <a:srgbClr val="C00000"/>
                </a:solidFill>
              </a:rPr>
              <a:t>skala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tunggal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0371" y="3691532"/>
            <a:ext cx="7454216" cy="758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167" y="4735285"/>
            <a:ext cx="7121862" cy="7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955983" cy="31995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KONFIGURASI RANGKAIANNYA: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935" y="2536930"/>
            <a:ext cx="4011996" cy="2323828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48111" y="3530401"/>
            <a:ext cx="3955983" cy="7167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 smtClean="0">
                <a:solidFill>
                  <a:schemeClr val="tx1"/>
                </a:solidFill>
              </a:rPr>
              <a:t>Ciri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khas</a:t>
            </a:r>
            <a:r>
              <a:rPr lang="en-US" sz="1800" b="1" dirty="0" smtClean="0">
                <a:solidFill>
                  <a:schemeClr val="tx1"/>
                </a:solidFill>
              </a:rPr>
              <a:t>: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Tahanan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Shunt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tersusun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seri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enunjuk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alat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ukur</a:t>
            </a:r>
            <a:endParaRPr lang="en-US" sz="1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907505" y="3698844"/>
            <a:ext cx="613611" cy="331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Perhitungan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nilai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tahanan</a:t>
            </a:r>
            <a:r>
              <a:rPr lang="en-US" b="1" dirty="0" smtClean="0">
                <a:solidFill>
                  <a:schemeClr val="tx1"/>
                </a:solidFill>
              </a:rPr>
              <a:t> shunt: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695500"/>
            <a:ext cx="4011996" cy="23238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65533" y="2779721"/>
                <a:ext cx="261584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533" y="2779721"/>
                <a:ext cx="2615844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263" t="-28889" r="-932" b="-511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60857" y="3404937"/>
                <a:ext cx="34108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𝑆𝑒h𝑖𝑛𝑔𝑔𝑎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𝑑𝑖𝑝𝑒𝑟𝑜𝑙𝑒h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𝑠𝑒𝑏𝑒𝑠𝑎𝑟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857" y="3404937"/>
                <a:ext cx="341087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68" t="-4444" r="-53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6006" y="3915897"/>
                <a:ext cx="1577034" cy="565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006" y="3915897"/>
                <a:ext cx="1577034" cy="5653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78591" y="3898516"/>
                <a:ext cx="1173846" cy="565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591" y="3898516"/>
                <a:ext cx="1173846" cy="5653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596027" y="2102123"/>
                <a:ext cx="23237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𝐻𝑢𝑘𝑢𝑚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𝑎𝑟𝑢𝑠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𝑘𝑖𝑟𝑐h𝑜𝑓𝑓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027" y="2102123"/>
                <a:ext cx="232377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100" t="-2222" r="-315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>
            <a:off x="8165514" y="2379122"/>
            <a:ext cx="430513" cy="316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8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7242"/>
            <a:ext cx="10058400" cy="3871852"/>
          </a:xfrm>
        </p:spPr>
        <p:txBody>
          <a:bodyPr/>
          <a:lstStyle/>
          <a:p>
            <a:r>
              <a:rPr lang="en-US" b="1" dirty="0" smtClean="0"/>
              <a:t>SKEMA RANGKAIAN SKALA GANDA: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Gerak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d’Arsonval</a:t>
            </a:r>
            <a:r>
              <a:rPr lang="en-US" sz="3600" dirty="0" smtClean="0">
                <a:solidFill>
                  <a:srgbClr val="0070C0"/>
                </a:solidFill>
              </a:rPr>
              <a:t> Voltmeter DC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(</a:t>
            </a:r>
            <a:r>
              <a:rPr lang="en-US" sz="3600" dirty="0" err="1" smtClean="0">
                <a:solidFill>
                  <a:srgbClr val="0070C0"/>
                </a:solidFill>
              </a:rPr>
              <a:t>skala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ganda</a:t>
            </a:r>
            <a:r>
              <a:rPr lang="en-US" sz="3600" dirty="0" smtClean="0">
                <a:solidFill>
                  <a:srgbClr val="0070C0"/>
                </a:solidFill>
              </a:rPr>
              <a:t>)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980" y="2730951"/>
            <a:ext cx="4576500" cy="258876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19083" y="3607554"/>
            <a:ext cx="4248752" cy="81299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 smtClean="0">
                <a:solidFill>
                  <a:schemeClr val="tx1"/>
                </a:solidFill>
              </a:rPr>
              <a:t>Ciri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khas</a:t>
            </a:r>
            <a:r>
              <a:rPr lang="en-US" sz="1800" b="1" dirty="0" smtClean="0">
                <a:solidFill>
                  <a:schemeClr val="tx1"/>
                </a:solidFill>
              </a:rPr>
              <a:t>: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setiap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nilai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tahanan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Shunt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memiliki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nilai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berbeda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sesuai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batas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skala</a:t>
            </a:r>
            <a:r>
              <a:rPr lang="en-US" sz="1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800" b="1" i="1" dirty="0" err="1" smtClean="0">
                <a:solidFill>
                  <a:schemeClr val="accent3">
                    <a:lumMod val="75000"/>
                  </a:schemeClr>
                </a:solidFill>
              </a:rPr>
              <a:t>ukur</a:t>
            </a:r>
            <a:endParaRPr lang="en-US" sz="1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126480" y="3729789"/>
            <a:ext cx="454794" cy="517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24277"/>
            <a:ext cx="10058400" cy="627797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Analisis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perhitungannya</a:t>
            </a:r>
            <a:r>
              <a:rPr lang="en-US" sz="2400" b="1" dirty="0" smtClean="0">
                <a:solidFill>
                  <a:srgbClr val="0070C0"/>
                </a:solidFill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</a:rPr>
              <a:t>Metoda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pengali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multirange</a:t>
            </a:r>
            <a:r>
              <a:rPr lang="en-US" sz="2400" b="1" dirty="0" smtClean="0">
                <a:solidFill>
                  <a:srgbClr val="0070C0"/>
                </a:solidFill>
              </a:rPr>
              <a:t> /range switch)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7958" y="1837049"/>
            <a:ext cx="5618748" cy="13787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total-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(V</a:t>
            </a:r>
            <a:r>
              <a:rPr lang="en-US" sz="1200" dirty="0" smtClean="0"/>
              <a:t>1</a:t>
            </a:r>
            <a:r>
              <a:rPr lang="en-US" dirty="0" smtClean="0"/>
              <a:t>, V</a:t>
            </a:r>
            <a:r>
              <a:rPr lang="en-US" sz="1200" dirty="0" smtClean="0"/>
              <a:t>2</a:t>
            </a:r>
            <a:r>
              <a:rPr lang="en-US" dirty="0" smtClean="0"/>
              <a:t>, V</a:t>
            </a:r>
            <a:r>
              <a:rPr lang="en-US" sz="1200" dirty="0" smtClean="0"/>
              <a:t>3</a:t>
            </a:r>
            <a:r>
              <a:rPr lang="en-US" dirty="0" smtClean="0"/>
              <a:t>, V</a:t>
            </a:r>
            <a:r>
              <a:rPr lang="en-US" sz="1200" dirty="0" smtClean="0"/>
              <a:t>4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Urutkan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shunt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(R</a:t>
            </a:r>
            <a:r>
              <a:rPr lang="en-US" sz="1200" dirty="0" smtClean="0"/>
              <a:t>4</a:t>
            </a:r>
            <a:r>
              <a:rPr lang="en-US" dirty="0" smtClean="0"/>
              <a:t>, R</a:t>
            </a:r>
            <a:r>
              <a:rPr lang="en-US" sz="1200" dirty="0" smtClean="0"/>
              <a:t>3</a:t>
            </a:r>
            <a:r>
              <a:rPr lang="en-US" dirty="0" smtClean="0"/>
              <a:t>,R</a:t>
            </a:r>
            <a:r>
              <a:rPr lang="en-US" sz="1200" dirty="0" smtClean="0"/>
              <a:t>2</a:t>
            </a:r>
            <a:r>
              <a:rPr lang="en-US" dirty="0" smtClean="0"/>
              <a:t>, R</a:t>
            </a:r>
            <a:r>
              <a:rPr lang="en-US" sz="1100" dirty="0" smtClean="0"/>
              <a:t>1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18" y="2526414"/>
            <a:ext cx="4044703" cy="228794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17958" y="3275096"/>
            <a:ext cx="5618748" cy="270047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Tahapannya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sz="12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sz="12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54431" y="4088138"/>
                <a:ext cx="125072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(4)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431" y="4088138"/>
                <a:ext cx="1250727" cy="5638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66895" y="4218237"/>
                <a:ext cx="1900713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(4)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895" y="4218237"/>
                <a:ext cx="1900713" cy="303673"/>
              </a:xfrm>
              <a:prstGeom prst="rect">
                <a:avLst/>
              </a:prstGeom>
              <a:blipFill rotWithShape="0">
                <a:blip r:embed="rId4"/>
                <a:stretch>
                  <a:fillRect l="-962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54431" y="5469544"/>
                <a:ext cx="1276183" cy="565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(3)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431" y="5469544"/>
                <a:ext cx="1276183" cy="5653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36464" y="5600381"/>
                <a:ext cx="2374881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(3)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464" y="5600381"/>
                <a:ext cx="2374881" cy="303673"/>
              </a:xfrm>
              <a:prstGeom prst="rect">
                <a:avLst/>
              </a:prstGeom>
              <a:blipFill rotWithShape="0">
                <a:blip r:embed="rId6"/>
                <a:stretch>
                  <a:fillRect l="-3333" t="-24000" r="-5128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endCxn id="7" idx="1"/>
          </p:cNvCxnSpPr>
          <p:nvPr/>
        </p:nvCxnSpPr>
        <p:spPr>
          <a:xfrm>
            <a:off x="7459579" y="4370073"/>
            <a:ext cx="50731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429881" y="5752218"/>
            <a:ext cx="50731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3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584" y="637022"/>
            <a:ext cx="6491052" cy="88046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Galvanometer  </a:t>
            </a:r>
            <a:r>
              <a:rPr lang="en-US" sz="4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Suspensi</a:t>
            </a:r>
            <a:endParaRPr lang="en-US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02" y="2081463"/>
            <a:ext cx="3799572" cy="2471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917" y="2252913"/>
            <a:ext cx="2807804" cy="2057400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>
            <a:off x="4295275" y="3110163"/>
            <a:ext cx="883484" cy="481263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4365" y="1876925"/>
            <a:ext cx="2027407" cy="2947737"/>
          </a:xfrm>
          <a:prstGeom prst="rect">
            <a:avLst/>
          </a:prstGeom>
        </p:spPr>
      </p:pic>
      <p:sp>
        <p:nvSpPr>
          <p:cNvPr id="9" name="Left-Right Arrow 8"/>
          <p:cNvSpPr/>
          <p:nvPr/>
        </p:nvSpPr>
        <p:spPr>
          <a:xfrm>
            <a:off x="8364801" y="3040981"/>
            <a:ext cx="883484" cy="481263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24277"/>
            <a:ext cx="10058400" cy="627797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Analisis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perhitungannya</a:t>
            </a:r>
            <a:r>
              <a:rPr lang="en-US" sz="2400" b="1" dirty="0" smtClean="0">
                <a:solidFill>
                  <a:srgbClr val="0070C0"/>
                </a:solidFill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</a:rPr>
              <a:t>lanjutan</a:t>
            </a:r>
            <a:r>
              <a:rPr lang="en-US" sz="2400" b="1" dirty="0" smtClean="0">
                <a:solidFill>
                  <a:srgbClr val="0070C0"/>
                </a:solidFill>
              </a:rPr>
              <a:t>….)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18" y="2526414"/>
            <a:ext cx="4044703" cy="228794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227090" y="1821431"/>
            <a:ext cx="5618748" cy="270047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Tahapannya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c.  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sz="12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. 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sz="12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86194" y="2764209"/>
                <a:ext cx="1276183" cy="565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194" y="2764209"/>
                <a:ext cx="1276183" cy="56534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31423" y="2867997"/>
                <a:ext cx="3014415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423" y="2867997"/>
                <a:ext cx="3014415" cy="303673"/>
              </a:xfrm>
              <a:prstGeom prst="rect">
                <a:avLst/>
              </a:prstGeom>
              <a:blipFill rotWithShape="0">
                <a:blip r:embed="rId4"/>
                <a:stretch>
                  <a:fillRect l="-2834" t="-24000" r="-1822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86194" y="4227506"/>
                <a:ext cx="1276183" cy="565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194" y="4227506"/>
                <a:ext cx="1276183" cy="5653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31423" y="4353709"/>
                <a:ext cx="3433056" cy="3036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423" y="4353709"/>
                <a:ext cx="3433056" cy="303673"/>
              </a:xfrm>
              <a:prstGeom prst="rect">
                <a:avLst/>
              </a:prstGeom>
              <a:blipFill rotWithShape="0">
                <a:blip r:embed="rId6"/>
                <a:stretch>
                  <a:fillRect l="-2487" t="-24000" r="-1421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7167823" y="3046883"/>
            <a:ext cx="50731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167823" y="4510179"/>
            <a:ext cx="50731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6888"/>
            <a:ext cx="10058400" cy="439387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Analisis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perhitungan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metoda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sensitivitas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0977" y="1845734"/>
            <a:ext cx="4044703" cy="22879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 noGrp="1"/>
          </p:cNvSpPr>
          <p:nvPr>
            <p:ph idx="1"/>
          </p:nvPr>
        </p:nvSpPr>
        <p:spPr>
          <a:xfrm>
            <a:off x="1097280" y="1401288"/>
            <a:ext cx="10058400" cy="44678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Tahapannya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Kita </a:t>
            </a:r>
            <a:r>
              <a:rPr lang="en-US" dirty="0" err="1" smtClean="0">
                <a:solidFill>
                  <a:srgbClr val="0070C0"/>
                </a:solidFill>
              </a:rPr>
              <a:t>menentukan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terlebih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dahulu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nilai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sensitivitas</a:t>
            </a:r>
            <a:r>
              <a:rPr lang="en-US" dirty="0" smtClean="0">
                <a:solidFill>
                  <a:srgbClr val="0070C0"/>
                </a:solidFill>
              </a:rPr>
              <a:t> (S)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lat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ukur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rumursan</a:t>
            </a:r>
            <a:r>
              <a:rPr lang="en-US" dirty="0" smtClean="0">
                <a:solidFill>
                  <a:srgbClr val="0070C0"/>
                </a:solidFill>
              </a:rPr>
              <a:t> :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sz="12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sz="12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03220" y="2796639"/>
                <a:ext cx="780022" cy="5976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20" y="2796639"/>
                <a:ext cx="780022" cy="597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63485" y="4354699"/>
                <a:ext cx="19759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485" y="4354699"/>
                <a:ext cx="197592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16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63485" y="5592095"/>
                <a:ext cx="2653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485" y="5592095"/>
                <a:ext cx="265393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06" t="-2174" r="-2523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6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. 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sz="12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. 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sz="12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86114" y="2486038"/>
                <a:ext cx="30778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114" y="2486038"/>
                <a:ext cx="3077894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188" t="-2222" r="-2376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86114" y="3857414"/>
                <a:ext cx="37815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114" y="3857414"/>
                <a:ext cx="3781548" cy="276999"/>
              </a:xfrm>
              <a:prstGeom prst="rect">
                <a:avLst/>
              </a:prstGeom>
              <a:blipFill rotWithShape="0">
                <a:blip r:embed="rId3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6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125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 </a:t>
            </a:r>
            <a:r>
              <a:rPr lang="en-US" b="1" dirty="0" err="1" smtClean="0"/>
              <a:t>penggunaan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Voltmeter </a:t>
            </a:r>
            <a:r>
              <a:rPr lang="en-US" b="1" dirty="0" err="1" smtClean="0"/>
              <a:t>arus</a:t>
            </a:r>
            <a:r>
              <a:rPr lang="en-US" b="1" dirty="0" smtClean="0"/>
              <a:t> </a:t>
            </a:r>
            <a:r>
              <a:rPr lang="en-US" b="1" dirty="0" err="1" smtClean="0"/>
              <a:t>serah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757" y="1869724"/>
            <a:ext cx="8085150" cy="335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Contoh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</a:rPr>
              <a:t>soal</a:t>
            </a:r>
            <a:endParaRPr lang="en-US" sz="3200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1" y="2047444"/>
            <a:ext cx="5618748" cy="1817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000" y="2607885"/>
            <a:ext cx="4068000" cy="218268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461710" y="3523750"/>
            <a:ext cx="5618748" cy="379977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erdasarkan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metoda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pengali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multirange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sensitivitas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!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71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Karakteristik</a:t>
            </a:r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Galvanometer </a:t>
            </a:r>
            <a:r>
              <a:rPr lang="en-US" sz="36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Suspensi</a:t>
            </a:r>
            <a:endParaRPr lang="en-US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034" y="3548863"/>
            <a:ext cx="5496025" cy="8373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078" y="1989914"/>
            <a:ext cx="3829941" cy="395528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6829562" y="3718171"/>
            <a:ext cx="533013" cy="49876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516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Depleksi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&amp; Torsi Galvanometer </a:t>
            </a:r>
            <a:r>
              <a:rPr lang="en-US" sz="4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Suspensi</a:t>
            </a:r>
            <a:endParaRPr 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359" y="4610892"/>
            <a:ext cx="9353297" cy="129642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Gerak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d’Arsonval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menunjukan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gerakan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simpangan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jarum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penunjuk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akibat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adanya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gaya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gerak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magnetik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pada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kumparan</a:t>
            </a:r>
            <a:r>
              <a:rPr lang="en-US" sz="2400" b="1" dirty="0" smtClean="0">
                <a:solidFill>
                  <a:schemeClr val="tx1"/>
                </a:solidFill>
              </a:rPr>
              <a:t> galvanometer.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360" y="2100560"/>
            <a:ext cx="6958440" cy="21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2413" y="1937989"/>
            <a:ext cx="6923218" cy="1835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631" y="2365829"/>
            <a:ext cx="4196627" cy="2516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571" y="3730172"/>
            <a:ext cx="4617720" cy="212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161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Sifat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Dinamik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Galvanometer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620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contoh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analoginya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483" y="2261937"/>
            <a:ext cx="5393482" cy="9092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483" y="3748680"/>
            <a:ext cx="5424068" cy="8048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1588" y="5293891"/>
            <a:ext cx="5875042" cy="869757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5086684" y="3239746"/>
            <a:ext cx="505326" cy="440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086684" y="4703534"/>
            <a:ext cx="505326" cy="440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8696730" y="2477718"/>
            <a:ext cx="1503947" cy="324158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345936" y="3890775"/>
            <a:ext cx="1421330" cy="41620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sifat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dinamik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Sifat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Dinamik</a:t>
            </a:r>
            <a:r>
              <a:rPr lang="en-US" sz="3600" b="1" dirty="0" smtClean="0"/>
              <a:t> Galvanometer (2)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964" y="2791086"/>
            <a:ext cx="4984543" cy="34342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da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dinamik</a:t>
            </a:r>
            <a:r>
              <a:rPr lang="en-US" dirty="0" smtClean="0"/>
              <a:t> Galvanometer: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1. </a:t>
            </a:r>
            <a:r>
              <a:rPr lang="en-US" b="1" dirty="0" err="1" smtClean="0"/>
              <a:t>Teredam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(</a:t>
            </a:r>
            <a:r>
              <a:rPr lang="en-US" b="1" i="1" dirty="0" err="1" smtClean="0"/>
              <a:t>overdamped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2. </a:t>
            </a:r>
            <a:r>
              <a:rPr lang="en-US" b="1" dirty="0" err="1" smtClean="0"/>
              <a:t>Kurang</a:t>
            </a:r>
            <a:r>
              <a:rPr lang="en-US" b="1" dirty="0" smtClean="0"/>
              <a:t> </a:t>
            </a:r>
            <a:r>
              <a:rPr lang="en-US" b="1" dirty="0" err="1" smtClean="0"/>
              <a:t>teredam</a:t>
            </a:r>
            <a:r>
              <a:rPr lang="en-US" b="1" dirty="0" smtClean="0"/>
              <a:t> (</a:t>
            </a:r>
            <a:r>
              <a:rPr lang="en-US" b="1" i="1" dirty="0" smtClean="0"/>
              <a:t>underdamped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3. </a:t>
            </a:r>
            <a:r>
              <a:rPr lang="en-US" b="1" dirty="0" err="1" smtClean="0"/>
              <a:t>Teredam</a:t>
            </a:r>
            <a:r>
              <a:rPr lang="en-US" b="1" dirty="0" smtClean="0"/>
              <a:t> </a:t>
            </a:r>
            <a:r>
              <a:rPr lang="en-US" b="1" dirty="0" err="1" smtClean="0"/>
              <a:t>Kritis</a:t>
            </a:r>
            <a:r>
              <a:rPr lang="en-US" b="1" dirty="0" smtClean="0"/>
              <a:t> (</a:t>
            </a:r>
            <a:r>
              <a:rPr lang="en-US" b="1" i="1" dirty="0" smtClean="0"/>
              <a:t>critically damped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Content Placeholder 4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102" y="2434856"/>
            <a:ext cx="4554279" cy="306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5379522" y="3230088"/>
            <a:ext cx="2731325" cy="190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688281" y="3633849"/>
            <a:ext cx="2576945" cy="249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842660" y="3978234"/>
            <a:ext cx="2422566" cy="380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2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Sensitivitas</a:t>
            </a:r>
            <a:r>
              <a:rPr lang="en-US" b="1" dirty="0" smtClean="0">
                <a:solidFill>
                  <a:schemeClr val="tx1"/>
                </a:solidFill>
              </a:rPr>
              <a:t> Galvanometer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592" y="2769695"/>
            <a:ext cx="4402442" cy="1531469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5997664" y="2769695"/>
            <a:ext cx="938463" cy="124150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26756" y="3071069"/>
            <a:ext cx="3394781" cy="7624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Awal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terbentuknya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alat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ukur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terintegrasi</a:t>
            </a:r>
            <a:r>
              <a:rPr lang="en-US" b="1" dirty="0" smtClean="0">
                <a:solidFill>
                  <a:schemeClr val="tx1"/>
                </a:solidFill>
              </a:rPr>
              <a:t> ( AVO meter)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1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1256</TotalTime>
  <Words>391</Words>
  <Application>Microsoft Office PowerPoint</Application>
  <PresentationFormat>Widescreen</PresentationFormat>
  <Paragraphs>110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Aharoni</vt:lpstr>
      <vt:lpstr>Andalus</vt:lpstr>
      <vt:lpstr>Calibri</vt:lpstr>
      <vt:lpstr>Calibri Light</vt:lpstr>
      <vt:lpstr>Cambria Math</vt:lpstr>
      <vt:lpstr>Wingdings</vt:lpstr>
      <vt:lpstr>Retrospect</vt:lpstr>
      <vt:lpstr> INSTRUMEN PENUNJUK ARUS SEARAH</vt:lpstr>
      <vt:lpstr>Pokok Pembahasan</vt:lpstr>
      <vt:lpstr>Galvanometer  Suspensi</vt:lpstr>
      <vt:lpstr>Karakteristik Galvanometer Suspensi</vt:lpstr>
      <vt:lpstr>Depleksi &amp; Torsi Galvanometer Suspensi</vt:lpstr>
      <vt:lpstr>PowerPoint Presentation</vt:lpstr>
      <vt:lpstr>Sifat Dinamik Galvanometer</vt:lpstr>
      <vt:lpstr>Sifat Dinamik Galvanometer (2)</vt:lpstr>
      <vt:lpstr>Sensitivitas Galvanometer</vt:lpstr>
      <vt:lpstr>A. Sensitivitas Arus</vt:lpstr>
      <vt:lpstr>B. Sensitivitas Tegangan</vt:lpstr>
      <vt:lpstr>C. Sensitivitas Mega-ohm  (sebanding dengan sensitivitas arus)  </vt:lpstr>
      <vt:lpstr>Gerak d’Arsonval Amperemeter DC (skala tunggal)</vt:lpstr>
      <vt:lpstr>PowerPoint Presentation</vt:lpstr>
      <vt:lpstr>Gerak d’Arsonval Amperemeter DC (skala ganda)</vt:lpstr>
      <vt:lpstr>Contoh perhitungan Aryton Shunt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Prosedur Umum Penggunaan Amperemeter DC</vt:lpstr>
      <vt:lpstr>Soal Latihan…!(wajib dikerjakan)</vt:lpstr>
      <vt:lpstr>Gerak d’Arsonval Voltmeter DC (skala tunggal)</vt:lpstr>
      <vt:lpstr>PowerPoint Presentation</vt:lpstr>
      <vt:lpstr>PowerPoint Presentation</vt:lpstr>
      <vt:lpstr>Gerak d’Arsonval Voltmeter DC (skala ganda)</vt:lpstr>
      <vt:lpstr>Analisis perhitungannya (Metoda pengali multirange /range switch)</vt:lpstr>
      <vt:lpstr>Analisis perhitungannya (lanjutan….)</vt:lpstr>
      <vt:lpstr>Analisis perhitungan (metoda sensitivitas)</vt:lpstr>
      <vt:lpstr>PowerPoint Presentation</vt:lpstr>
      <vt:lpstr>Prosedur umum penggunaan Voltmeter arus serah</vt:lpstr>
      <vt:lpstr>Contoh soal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 PENUNJUK ARUS SEARAH</dc:title>
  <dc:creator>Nayadut</dc:creator>
  <cp:lastModifiedBy>Nayadut</cp:lastModifiedBy>
  <cp:revision>50</cp:revision>
  <dcterms:created xsi:type="dcterms:W3CDTF">2016-10-06T02:57:38Z</dcterms:created>
  <dcterms:modified xsi:type="dcterms:W3CDTF">2017-10-10T11:55:07Z</dcterms:modified>
</cp:coreProperties>
</file>