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62" r:id="rId9"/>
    <p:sldId id="261" r:id="rId10"/>
    <p:sldId id="263" r:id="rId11"/>
    <p:sldId id="270" r:id="rId12"/>
    <p:sldId id="264" r:id="rId13"/>
    <p:sldId id="265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7.emf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Instrumen</a:t>
            </a:r>
            <a:r>
              <a:rPr lang="en-US" b="1" dirty="0" smtClean="0"/>
              <a:t> </a:t>
            </a:r>
            <a:r>
              <a:rPr lang="en-US" b="1" dirty="0" err="1" smtClean="0"/>
              <a:t>penunjuk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arus</a:t>
            </a:r>
            <a:r>
              <a:rPr lang="en-US" b="1" dirty="0" smtClean="0"/>
              <a:t> </a:t>
            </a:r>
            <a:r>
              <a:rPr lang="en-US" b="1" dirty="0" err="1" smtClean="0"/>
              <a:t>bolak-balik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6459" y="5298386"/>
            <a:ext cx="8689976" cy="1191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Mata </a:t>
            </a:r>
            <a:r>
              <a:rPr lang="en-US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kuliah</a:t>
            </a:r>
            <a:r>
              <a:rPr lang="en-US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pengukuran</a:t>
            </a:r>
            <a:r>
              <a:rPr lang="en-US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listrik</a:t>
            </a:r>
            <a:endParaRPr lang="en-US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Teknik</a:t>
            </a:r>
            <a:r>
              <a:rPr lang="en-US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elektro</a:t>
            </a:r>
            <a:r>
              <a:rPr lang="en-US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unikom</a:t>
            </a:r>
            <a:endParaRPr lang="en-US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29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9934" y="892132"/>
            <a:ext cx="10363826" cy="46842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senstivitas</a:t>
            </a:r>
            <a:r>
              <a:rPr lang="en-US" dirty="0" smtClean="0"/>
              <a:t> ac-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sensitivitas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searah-nya</a:t>
            </a:r>
            <a:r>
              <a:rPr lang="en-US" dirty="0" smtClean="0"/>
              <a:t> 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smtClean="0"/>
              <a:t>shunt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56908" y="1704533"/>
                <a:ext cx="2833437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=0,9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908" y="1704533"/>
                <a:ext cx="2833437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47727" y="3234279"/>
                <a:ext cx="2833437" cy="7968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727" y="3234279"/>
                <a:ext cx="2833437" cy="7968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47727" y="5549255"/>
                <a:ext cx="3187026" cy="40491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727" y="5549255"/>
                <a:ext cx="3187026" cy="404919"/>
              </a:xfrm>
              <a:prstGeom prst="rect">
                <a:avLst/>
              </a:prstGeom>
              <a:blipFill rotWithShape="0">
                <a:blip r:embed="rId4"/>
                <a:stretch>
                  <a:fillRect l="-171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8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8695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soal</a:t>
            </a:r>
            <a:r>
              <a:rPr lang="en-US" sz="2800" b="1" dirty="0" smtClean="0"/>
              <a:t> 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9368"/>
            <a:ext cx="10363826" cy="437183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pengali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97" y="2156345"/>
            <a:ext cx="6503427" cy="353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618517"/>
            <a:ext cx="10364451" cy="590351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err="1" smtClean="0">
                <a:solidFill>
                  <a:srgbClr val="FF0000"/>
                </a:solidFill>
              </a:rPr>
              <a:t>elektrodinamometer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3"/>
          </p:nvPr>
        </p:nvSpPr>
        <p:spPr>
          <a:xfrm>
            <a:off x="1138281" y="1542694"/>
            <a:ext cx="10363826" cy="22953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+mj-lt"/>
              </a:rPr>
              <a:t>Sebuah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perangkat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ukur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cukup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memiliki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sensitif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arus</a:t>
            </a:r>
            <a:endParaRPr lang="en-U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+mj-lt"/>
              </a:rPr>
              <a:t>Pergerakan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depleksi</a:t>
            </a:r>
            <a:r>
              <a:rPr lang="en-US" dirty="0" smtClean="0">
                <a:latin typeface="+mj-lt"/>
              </a:rPr>
              <a:t>) </a:t>
            </a:r>
            <a:r>
              <a:rPr lang="en-US" dirty="0" err="1" smtClean="0">
                <a:latin typeface="+mj-lt"/>
              </a:rPr>
              <a:t>jarum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penunjuk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skala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ukur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dipengaruhi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aliran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arus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melalui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kumparan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jarum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penunjuk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+mj-lt"/>
              </a:rPr>
              <a:t>Alat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ukur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berperan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sebagai</a:t>
            </a:r>
            <a:r>
              <a:rPr lang="en-US" dirty="0" smtClean="0">
                <a:latin typeface="+mj-lt"/>
              </a:rPr>
              <a:t>: </a:t>
            </a:r>
            <a:r>
              <a:rPr lang="en-US" b="1" dirty="0" smtClean="0"/>
              <a:t>ammeter, </a:t>
            </a:r>
            <a:r>
              <a:rPr lang="en-US" b="1" dirty="0" smtClean="0">
                <a:solidFill>
                  <a:srgbClr val="C00000"/>
                </a:solidFill>
              </a:rPr>
              <a:t>voltmeter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wattmeter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81" y="3669631"/>
            <a:ext cx="4983300" cy="27818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32150" y="4194829"/>
                <a:ext cx="295305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𝐾𝑜𝑛𝑠𝑡𝑟𝑢𝑘𝑠𝑖</m:t>
                    </m:r>
                  </m:oMath>
                </a14:m>
                <a:r>
                  <a:rPr lang="en-US" sz="2400" b="0" dirty="0" smtClean="0">
                    <a:latin typeface="+mj-lt"/>
                  </a:rPr>
                  <a:t> </a:t>
                </a:r>
                <a:r>
                  <a:rPr lang="en-US" sz="2400" b="0" i="1" dirty="0" smtClean="0">
                    <a:latin typeface="+mj-lt"/>
                  </a:rPr>
                  <a:t>dasar</a:t>
                </a:r>
              </a:p>
              <a:p>
                <a:r>
                  <a:rPr lang="en-US" sz="2400" b="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𝑙𝑒𝑘𝑡𝑟𝑜𝑑𝑖𝑛𝑎𝑚𝑜𝑚𝑒𝑡𝑒𝑟</m:t>
                    </m:r>
                  </m:oMath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150" y="4194829"/>
                <a:ext cx="2953053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3719" t="-12397" r="-2686" b="-4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 flipV="1">
            <a:off x="6095374" y="4564161"/>
            <a:ext cx="907006" cy="7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3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Elektrodinamometer</a:t>
            </a:r>
            <a:r>
              <a:rPr lang="en-US" b="1" dirty="0" smtClean="0"/>
              <a:t> (</a:t>
            </a:r>
            <a:r>
              <a:rPr lang="en-US" b="1" dirty="0" err="1" smtClean="0"/>
              <a:t>digunakan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amperemeter</a:t>
            </a:r>
            <a:endParaRPr lang="en-US" b="1" i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210" y="2636547"/>
            <a:ext cx="5465873" cy="388456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776146" y="5545595"/>
            <a:ext cx="856012" cy="9023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742481" y="5765369"/>
            <a:ext cx="2774197" cy="304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7001" y="5211371"/>
                <a:ext cx="321318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𝑡𝑎h𝑎𝑛𝑎𝑛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𝑝𝑒𝑛𝑔𝑎𝑙𝑖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(</a:t>
                </a:r>
                <a:r>
                  <a:rPr lang="en-US" dirty="0" err="1" smtClean="0"/>
                  <a:t>paralel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jarum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penunjuk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001" y="5211371"/>
                <a:ext cx="3213187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4364" t="-1099" r="-2277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3775" y="4301832"/>
                <a:ext cx="8402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𝑠𝑢𝑚𝑏𝑒𝑟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5" y="4301832"/>
                <a:ext cx="84023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6522" r="-652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3502617" y="2851688"/>
            <a:ext cx="4014061" cy="1588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096000" y="2918711"/>
            <a:ext cx="1420678" cy="1521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516678" y="2541177"/>
                <a:ext cx="29277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𝑘𝑢𝑚𝑝𝑎𝑟𝑎𝑛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𝑑𝑖𝑡𝑒𝑡𝑎𝑝𝑘𝑎𝑛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678" y="2541177"/>
                <a:ext cx="292778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292" t="-2222" r="-250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0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Elektrodinamometer</a:t>
            </a:r>
            <a:r>
              <a:rPr lang="en-US" b="1" dirty="0" smtClean="0"/>
              <a:t> (</a:t>
            </a:r>
            <a:r>
              <a:rPr lang="en-US" b="1" dirty="0" err="1" smtClean="0"/>
              <a:t>digunakan</a:t>
            </a:r>
            <a:r>
              <a:rPr lang="en-US" b="1" dirty="0" smtClean="0"/>
              <a:t>) </a:t>
            </a:r>
            <a:br>
              <a:rPr lang="en-US" b="1" dirty="0" smtClean="0"/>
            </a:b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00B0F0"/>
                </a:solidFill>
              </a:rPr>
              <a:t>wattmeter</a:t>
            </a:r>
            <a:endParaRPr lang="en-US" b="1" i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918" y="2214694"/>
            <a:ext cx="6139730" cy="373573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657601" y="4082561"/>
            <a:ext cx="650929" cy="149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32515" y="4618495"/>
            <a:ext cx="4138048" cy="48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537791" y="4005069"/>
                <a:ext cx="28588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𝑡𝑎h𝑎𝑛𝑎𝑛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𝑝𝑒𝑛𝑔𝑎𝑙𝑖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(</a:t>
                </a:r>
                <a:r>
                  <a:rPr lang="en-US" dirty="0" err="1" smtClean="0"/>
                  <a:t>seri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jarum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penunjuk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791" y="4005069"/>
                <a:ext cx="2858860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5117" t="-1099" r="-4264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1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Sudut</a:t>
            </a:r>
            <a:r>
              <a:rPr lang="en-US" b="1" dirty="0" smtClean="0"/>
              <a:t> </a:t>
            </a:r>
            <a:r>
              <a:rPr lang="en-US" b="1" dirty="0" err="1" smtClean="0"/>
              <a:t>depleksi</a:t>
            </a:r>
            <a:r>
              <a:rPr lang="en-US" b="1" dirty="0" smtClean="0"/>
              <a:t> </a:t>
            </a:r>
            <a:r>
              <a:rPr lang="en-US" b="1" dirty="0" err="1" smtClean="0"/>
              <a:t>elektrodinamometer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(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amperemeter</a:t>
            </a:r>
            <a:r>
              <a:rPr lang="en-US" sz="2800" b="1" dirty="0" smtClean="0"/>
              <a:t>, </a:t>
            </a:r>
            <a:r>
              <a:rPr lang="en-US" sz="2800" b="1" i="1" dirty="0" smtClean="0">
                <a:solidFill>
                  <a:srgbClr val="00B0F0"/>
                </a:solidFill>
              </a:rPr>
              <a:t>wattmeter</a:t>
            </a:r>
            <a:r>
              <a:rPr lang="en-US" sz="2800" b="1" dirty="0" smtClean="0"/>
              <a:t>, </a:t>
            </a:r>
            <a:r>
              <a:rPr lang="en-US" sz="2800" b="1" i="1" dirty="0" smtClean="0">
                <a:solidFill>
                  <a:srgbClr val="C00000"/>
                </a:solidFill>
              </a:rPr>
              <a:t>voltmeter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6764" y="2232777"/>
            <a:ext cx="10363826" cy="3424107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Sudut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simpangan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depleksi</a:t>
            </a:r>
            <a:r>
              <a:rPr lang="en-US" dirty="0" smtClean="0">
                <a:latin typeface="+mj-lt"/>
              </a:rPr>
              <a:t> ) </a:t>
            </a:r>
            <a:r>
              <a:rPr lang="en-US" dirty="0" err="1" smtClean="0">
                <a:latin typeface="+mj-lt"/>
              </a:rPr>
              <a:t>jarum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penunjuk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elektodinamometer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dinyatakan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sebesar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82685" y="3944830"/>
                <a:ext cx="3532762" cy="4308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685" y="3944830"/>
                <a:ext cx="3532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67111" y="3378631"/>
                <a:ext cx="338432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konstanta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alat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ukur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derajat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watt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111" y="3378631"/>
                <a:ext cx="3384324" cy="5259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67111" y="4071852"/>
                <a:ext cx="3565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tegangan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rms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masukan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Volt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111" y="4071852"/>
                <a:ext cx="356565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197" t="-2222" r="-513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67111" y="4509918"/>
                <a:ext cx="34892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arus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rms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masukan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ampere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111" y="4509918"/>
                <a:ext cx="348922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224" t="-2222" r="-699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67111" y="4919165"/>
                <a:ext cx="1886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faktor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daya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111" y="4919165"/>
                <a:ext cx="188699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589" t="-2222" r="-1618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8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09531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soal</a:t>
            </a:r>
            <a:r>
              <a:rPr lang="en-US" sz="2800" b="1" dirty="0" smtClean="0"/>
              <a:t> 3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42198"/>
                <a:ext cx="10363826" cy="42490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Sebuah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alat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ukur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elektrodinamometer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yang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diaplikasikan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untuk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wattmeter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memiliki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konstanta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instrument-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nya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sebesar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𝑊𝑎𝑡𝑡</m:t>
                    </m:r>
                  </m:oMath>
                </a14:m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yang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digunakan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untuk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mengukur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daya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disipasi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dalam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sebuah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rangkaian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.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Jika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diketahui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tegangan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masukannya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110 volt (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rms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) yang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memberikan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arus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masukan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sebesar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0,5 A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dengan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faktor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dayanya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sebesar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0,8,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maka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tentukan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seberapa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besar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derajat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simpangan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alat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ukur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elektrodinamometer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jenis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wattmeter </a:t>
                </a:r>
                <a:r>
                  <a:rPr lang="en-US" dirty="0" err="1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ini</a:t>
                </a:r>
                <a:r>
                  <a:rPr lang="en-US" dirty="0" smtClean="0">
                    <a:latin typeface="Aparajita" panose="020B0604020202020204" pitchFamily="34" charset="0"/>
                    <a:cs typeface="Aparajita" panose="020B0604020202020204" pitchFamily="34" charset="0"/>
                  </a:rPr>
                  <a:t> ?</a:t>
                </a:r>
                <a:endParaRPr lang="en-US" dirty="0"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42198"/>
                <a:ext cx="10363826" cy="4249002"/>
              </a:xfrm>
              <a:blipFill rotWithShape="0">
                <a:blip r:embed="rId2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3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Target </a:t>
            </a:r>
            <a:r>
              <a:rPr lang="en-US" b="1" dirty="0" err="1" smtClean="0">
                <a:solidFill>
                  <a:srgbClr val="0070C0"/>
                </a:solidFill>
              </a:rPr>
              <a:t>pembelajaran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i="1" dirty="0" smtClean="0">
                <a:solidFill>
                  <a:srgbClr val="0070C0"/>
                </a:solidFill>
              </a:rPr>
              <a:t>outcome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9558" y="2367092"/>
            <a:ext cx="10718042" cy="4238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+mj-lt"/>
              </a:rPr>
              <a:t>menjelaskan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tujuan</a:t>
            </a:r>
            <a:r>
              <a:rPr lang="en-US" sz="2400" b="1" dirty="0" smtClean="0">
                <a:latin typeface="+mj-lt"/>
              </a:rPr>
              <a:t> &amp; </a:t>
            </a:r>
            <a:r>
              <a:rPr lang="en-US" sz="2400" b="1" dirty="0" err="1" smtClean="0">
                <a:latin typeface="+mj-lt"/>
              </a:rPr>
              <a:t>operasi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instrumen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jenis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penyearah</a:t>
            </a:r>
            <a:r>
              <a:rPr lang="en-US" sz="2400" b="1" dirty="0" smtClean="0">
                <a:latin typeface="+mj-lt"/>
              </a:rPr>
              <a:t> (rectifier).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menjelaskan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peranan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tahanan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pengali</a:t>
            </a:r>
            <a:r>
              <a:rPr lang="en-US" sz="2400" b="1" dirty="0" smtClean="0">
                <a:latin typeface="+mj-lt"/>
              </a:rPr>
              <a:t> (</a:t>
            </a:r>
            <a:r>
              <a:rPr lang="en-US" sz="2400" b="1" i="1" dirty="0" smtClean="0">
                <a:latin typeface="+mj-lt"/>
              </a:rPr>
              <a:t>shunt</a:t>
            </a:r>
            <a:r>
              <a:rPr lang="en-US" sz="2400" b="1" dirty="0" smtClean="0">
                <a:latin typeface="+mj-lt"/>
              </a:rPr>
              <a:t>)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intrumen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arus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bolak-balik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khususnya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jenis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penyearah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mampu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menentukan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sensitivitas</a:t>
            </a:r>
            <a:r>
              <a:rPr lang="en-US" sz="2400" b="1" dirty="0" smtClean="0">
                <a:latin typeface="+mj-lt"/>
              </a:rPr>
              <a:t> DC &amp; ac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instrumen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arus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bolak-balik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jenis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penyearah</a:t>
            </a:r>
            <a:endParaRPr lang="en-US" sz="2400" b="1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menjelaskan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karakteristik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kerja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elektrodinamometer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aplikasi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sebagai</a:t>
            </a:r>
            <a:r>
              <a:rPr lang="en-US" sz="2400" b="1" dirty="0" smtClean="0">
                <a:latin typeface="+mj-lt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ammeter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voltmeter</a:t>
            </a:r>
            <a:r>
              <a:rPr lang="en-US" sz="2400" b="1" dirty="0" smtClean="0">
                <a:latin typeface="+mj-lt"/>
              </a:rPr>
              <a:t> &amp; 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wattmeter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96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778" y="166897"/>
            <a:ext cx="7050505" cy="1596177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0070C0"/>
                </a:solidFill>
              </a:rPr>
              <a:t>Instrumen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jenis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penyearah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7204" y="2535534"/>
            <a:ext cx="10363826" cy="34241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penyearah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setengah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gelombang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4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half wave rectifier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penyearah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gelombang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penuh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4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full wave rectifier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    </a:t>
            </a:r>
            <a:r>
              <a:rPr lang="en-US" sz="2400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dioda</a:t>
            </a:r>
            <a:endParaRPr lang="en-US" sz="24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70421" y="3645569"/>
            <a:ext cx="565484" cy="9144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79117" y="4956873"/>
                <a:ext cx="24861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𝐾𝑂𝑀𝑃𝑂𝑁𝐸𝑁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𝑈𝑇𝐴𝑀𝐴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)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17" y="4956873"/>
                <a:ext cx="2486130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941" t="-2174" r="-98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356811" y="4656221"/>
            <a:ext cx="1780673" cy="878305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269832" y="5095373"/>
            <a:ext cx="4571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1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618517"/>
            <a:ext cx="10364451" cy="590351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1. PENYEARAH SETENGAH GELOMBANG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5450" y="5130109"/>
            <a:ext cx="10363826" cy="11262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i="1" dirty="0" err="1" smtClean="0">
                <a:latin typeface="+mj-lt"/>
              </a:rPr>
              <a:t>Catatan</a:t>
            </a:r>
            <a:r>
              <a:rPr lang="en-US" sz="1800" i="1" dirty="0" smtClean="0">
                <a:latin typeface="+mj-lt"/>
              </a:rPr>
              <a:t>:</a:t>
            </a:r>
            <a:r>
              <a:rPr lang="en-US" i="1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tahanan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pengali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(shunt)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berdampak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skala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ukur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instrument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649" y="2146061"/>
            <a:ext cx="5207429" cy="2573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23649" y="3294374"/>
                <a:ext cx="4846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49" y="3294374"/>
                <a:ext cx="484684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1392" r="-2532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73479" y="1869062"/>
                <a:ext cx="2911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479" y="1869062"/>
                <a:ext cx="29116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8750" r="-208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58017" y="1869061"/>
                <a:ext cx="3016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017" y="1869061"/>
                <a:ext cx="30168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8367" r="-816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27779" y="2424418"/>
                <a:ext cx="352341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7779" y="2424418"/>
                <a:ext cx="352341" cy="298415"/>
              </a:xfrm>
              <a:prstGeom prst="rect">
                <a:avLst/>
              </a:prstGeom>
              <a:blipFill rotWithShape="0">
                <a:blip r:embed="rId6"/>
                <a:stretch>
                  <a:fillRect l="-17544" r="-12281" b="-2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88951" y="3432873"/>
                <a:ext cx="365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951" y="3432873"/>
                <a:ext cx="365421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5254" r="-3390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4746" y="2745500"/>
            <a:ext cx="1311030" cy="12299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85873" y="1503333"/>
            <a:ext cx="1004794" cy="89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2776" y="693275"/>
            <a:ext cx="11309223" cy="54440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pengali</a:t>
            </a:r>
            <a:r>
              <a:rPr lang="en-US" sz="2400" b="1" dirty="0" smtClean="0"/>
              <a:t> (SHUNT) </a:t>
            </a:r>
          </a:p>
          <a:p>
            <a:pPr marL="0" indent="0">
              <a:buNone/>
            </a:pPr>
            <a:r>
              <a:rPr lang="en-US" sz="1800" dirty="0" smtClean="0"/>
              <a:t>     1. </a:t>
            </a: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rata-rata (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searah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2. </a:t>
            </a: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sensitivitas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searah</a:t>
            </a:r>
            <a:r>
              <a:rPr lang="en-US" sz="1800" dirty="0" smtClean="0"/>
              <a:t> </a:t>
            </a:r>
            <a:r>
              <a:rPr lang="en-US" sz="1800" dirty="0" err="1" smtClean="0"/>
              <a:t>instrumen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3. </a:t>
            </a: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sensitivitas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bolak-balik</a:t>
            </a:r>
            <a:r>
              <a:rPr lang="en-US" sz="1800" dirty="0" smtClean="0"/>
              <a:t> instrument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4. AKHIRNYA,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tahanan</a:t>
            </a:r>
            <a:r>
              <a:rPr lang="en-US" sz="1800" dirty="0" smtClean="0"/>
              <a:t> shunt </a:t>
            </a:r>
            <a:r>
              <a:rPr lang="en-US" sz="1800" dirty="0" err="1" smtClean="0"/>
              <a:t>instrumen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43559" y="1854794"/>
                <a:ext cx="3006671" cy="583686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=0,45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559" y="1854794"/>
                <a:ext cx="3006671" cy="5836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43559" y="3116470"/>
                <a:ext cx="1270860" cy="597664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559" y="3116470"/>
                <a:ext cx="1270860" cy="597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43559" y="4464066"/>
                <a:ext cx="1859796" cy="307777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𝑎𝑐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0,45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𝑑𝑐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559" y="4464066"/>
                <a:ext cx="1859796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4235" t="-22642" b="-4528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4609" y="5462721"/>
                <a:ext cx="2117696" cy="276999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609" y="5462721"/>
                <a:ext cx="2117696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73" b="-12500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14609" y="6137329"/>
                <a:ext cx="2163413" cy="276999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609" y="6137329"/>
                <a:ext cx="216341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961" b="-8511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3936569" y="5601220"/>
            <a:ext cx="14103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4985" y="6327059"/>
            <a:ext cx="14103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51179" y="5462720"/>
                <a:ext cx="1643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𝑠𝑒𝑛𝑠𝑖𝑡𝑖𝑣𝑖𝑡𝑎𝑠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179" y="5462720"/>
                <a:ext cx="164352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974" r="-260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23601" y="6139299"/>
                <a:ext cx="1629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𝑠𝑒𝑛𝑠𝑖𝑡𝑖𝑣𝑖𝑡𝑎𝑠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601" y="6139299"/>
                <a:ext cx="162910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996" r="-299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54797" y="2949582"/>
            <a:ext cx="3534768" cy="17469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45479" y="2621352"/>
                <a:ext cx="2911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479" y="2621352"/>
                <a:ext cx="29116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8750" r="-2083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290783" y="2621351"/>
                <a:ext cx="3016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0783" y="2621351"/>
                <a:ext cx="301685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6000" r="-800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839659" y="3052667"/>
                <a:ext cx="352341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9659" y="3052667"/>
                <a:ext cx="352341" cy="298415"/>
              </a:xfrm>
              <a:prstGeom prst="rect">
                <a:avLst/>
              </a:prstGeom>
              <a:blipFill rotWithShape="0">
                <a:blip r:embed="rId12"/>
                <a:stretch>
                  <a:fillRect l="-15517" r="-12069" b="-2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858072" y="3746812"/>
                <a:ext cx="365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8072" y="3746812"/>
                <a:ext cx="365421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3333" r="-333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54797" y="3684561"/>
                <a:ext cx="4503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797" y="3684561"/>
                <a:ext cx="45034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6438" r="-6849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Brace 23"/>
          <p:cNvSpPr/>
          <p:nvPr/>
        </p:nvSpPr>
        <p:spPr>
          <a:xfrm>
            <a:off x="7184663" y="1854793"/>
            <a:ext cx="1160091" cy="4472265"/>
          </a:xfrm>
          <a:prstGeom prst="rightBrace">
            <a:avLst>
              <a:gd name="adj1" fmla="val 8333"/>
              <a:gd name="adj2" fmla="val 496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68365" y="1207032"/>
            <a:ext cx="10363826" cy="3424107"/>
          </a:xfrm>
        </p:spPr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parameter </a:t>
            </a:r>
            <a:r>
              <a:rPr lang="en-US" dirty="0" err="1" smtClean="0"/>
              <a:t>sensitivitas</a:t>
            </a:r>
            <a:r>
              <a:rPr lang="en-US" dirty="0" smtClean="0"/>
              <a:t> DC </a:t>
            </a:r>
            <a:r>
              <a:rPr lang="en-US" dirty="0" err="1" smtClean="0"/>
              <a:t>maupun</a:t>
            </a:r>
            <a:r>
              <a:rPr lang="en-US" dirty="0" smtClean="0"/>
              <a:t> ac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i="1" dirty="0" smtClean="0"/>
              <a:t>shunt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46766" y="3237412"/>
                <a:ext cx="4203512" cy="6364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𝑑𝑐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0,45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𝑟𝑚𝑠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𝑑𝑐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766" y="3237412"/>
                <a:ext cx="4203512" cy="6364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08579" y="3202235"/>
                <a:ext cx="41097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𝐾h𝑢𝑠𝑢𝑠𝑛𝑦𝑎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𝑡𝑎𝑛𝑝𝑎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𝑎𝑑𝑎𝑛𝑦𝑎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𝑠𝑒𝑛𝑠𝑖𝑡𝑖𝑣𝑖𝑡𝑎𝑠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i="1" dirty="0" err="1" smtClean="0"/>
                  <a:t>alat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ukur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579" y="3202235"/>
                <a:ext cx="4109715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3412" t="-1099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6412832" y="3479234"/>
            <a:ext cx="998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13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005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Contoh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Soal</a:t>
            </a: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1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452692"/>
            <a:ext cx="10363826" cy="496175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pengali</a:t>
            </a:r>
            <a:r>
              <a:rPr lang="en-US" dirty="0" smtClean="0"/>
              <a:t> (</a:t>
            </a:r>
            <a:r>
              <a:rPr lang="en-US" i="1" dirty="0" smtClean="0"/>
              <a:t>shunt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Sensitivitas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dilibatkan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err="1" smtClean="0"/>
              <a:t>Sensitivitas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disertakan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53" y="3273974"/>
            <a:ext cx="4581624" cy="271739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29989" y="4379495"/>
            <a:ext cx="360948" cy="5775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90937" y="3921071"/>
            <a:ext cx="833849" cy="458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90677" y="3622656"/>
                <a:ext cx="1938929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𝑓𝑢𝑙𝑙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𝑠𝑐𝑎𝑙𝑒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677" y="3622656"/>
                <a:ext cx="1938929" cy="303673"/>
              </a:xfrm>
              <a:prstGeom prst="rect">
                <a:avLst/>
              </a:prstGeom>
              <a:blipFill rotWithShape="0">
                <a:blip r:embed="rId3"/>
                <a:stretch>
                  <a:fillRect l="-2516" r="-1572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422566" y="4465122"/>
            <a:ext cx="380011" cy="4918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75965" y="5056094"/>
            <a:ext cx="510988" cy="116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6953" y="6168382"/>
                <a:ext cx="1485728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953" y="6168382"/>
                <a:ext cx="1485728" cy="303673"/>
              </a:xfrm>
              <a:prstGeom prst="rect">
                <a:avLst/>
              </a:prstGeom>
              <a:blipFill rotWithShape="0">
                <a:blip r:embed="rId4"/>
                <a:stretch>
                  <a:fillRect l="-3689" r="-2869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0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618517"/>
            <a:ext cx="10364451" cy="590351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. PENYEARAH GELOMBANG </a:t>
            </a:r>
            <a:r>
              <a:rPr lang="en-US" b="1" dirty="0" err="1" smtClean="0">
                <a:solidFill>
                  <a:srgbClr val="FF0000"/>
                </a:solidFill>
              </a:rPr>
              <a:t>penuh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57714" y="2682897"/>
                <a:ext cx="902207" cy="3036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714" y="2682897"/>
                <a:ext cx="902207" cy="303673"/>
              </a:xfrm>
              <a:prstGeom prst="rect">
                <a:avLst/>
              </a:prstGeom>
              <a:blipFill rotWithShape="0">
                <a:blip r:embed="rId2"/>
                <a:stretch>
                  <a:fillRect l="-1351" r="-676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921" y="1713955"/>
            <a:ext cx="6505511" cy="2959769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sz="quarter" idx="13"/>
          </p:nvPr>
        </p:nvSpPr>
        <p:spPr>
          <a:xfrm>
            <a:off x="897649" y="5067946"/>
            <a:ext cx="10363826" cy="11262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>
                <a:latin typeface="+mj-lt"/>
              </a:rPr>
              <a:t>Memiliki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sensitivitas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lebih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besar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dibanding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alat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ukur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penyearah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setengah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gelombang</a:t>
            </a:r>
            <a:endParaRPr lang="en-US" b="1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>
                <a:latin typeface="+mj-lt"/>
              </a:rPr>
              <a:t>Pergerakan</a:t>
            </a:r>
            <a:r>
              <a:rPr lang="en-US" b="1" dirty="0" smtClean="0">
                <a:latin typeface="+mj-lt"/>
              </a:rPr>
              <a:t> (</a:t>
            </a:r>
            <a:r>
              <a:rPr lang="en-US" b="1" dirty="0" err="1" smtClean="0">
                <a:latin typeface="+mj-lt"/>
              </a:rPr>
              <a:t>depleksi</a:t>
            </a:r>
            <a:r>
              <a:rPr lang="en-US" b="1" dirty="0" smtClean="0">
                <a:latin typeface="+mj-lt"/>
              </a:rPr>
              <a:t>) </a:t>
            </a:r>
            <a:r>
              <a:rPr lang="en-US" b="1" dirty="0" err="1" smtClean="0">
                <a:latin typeface="+mj-lt"/>
              </a:rPr>
              <a:t>jarum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penunjuk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skala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lebih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besar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dibanding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penyearah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setengah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gelombang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74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2767"/>
          </a:xfrm>
        </p:spPr>
        <p:txBody>
          <a:bodyPr/>
          <a:lstStyle/>
          <a:p>
            <a:pPr algn="l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588168"/>
            <a:ext cx="10363826" cy="46842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penyearah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smtClean="0"/>
              <a:t>rata-rata 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277225" y="2634591"/>
                <a:ext cx="2833437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𝑚𝑎𝑘𝑠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=1,141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225" y="2634591"/>
                <a:ext cx="2833437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77225" y="4989460"/>
                <a:ext cx="2833437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𝐷𝐶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=0,636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𝑚𝑎𝑘𝑠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225" y="4989460"/>
                <a:ext cx="283343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1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Custom 2">
      <a:dk1>
        <a:sysClr val="windowText" lastClr="000000"/>
      </a:dk1>
      <a:lt1>
        <a:srgbClr val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689</TotalTime>
  <Words>410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Aharoni</vt:lpstr>
      <vt:lpstr>Andalus</vt:lpstr>
      <vt:lpstr>Aparajita</vt:lpstr>
      <vt:lpstr>Arial</vt:lpstr>
      <vt:lpstr>Calibri</vt:lpstr>
      <vt:lpstr>Cambria</vt:lpstr>
      <vt:lpstr>Cambria Math</vt:lpstr>
      <vt:lpstr>Wingdings</vt:lpstr>
      <vt:lpstr>Droplet</vt:lpstr>
      <vt:lpstr>Instrumen penunjuk  arus bolak-balik</vt:lpstr>
      <vt:lpstr>Target pembelajaran (outcome)</vt:lpstr>
      <vt:lpstr>Instrumen jenis penyearah</vt:lpstr>
      <vt:lpstr>1. PENYEARAH SETENGAH GELOMBANG</vt:lpstr>
      <vt:lpstr>PowerPoint Presentation</vt:lpstr>
      <vt:lpstr>PowerPoint Presentation</vt:lpstr>
      <vt:lpstr>Contoh Soal 1</vt:lpstr>
      <vt:lpstr>2. PENYEARAH GELOMBANG penuh</vt:lpstr>
      <vt:lpstr>Analisis perhitungan</vt:lpstr>
      <vt:lpstr>PowerPoint Presentation</vt:lpstr>
      <vt:lpstr>Contoh soal 2</vt:lpstr>
      <vt:lpstr>3. elektrodinamometer</vt:lpstr>
      <vt:lpstr>Elektrodinamometer (digunakan) sebagai amperemeter</vt:lpstr>
      <vt:lpstr>Elektrodinamometer (digunakan)  sebagai wattmeter</vt:lpstr>
      <vt:lpstr>Sudut depleksi elektrodinamometer (sebagai amperemeter, wattmeter, voltmeter)</vt:lpstr>
      <vt:lpstr>Contoh soal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 penunjuk  arus bolak-balik</dc:title>
  <dc:creator>Nayadut</dc:creator>
  <cp:lastModifiedBy>Nayadut</cp:lastModifiedBy>
  <cp:revision>36</cp:revision>
  <dcterms:created xsi:type="dcterms:W3CDTF">2016-11-10T02:24:41Z</dcterms:created>
  <dcterms:modified xsi:type="dcterms:W3CDTF">2017-11-28T06:42:15Z</dcterms:modified>
</cp:coreProperties>
</file>