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0" r:id="rId11"/>
    <p:sldId id="263" r:id="rId12"/>
    <p:sldId id="264" r:id="rId13"/>
    <p:sldId id="273" r:id="rId14"/>
    <p:sldId id="275" r:id="rId15"/>
    <p:sldId id="276" r:id="rId16"/>
    <p:sldId id="265" r:id="rId17"/>
    <p:sldId id="266" r:id="rId18"/>
    <p:sldId id="271" r:id="rId19"/>
    <p:sldId id="272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353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1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4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061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23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1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65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93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1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53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3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10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11" Type="http://schemas.openxmlformats.org/officeDocument/2006/relationships/image" Target="../media/image8.emf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4" y="1565288"/>
            <a:ext cx="7351295" cy="334964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sz="4900" b="1" dirty="0" err="1" smtClean="0">
                <a:solidFill>
                  <a:schemeClr val="tx2"/>
                </a:solidFill>
              </a:rPr>
              <a:t>Jembatan</a:t>
            </a:r>
            <a:r>
              <a:rPr lang="en-US" sz="4900" b="1" dirty="0" smtClean="0">
                <a:solidFill>
                  <a:schemeClr val="tx2"/>
                </a:solidFill>
              </a:rPr>
              <a:t> </a:t>
            </a:r>
            <a:r>
              <a:rPr lang="en-US" sz="4900" b="1" dirty="0" err="1" smtClean="0">
                <a:solidFill>
                  <a:schemeClr val="tx2"/>
                </a:solidFill>
              </a:rPr>
              <a:t>Arus</a:t>
            </a:r>
            <a:r>
              <a:rPr lang="en-US" sz="4900" b="1" dirty="0" smtClean="0">
                <a:solidFill>
                  <a:schemeClr val="tx2"/>
                </a:solidFill>
              </a:rPr>
              <a:t> </a:t>
            </a:r>
            <a:r>
              <a:rPr lang="en-US" sz="4900" b="1" dirty="0" err="1" smtClean="0">
                <a:solidFill>
                  <a:schemeClr val="tx2"/>
                </a:solidFill>
              </a:rPr>
              <a:t>Searah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endParaRPr lang="en-US" sz="4000" b="1" i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96689" y="3020325"/>
            <a:ext cx="3793678" cy="103776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Pengukuran</a:t>
            </a:r>
            <a:r>
              <a:rPr lang="en-US" sz="3200" dirty="0" smtClean="0"/>
              <a:t> </a:t>
            </a:r>
            <a:r>
              <a:rPr lang="en-US" sz="3200" dirty="0" err="1" smtClean="0"/>
              <a:t>listrik</a:t>
            </a:r>
            <a:endParaRPr lang="en-US" sz="3200" dirty="0" smtClean="0"/>
          </a:p>
          <a:p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elektro-unikom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999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1659825"/>
            <a:ext cx="8770571" cy="36515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ekivalennya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19746" y="2666323"/>
                <a:ext cx="405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746" y="2666323"/>
                <a:ext cx="405880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3433" t="-2174" r="-19403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00095" y="3806382"/>
                <a:ext cx="3321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095" y="3806382"/>
                <a:ext cx="33214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9259" t="-2174" r="-25926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6276814" y="2943321"/>
            <a:ext cx="10421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276814" y="4053366"/>
            <a:ext cx="10421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495050" y="2801276"/>
            <a:ext cx="269458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Thevenin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69824" y="3914867"/>
            <a:ext cx="25412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defleksi</a:t>
            </a:r>
            <a:r>
              <a:rPr lang="en-US" dirty="0" smtClean="0"/>
              <a:t> galvanometer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2114" y="2519372"/>
            <a:ext cx="1787265" cy="801015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2114" y="3632171"/>
            <a:ext cx="1330065" cy="8423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7123" y="5333317"/>
            <a:ext cx="2222701" cy="149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87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332853"/>
            <a:ext cx="8770571" cy="796207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</a:rPr>
              <a:t>Jembatan</a:t>
            </a:r>
            <a:r>
              <a:rPr lang="en-US" sz="4000" b="1" dirty="0" smtClean="0">
                <a:solidFill>
                  <a:srgbClr val="0070C0"/>
                </a:solidFill>
              </a:rPr>
              <a:t> Kelvin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1722" y="3260558"/>
            <a:ext cx="9162549" cy="28293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Modifikasi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dari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jembatan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Wheatstone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Mampu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mengukur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nilai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resistansi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sangat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kecil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(1µ</a:t>
            </a:r>
            <a:r>
              <a:rPr lang="el-GR" sz="2400" dirty="0" smtClean="0">
                <a:solidFill>
                  <a:srgbClr val="C00000"/>
                </a:solidFill>
                <a:cs typeface="Aharoni" panose="02010803020104030203" pitchFamily="2" charset="-79"/>
              </a:rPr>
              <a:t>Ω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- 1</a:t>
            </a:r>
            <a:r>
              <a:rPr lang="el-GR" sz="2400" dirty="0" smtClean="0">
                <a:solidFill>
                  <a:srgbClr val="C00000"/>
                </a:solidFill>
                <a:cs typeface="Aharoni" panose="02010803020104030203" pitchFamily="2" charset="-79"/>
              </a:rPr>
              <a:t>Ω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Memiliki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keakurasian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pengukuran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terhadap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tahanan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kecil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dibanding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jembatan</a:t>
            </a:r>
            <a:r>
              <a:rPr lang="en-US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wheatstone</a:t>
            </a:r>
            <a:endParaRPr lang="en-US" sz="2400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79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1115878"/>
            <a:ext cx="8770571" cy="49740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Model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r>
              <a:rPr lang="en-US" dirty="0" smtClean="0"/>
              <a:t> Kelvin: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527" y="2461123"/>
            <a:ext cx="3982638" cy="38478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53081" y="3325892"/>
                <a:ext cx="466499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𝐾𝑒𝑠𝑒𝑡𝑖𝑚𝑏𝑎𝑛𝑔𝑎𝑛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𝑗𝑒𝑚𝑏𝑎𝑡𝑎𝑛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𝑡𝑒𝑟𝑗𝑎𝑑𝑖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081" y="3325892"/>
                <a:ext cx="4664990" cy="276999"/>
              </a:xfrm>
              <a:prstGeom prst="rect">
                <a:avLst/>
              </a:prstGeom>
              <a:blipFill rotWithShape="0">
                <a:blip r:embed="rId3"/>
                <a:stretch>
                  <a:fillRect t="-4444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0580" y="3954445"/>
            <a:ext cx="1447170" cy="847651"/>
          </a:xfrm>
          <a:prstGeom prst="rect">
            <a:avLst/>
          </a:prstGeom>
          <a:ln>
            <a:solidFill>
              <a:srgbClr val="C00000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849568" y="4246534"/>
                <a:ext cx="3735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(7)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9568" y="4246534"/>
                <a:ext cx="37350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1311" t="-4444" r="-24590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Arrow 10"/>
          <p:cNvSpPr/>
          <p:nvPr/>
        </p:nvSpPr>
        <p:spPr>
          <a:xfrm>
            <a:off x="7718156" y="4076054"/>
            <a:ext cx="635430" cy="604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255" y="1396711"/>
            <a:ext cx="8770571" cy="504798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Contoh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soal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699" y="2122564"/>
            <a:ext cx="8770571" cy="473543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r>
              <a:rPr lang="en-US" dirty="0" smtClean="0"/>
              <a:t> kelvin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R</a:t>
            </a:r>
            <a:r>
              <a:rPr lang="en-US" sz="1600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sz="1600" dirty="0" err="1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1000, R</a:t>
            </a:r>
            <a:r>
              <a:rPr lang="en-US" sz="1100" dirty="0" smtClean="0"/>
              <a:t>1</a:t>
            </a:r>
            <a:r>
              <a:rPr lang="en-US" dirty="0" smtClean="0"/>
              <a:t>=5 </a:t>
            </a:r>
            <a:r>
              <a:rPr lang="el-GR" dirty="0" smtClean="0"/>
              <a:t>Ω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</a:t>
            </a:r>
            <a:r>
              <a:rPr lang="en-US" sz="1200" dirty="0" smtClean="0"/>
              <a:t>2</a:t>
            </a:r>
            <a:r>
              <a:rPr lang="en-US" dirty="0" smtClean="0"/>
              <a:t>=0,5R</a:t>
            </a:r>
            <a:r>
              <a:rPr lang="en-US" sz="1200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Rx 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SOLUSI:</a:t>
            </a:r>
          </a:p>
          <a:p>
            <a:pPr marL="0" indent="0">
              <a:buNone/>
            </a:pPr>
            <a:r>
              <a:rPr lang="en-US" dirty="0" smtClean="0"/>
              <a:t>Rx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(7) di </a:t>
            </a:r>
            <a:r>
              <a:rPr lang="en-US" dirty="0" err="1" smtClean="0"/>
              <a:t>atas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Sehingga</a:t>
            </a:r>
            <a:r>
              <a:rPr lang="en-US" dirty="0" smtClean="0"/>
              <a:t> Rx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32060" y="3858243"/>
                <a:ext cx="874150" cy="565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060" y="3858243"/>
                <a:ext cx="874150" cy="56534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62966" y="3815879"/>
                <a:ext cx="1124154" cy="565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2966" y="3815879"/>
                <a:ext cx="1124154" cy="5657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5361609" y="3942335"/>
            <a:ext cx="745958" cy="312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60118" y="5234669"/>
                <a:ext cx="154388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118" y="5234669"/>
                <a:ext cx="1543884" cy="5203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84529" y="5356368"/>
                <a:ext cx="10347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𝑑𝑖𝑚𝑎𝑛𝑎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529" y="5356368"/>
                <a:ext cx="103477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5294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19299" y="5328520"/>
                <a:ext cx="29842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=0,5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=0,5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5=2,5 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299" y="5328520"/>
                <a:ext cx="2984215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431" r="-1431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75100" y="5993169"/>
                <a:ext cx="284795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=2,5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=0,0025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100" y="5993169"/>
                <a:ext cx="2847959" cy="52039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0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31" y="688662"/>
            <a:ext cx="8770571" cy="514497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soal</a:t>
            </a:r>
            <a:r>
              <a:rPr lang="en-US" sz="3200" dirty="0" smtClean="0"/>
              <a:t> 2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659731" y="1324889"/>
            <a:ext cx="10082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Jembatan</a:t>
            </a:r>
            <a:r>
              <a:rPr lang="en-US" dirty="0"/>
              <a:t> Wheatstone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.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C </a:t>
            </a:r>
            <a:r>
              <a:rPr lang="en-US" dirty="0" err="1"/>
              <a:t>dan</a:t>
            </a:r>
            <a:r>
              <a:rPr lang="en-US" dirty="0"/>
              <a:t> 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resistor R</a:t>
            </a:r>
            <a:r>
              <a:rPr lang="en-US" baseline="-25000" dirty="0"/>
              <a:t>4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menyeimbangkan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jembatan</a:t>
            </a:r>
            <a:r>
              <a:rPr lang="en-US" dirty="0"/>
              <a:t>.</a:t>
            </a:r>
          </a:p>
        </p:txBody>
      </p:sp>
      <p:pic>
        <p:nvPicPr>
          <p:cNvPr id="5" name="Picture 4" descr="https://i2.wp.com/kelas-fisika.com/wp-content/uploads/2017/10/jembatan-wheatson-11.jpg?resize=322%2C2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800" y="2380998"/>
            <a:ext cx="4425115" cy="29008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54670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3653" y="688662"/>
            <a:ext cx="1852863" cy="514497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Jawaban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pic>
        <p:nvPicPr>
          <p:cNvPr id="6" name="Picture 5" descr="https://i1.wp.com/kelas-fisika.com/wp-content/uploads/2017/10/jembatan-wheatson-12.jpg?resize=383%2C18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252" y="2295025"/>
            <a:ext cx="4199021" cy="2084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https://i1.wp.com/kelas-fisika.com/wp-content/uploads/2017/10/jembatan-wheatson-13.jpg?resize=404%2C17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252" y="4978065"/>
            <a:ext cx="4199021" cy="16994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2205016" y="1585160"/>
            <a:ext cx="4553491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ACB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3499" y="4491013"/>
            <a:ext cx="4277774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ADB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99131" y="2295025"/>
            <a:ext cx="4835170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Tegangan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C-D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https://i1.wp.com/kelas-fisika.com/wp-content/uploads/2017/10/jembatan-wheatson-14.jpg?resize=323%2C1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882" y="2940105"/>
            <a:ext cx="3587667" cy="12950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ctangle 10"/>
          <p:cNvSpPr/>
          <p:nvPr/>
        </p:nvSpPr>
        <p:spPr>
          <a:xfrm>
            <a:off x="6999131" y="4725051"/>
            <a:ext cx="519286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Jadi,nilai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R4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dibutuhkan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menyeimbangkan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jembatan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https://i0.wp.com/kelas-fisika.com/wp-content/uploads/2017/10/jembatan-wheatson-15.jpg?resize=401%2C10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900" y="5469857"/>
            <a:ext cx="3819525" cy="971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08682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425843"/>
            <a:ext cx="8770571" cy="703217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</a:rPr>
              <a:t>Jembatan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>
                <a:solidFill>
                  <a:srgbClr val="00B050"/>
                </a:solidFill>
              </a:rPr>
              <a:t>P</a:t>
            </a:r>
            <a:r>
              <a:rPr lang="en-US" sz="4000" dirty="0" err="1" smtClean="0">
                <a:solidFill>
                  <a:srgbClr val="00B050"/>
                </a:solidFill>
              </a:rPr>
              <a:t>embacaan</a:t>
            </a:r>
            <a:r>
              <a:rPr lang="en-US" sz="4000" dirty="0" smtClean="0">
                <a:solidFill>
                  <a:srgbClr val="00B050"/>
                </a:solidFill>
              </a:rPr>
              <a:t> Digital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47254"/>
            <a:ext cx="8770571" cy="38426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B050"/>
                </a:solidFill>
              </a:rPr>
              <a:t>Merupakan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jenis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jembatan</a:t>
            </a:r>
            <a:r>
              <a:rPr lang="en-US" dirty="0" smtClean="0">
                <a:solidFill>
                  <a:srgbClr val="00B050"/>
                </a:solidFill>
              </a:rPr>
              <a:t> Wheatstone </a:t>
            </a:r>
            <a:r>
              <a:rPr lang="en-US" dirty="0" err="1" smtClean="0">
                <a:solidFill>
                  <a:srgbClr val="00B050"/>
                </a:solidFill>
              </a:rPr>
              <a:t>dengan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keluaran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berupa</a:t>
            </a:r>
            <a:r>
              <a:rPr lang="en-US" dirty="0" smtClean="0">
                <a:solidFill>
                  <a:srgbClr val="00B050"/>
                </a:solidFill>
              </a:rPr>
              <a:t> data digital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Model </a:t>
            </a:r>
            <a:r>
              <a:rPr lang="en-US" dirty="0" err="1" smtClean="0">
                <a:solidFill>
                  <a:srgbClr val="00B050"/>
                </a:solidFill>
              </a:rPr>
              <a:t>blok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sistemnya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872" y="3136908"/>
            <a:ext cx="6117117" cy="35285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225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</a:rPr>
              <a:t>Rangkaian-rangkaian</a:t>
            </a:r>
            <a:r>
              <a:rPr lang="en-US" sz="4000" dirty="0" smtClean="0">
                <a:solidFill>
                  <a:srgbClr val="7030A0"/>
                </a:solidFill>
              </a:rPr>
              <a:t> yang </a:t>
            </a:r>
            <a:r>
              <a:rPr lang="en-US" sz="4000" dirty="0" err="1" smtClean="0">
                <a:solidFill>
                  <a:srgbClr val="7030A0"/>
                </a:solidFill>
              </a:rPr>
              <a:t>Dikendalikan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Jembatan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7030A0"/>
                </a:solidFill>
              </a:rPr>
              <a:t>Rangkaian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ini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terjadi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ketika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jembatan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dalam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keadaan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tidak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setimbang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karena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dipengaruhi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oleh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salah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satu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</a:rPr>
              <a:t>lengan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</a:rPr>
              <a:t>jembatan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misal</a:t>
            </a:r>
            <a:r>
              <a:rPr lang="en-US" dirty="0" smtClean="0">
                <a:solidFill>
                  <a:srgbClr val="7030A0"/>
                </a:solidFill>
              </a:rPr>
              <a:t>: </a:t>
            </a:r>
            <a:r>
              <a:rPr lang="en-US" dirty="0" err="1" smtClean="0">
                <a:solidFill>
                  <a:srgbClr val="7030A0"/>
                </a:solidFill>
              </a:rPr>
              <a:t>Rv</a:t>
            </a:r>
            <a:r>
              <a:rPr lang="en-US" dirty="0" smtClean="0">
                <a:solidFill>
                  <a:srgbClr val="7030A0"/>
                </a:solidFill>
              </a:rPr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7030A0"/>
                </a:solidFill>
              </a:rPr>
              <a:t>Tahanan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Rv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ini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dapat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berprilaku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sebagai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sebuah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komponen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pengubah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nilai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resistansi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jembatan</a:t>
            </a:r>
            <a:r>
              <a:rPr lang="en-US" dirty="0" smtClean="0">
                <a:solidFill>
                  <a:srgbClr val="7030A0"/>
                </a:solidFill>
              </a:rPr>
              <a:t> (</a:t>
            </a:r>
            <a:r>
              <a:rPr lang="en-US" dirty="0" err="1" smtClean="0">
                <a:solidFill>
                  <a:srgbClr val="7030A0"/>
                </a:solidFill>
              </a:rPr>
              <a:t>Contoh</a:t>
            </a:r>
            <a:r>
              <a:rPr lang="en-US" dirty="0" smtClean="0">
                <a:solidFill>
                  <a:srgbClr val="7030A0"/>
                </a:solidFill>
              </a:rPr>
              <a:t>: LDR, strain gauge, thermistor, </a:t>
            </a:r>
            <a:r>
              <a:rPr lang="en-US" dirty="0" err="1" smtClean="0">
                <a:solidFill>
                  <a:srgbClr val="7030A0"/>
                </a:solidFill>
              </a:rPr>
              <a:t>dll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Model </a:t>
            </a:r>
            <a:r>
              <a:rPr lang="en-US" dirty="0" err="1" smtClean="0">
                <a:solidFill>
                  <a:srgbClr val="7030A0"/>
                </a:solidFill>
              </a:rPr>
              <a:t>rangkainnya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sbb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357" y="4385033"/>
            <a:ext cx="3622726" cy="2190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525" y="5313097"/>
            <a:ext cx="1119617" cy="1019559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6" name="Right Arrow 5"/>
          <p:cNvSpPr/>
          <p:nvPr/>
        </p:nvSpPr>
        <p:spPr>
          <a:xfrm>
            <a:off x="8531072" y="5610073"/>
            <a:ext cx="526943" cy="386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245776" y="5610073"/>
                <a:ext cx="3735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(8)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776" y="5610073"/>
                <a:ext cx="37350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1311" t="-2174" r="-24590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22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287379"/>
            <a:ext cx="8770571" cy="84168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Soal-soal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latihan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>
                    <a:solidFill>
                      <a:schemeClr val="tx1"/>
                    </a:solidFill>
                  </a:rPr>
                  <a:t>Tentukan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nilai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tahanan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yang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tidak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diketahui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nilai-nya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dari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rangkaian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jembatan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berikut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ini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: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4" t="-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984" y="3291092"/>
            <a:ext cx="3864600" cy="229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6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galvanometer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r>
              <a:rPr lang="en-US" dirty="0" smtClean="0"/>
              <a:t> </a:t>
            </a:r>
            <a:r>
              <a:rPr lang="en-US" dirty="0" err="1" smtClean="0"/>
              <a:t>wheatstone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989" y="3185803"/>
            <a:ext cx="3661200" cy="195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9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299411"/>
            <a:ext cx="4116805" cy="82965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Pendahuluan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0536" y="2799347"/>
            <a:ext cx="9083843" cy="36515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  <a:r>
              <a:rPr lang="en-US" b="1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igunakan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untuk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mengukur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RESISTANSI, INDUKTANSI, KAPASITANSI &amp; IMPEDANSI.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Banyak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diaplikasikan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pada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RANGKAIAN-RANGKAIAN 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KENDALI, 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PEMBANGKITAN 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SINYAL, TRANSDUSER ATAU SENSOR</a:t>
            </a:r>
            <a:endParaRPr lang="en-US" b="1" dirty="0" smtClean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Memiliki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tingkat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derajat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keakurasian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b="1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cukup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tinggi</a:t>
            </a:r>
            <a:r>
              <a:rPr lang="en-US" b="1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b="1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4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9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Jenis-jenis</a:t>
            </a:r>
            <a:r>
              <a:rPr lang="en-US" b="1" dirty="0" smtClean="0"/>
              <a:t> </a:t>
            </a:r>
            <a:r>
              <a:rPr lang="en-US" b="1" dirty="0" err="1" smtClean="0"/>
              <a:t>Jembatan</a:t>
            </a:r>
            <a:r>
              <a:rPr lang="en-US" b="1" dirty="0" smtClean="0"/>
              <a:t> </a:t>
            </a:r>
            <a:r>
              <a:rPr lang="en-US" b="1" dirty="0" err="1" smtClean="0"/>
              <a:t>Arus</a:t>
            </a:r>
            <a:r>
              <a:rPr lang="en-US" b="1" dirty="0" smtClean="0"/>
              <a:t> </a:t>
            </a:r>
            <a:r>
              <a:rPr lang="en-US" b="1" dirty="0" err="1" smtClean="0"/>
              <a:t>Searah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803358"/>
            <a:ext cx="8770571" cy="32865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Jembatan</a:t>
            </a:r>
            <a:r>
              <a:rPr lang="en-US" sz="28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Wheatstone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Jembatan</a:t>
            </a:r>
            <a:r>
              <a:rPr lang="en-US" sz="2800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Kelvin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Jembatan</a:t>
            </a:r>
            <a:r>
              <a:rPr lang="en-US" sz="28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Pembacaan</a:t>
            </a:r>
            <a:r>
              <a:rPr lang="en-US" sz="28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Digital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Rangkaian-rangkaian</a:t>
            </a:r>
            <a:r>
              <a:rPr lang="en-US" sz="28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800" b="1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Dikendalikan</a:t>
            </a:r>
            <a:r>
              <a:rPr lang="en-US" sz="28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Jembatan</a:t>
            </a:r>
            <a:endParaRPr lang="en-US" sz="2800" b="1" dirty="0" smtClean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502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9" y="1278208"/>
            <a:ext cx="8770571" cy="46637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Jembatan</a:t>
            </a:r>
            <a:r>
              <a:rPr lang="en-US" dirty="0" smtClean="0">
                <a:solidFill>
                  <a:srgbClr val="0070C0"/>
                </a:solidFill>
              </a:rPr>
              <a:t> Wheatstone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Sir Charles </a:t>
            </a:r>
            <a:r>
              <a:rPr lang="en-US" b="1" dirty="0" err="1" smtClean="0">
                <a:solidFill>
                  <a:srgbClr val="0070C0"/>
                </a:solidFill>
              </a:rPr>
              <a:t>Wheatsone</a:t>
            </a:r>
            <a:r>
              <a:rPr lang="en-US" b="1" dirty="0" smtClean="0">
                <a:solidFill>
                  <a:srgbClr val="0070C0"/>
                </a:solidFill>
              </a:rPr>
              <a:t> (</a:t>
            </a:r>
            <a:r>
              <a:rPr lang="en-US" b="1" dirty="0" smtClean="0">
                <a:solidFill>
                  <a:srgbClr val="0070C0"/>
                </a:solidFill>
              </a:rPr>
              <a:t>1843-1847</a:t>
            </a:r>
            <a:r>
              <a:rPr lang="en-US" b="1" dirty="0" smtClean="0">
                <a:solidFill>
                  <a:srgbClr val="0070C0"/>
                </a:solidFill>
              </a:rPr>
              <a:t>): </a:t>
            </a:r>
            <a:r>
              <a:rPr lang="en-US" dirty="0" err="1" smtClean="0">
                <a:solidFill>
                  <a:srgbClr val="0070C0"/>
                </a:solidFill>
              </a:rPr>
              <a:t>penemu</a:t>
            </a:r>
            <a:r>
              <a:rPr lang="en-US" dirty="0" smtClean="0">
                <a:solidFill>
                  <a:srgbClr val="0070C0"/>
                </a:solidFill>
              </a:rPr>
              <a:t> ide </a:t>
            </a:r>
            <a:r>
              <a:rPr lang="en-US" dirty="0" err="1" smtClean="0">
                <a:solidFill>
                  <a:srgbClr val="0070C0"/>
                </a:solidFill>
              </a:rPr>
              <a:t>pengembangan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rangkaian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jembatan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arus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searah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pemikiran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awal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S.H. Christie (1833) </a:t>
            </a:r>
            <a:r>
              <a:rPr lang="en-US" dirty="0" smtClean="0">
                <a:solidFill>
                  <a:srgbClr val="0070C0"/>
                </a:solidFill>
              </a:rPr>
              <a:t>yang </a:t>
            </a:r>
            <a:r>
              <a:rPr lang="en-US" dirty="0" err="1" smtClean="0">
                <a:solidFill>
                  <a:srgbClr val="0070C0"/>
                </a:solidFill>
              </a:rPr>
              <a:t>digunakan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untuk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mengukur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nilai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resistansi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secara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akurat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Model </a:t>
            </a:r>
            <a:r>
              <a:rPr lang="en-US" dirty="0" err="1" smtClean="0">
                <a:solidFill>
                  <a:srgbClr val="0070C0"/>
                </a:solidFill>
              </a:rPr>
              <a:t>dasar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rangkaian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jembatan</a:t>
            </a:r>
            <a:r>
              <a:rPr lang="en-US" dirty="0" smtClean="0">
                <a:solidFill>
                  <a:srgbClr val="0070C0"/>
                </a:solidFill>
              </a:rPr>
              <a:t> Wheatstone: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6000" contrast="1000"/>
          </a:blip>
          <a:stretch>
            <a:fillRect/>
          </a:stretch>
        </p:blipFill>
        <p:spPr>
          <a:xfrm>
            <a:off x="3078867" y="4296143"/>
            <a:ext cx="3164735" cy="23021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464151" y="5537724"/>
                <a:ext cx="277127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𝑲𝒆𝒔𝒂𝒍𝒂𝒉𝒂𝒏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% 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%</m:t>
                      </m:r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151" y="5537724"/>
                <a:ext cx="2771271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1538" r="-1978"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6388769" y="5293322"/>
            <a:ext cx="930215" cy="7965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3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298" y="2366071"/>
            <a:ext cx="9741489" cy="37961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rgbClr val="0070C0"/>
                </a:solidFill>
              </a:rPr>
              <a:t>Jembatan</a:t>
            </a:r>
            <a:r>
              <a:rPr lang="en-US" sz="2400" dirty="0" smtClean="0">
                <a:solidFill>
                  <a:srgbClr val="0070C0"/>
                </a:solidFill>
              </a:rPr>
              <a:t> Wheatstone </a:t>
            </a:r>
            <a:r>
              <a:rPr lang="en-US" sz="2400" dirty="0" err="1" smtClean="0">
                <a:solidFill>
                  <a:srgbClr val="0070C0"/>
                </a:solidFill>
              </a:rPr>
              <a:t>bekerja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berdasarkan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prinsip</a:t>
            </a:r>
            <a:r>
              <a:rPr lang="en-US" sz="2400" dirty="0" smtClean="0">
                <a:solidFill>
                  <a:srgbClr val="0070C0"/>
                </a:solidFill>
              </a:rPr>
              <a:t> “</a:t>
            </a:r>
            <a:r>
              <a:rPr lang="en-US" sz="2400" dirty="0" smtClean="0">
                <a:solidFill>
                  <a:srgbClr val="FF0000"/>
                </a:solidFill>
              </a:rPr>
              <a:t>KESETIMBANGAN</a:t>
            </a:r>
            <a:r>
              <a:rPr lang="en-US" sz="2400" dirty="0" smtClean="0">
                <a:solidFill>
                  <a:srgbClr val="0070C0"/>
                </a:solidFill>
              </a:rPr>
              <a:t>”.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rgbClr val="0070C0"/>
                </a:solidFill>
              </a:rPr>
              <a:t>Analisis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kesetimbangan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dapat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dilakukan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melalui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pendekatan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berikut</a:t>
            </a:r>
            <a:r>
              <a:rPr lang="en-US" sz="24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a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tegangan</a:t>
            </a:r>
            <a:r>
              <a:rPr lang="en-US" sz="2400" dirty="0" smtClean="0">
                <a:solidFill>
                  <a:srgbClr val="0070C0"/>
                </a:solidFill>
              </a:rPr>
              <a:t> di R3 &amp; R4 </a:t>
            </a:r>
            <a:r>
              <a:rPr lang="en-US" sz="2400" dirty="0" err="1" smtClean="0">
                <a:solidFill>
                  <a:srgbClr val="0070C0"/>
                </a:solidFill>
              </a:rPr>
              <a:t>bernilai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sama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sehingga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berlaku</a:t>
            </a:r>
            <a:r>
              <a:rPr lang="en-US" sz="24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b. </a:t>
            </a:r>
            <a:r>
              <a:rPr lang="en-US" sz="2400" dirty="0" err="1" smtClean="0">
                <a:solidFill>
                  <a:srgbClr val="0070C0"/>
                </a:solidFill>
              </a:rPr>
              <a:t>juga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tegangan</a:t>
            </a:r>
            <a:r>
              <a:rPr lang="en-US" sz="2400" dirty="0" smtClean="0">
                <a:solidFill>
                  <a:srgbClr val="0070C0"/>
                </a:solidFill>
              </a:rPr>
              <a:t> di R1 &amp; R2 </a:t>
            </a:r>
            <a:r>
              <a:rPr lang="en-US" sz="2400" dirty="0" err="1" smtClean="0">
                <a:solidFill>
                  <a:srgbClr val="0070C0"/>
                </a:solidFill>
              </a:rPr>
              <a:t>bernilai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sama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sehingga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berlaku</a:t>
            </a:r>
            <a:r>
              <a:rPr lang="en-US" sz="2400" dirty="0" smtClean="0">
                <a:solidFill>
                  <a:srgbClr val="0070C0"/>
                </a:solidFill>
              </a:rPr>
              <a:t>: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293" y="3972851"/>
            <a:ext cx="1125771" cy="582599"/>
          </a:xfrm>
          <a:prstGeom prst="rect">
            <a:avLst/>
          </a:prstGeom>
          <a:ln>
            <a:solidFill>
              <a:schemeClr val="accent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74475" y="4125650"/>
                <a:ext cx="3735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475" y="4125650"/>
                <a:ext cx="373500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1311" t="-2222" r="-24590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74475" y="5805786"/>
                <a:ext cx="3735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475" y="5805786"/>
                <a:ext cx="37350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1311" t="-2174" r="-24590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lum bright="-2000" contrast="1000"/>
          </a:blip>
          <a:stretch>
            <a:fillRect/>
          </a:stretch>
        </p:blipFill>
        <p:spPr>
          <a:xfrm>
            <a:off x="8788162" y="3704096"/>
            <a:ext cx="3079580" cy="2240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61971" y="1237013"/>
            <a:ext cx="9038562" cy="706813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</a:rPr>
              <a:t>Prinsip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Kerja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Jembatan</a:t>
            </a:r>
            <a:r>
              <a:rPr lang="en-US" sz="3600" dirty="0" smtClean="0">
                <a:solidFill>
                  <a:srgbClr val="0070C0"/>
                </a:solidFill>
              </a:rPr>
              <a:t> Wheatstone</a:t>
            </a:r>
            <a:endParaRPr lang="en-US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02823" y="5805787"/>
                <a:ext cx="12092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823" y="5805787"/>
                <a:ext cx="1209241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4545" r="-1515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3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63679" y="2426369"/>
                <a:ext cx="8770571" cy="3651504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b="1" dirty="0" smtClean="0"/>
                  <a:t>Kondisi </a:t>
                </a:r>
                <a:r>
                  <a:rPr lang="en-US" b="1" dirty="0" err="1" smtClean="0"/>
                  <a:t>kesetimbangan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juga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terjadi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saat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arus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melalui</a:t>
                </a:r>
                <a:r>
                  <a:rPr lang="en-US" b="1" dirty="0" smtClean="0"/>
                  <a:t> Galvanometer </a:t>
                </a:r>
                <a:r>
                  <a:rPr lang="en-US" b="1" dirty="0" err="1" smtClean="0"/>
                  <a:t>bernilai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nol</a:t>
                </a:r>
                <a:r>
                  <a:rPr lang="en-US" b="1" dirty="0" smtClean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𝑮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sehingga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arus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rangkaian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menjadi</a:t>
                </a:r>
                <a:r>
                  <a:rPr lang="en-US" dirty="0" smtClean="0"/>
                  <a:t>: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menggabungkan</a:t>
                </a:r>
                <a:r>
                  <a:rPr lang="en-US" dirty="0" smtClean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(1) </a:t>
                </a:r>
                <a:r>
                  <a:rPr lang="en-US" dirty="0" smtClean="0"/>
                  <a:t>&amp; </a:t>
                </a:r>
                <a:r>
                  <a:rPr lang="en-US" dirty="0"/>
                  <a:t>(3),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hubungan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: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63679" y="2426369"/>
                <a:ext cx="8770571" cy="3651504"/>
              </a:xfrm>
              <a:blipFill rotWithShape="0">
                <a:blip r:embed="rId2"/>
                <a:stretch>
                  <a:fillRect l="-625" t="-3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4050" y="3368017"/>
            <a:ext cx="941563" cy="56389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6256" y="4236489"/>
            <a:ext cx="960399" cy="57517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Right Brace 5"/>
          <p:cNvSpPr/>
          <p:nvPr/>
        </p:nvSpPr>
        <p:spPr>
          <a:xfrm>
            <a:off x="4091414" y="3488380"/>
            <a:ext cx="905149" cy="11623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109378" y="3931066"/>
                <a:ext cx="3735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9378" y="3931066"/>
                <a:ext cx="37350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0968" t="-2222" r="-22581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2189" y="5968010"/>
            <a:ext cx="1127190" cy="633419"/>
          </a:xfrm>
          <a:prstGeom prst="rect">
            <a:avLst/>
          </a:prstGeom>
          <a:ln>
            <a:solidFill>
              <a:schemeClr val="accent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109378" y="6146221"/>
                <a:ext cx="3735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(4)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9378" y="6146221"/>
                <a:ext cx="37350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0968" t="-2174" r="-22581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1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672389"/>
            <a:ext cx="8770571" cy="45667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Sensitivitas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Jembatan</a:t>
            </a:r>
            <a:r>
              <a:rPr lang="en-US" sz="2400" dirty="0" smtClean="0">
                <a:solidFill>
                  <a:srgbClr val="0070C0"/>
                </a:solidFill>
              </a:rPr>
              <a:t> Wheatstone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Sensitivitas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jembatan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mendefleksikan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jarum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penunjuk</a:t>
            </a:r>
            <a:r>
              <a:rPr lang="en-US" dirty="0" smtClean="0">
                <a:solidFill>
                  <a:schemeClr val="tx1"/>
                </a:solidFill>
              </a:rPr>
              <a:t> galvanometer (</a:t>
            </a:r>
            <a:r>
              <a:rPr lang="en-US" i="1" dirty="0" err="1" smtClean="0">
                <a:solidFill>
                  <a:schemeClr val="tx1"/>
                </a:solidFill>
              </a:rPr>
              <a:t>jembatan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dlm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keadaan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tidak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setimbang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Sensitivitas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jembatan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definisikan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sebesar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Total </a:t>
            </a:r>
            <a:r>
              <a:rPr lang="en-US" dirty="0" err="1" smtClean="0">
                <a:solidFill>
                  <a:schemeClr val="tx1"/>
                </a:solidFill>
              </a:rPr>
              <a:t>depleksinya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dinyatakan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sebesar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91676" y="3921741"/>
                <a:ext cx="3282437" cy="43428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 smtClean="0"/>
                  <a:t>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𝑎𝑡𝑎𝑢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𝑑𝑒𝑟𝑎𝑗𝑎𝑡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𝑎𝑡𝑎𝑢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𝑟𝑎𝑑𝑖𝑎𝑛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676" y="3921741"/>
                <a:ext cx="3282437" cy="434286"/>
              </a:xfrm>
              <a:prstGeom prst="rect">
                <a:avLst/>
              </a:prstGeom>
              <a:blipFill rotWithShape="0">
                <a:blip r:embed="rId2"/>
                <a:stretch>
                  <a:fillRect l="-4067" t="-1351" r="-924" b="-12162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994" y="5822524"/>
            <a:ext cx="831679" cy="340175"/>
          </a:xfrm>
          <a:prstGeom prst="rect">
            <a:avLst/>
          </a:prstGeom>
          <a:ln>
            <a:solidFill>
              <a:schemeClr val="accent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781833" y="5875579"/>
                <a:ext cx="3735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(6)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1833" y="5875579"/>
                <a:ext cx="37350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1311" t="-2222" r="-24590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781833" y="4079028"/>
                <a:ext cx="3735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(5)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1833" y="4079028"/>
                <a:ext cx="37350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1311" t="-2174" r="-24590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4617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162984"/>
            <a:ext cx="8770571" cy="641224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Arus</a:t>
            </a:r>
            <a:r>
              <a:rPr lang="en-US" sz="3200" dirty="0" smtClean="0">
                <a:solidFill>
                  <a:srgbClr val="0070C0"/>
                </a:solidFill>
              </a:rPr>
              <a:t> Galvanometer </a:t>
            </a:r>
            <a:r>
              <a:rPr lang="en-US" sz="3200" dirty="0" err="1" smtClean="0">
                <a:solidFill>
                  <a:srgbClr val="0070C0"/>
                </a:solidFill>
              </a:rPr>
              <a:t>Jembatan</a:t>
            </a:r>
            <a:r>
              <a:rPr lang="en-US" sz="3200" dirty="0" smtClean="0">
                <a:solidFill>
                  <a:srgbClr val="0070C0"/>
                </a:solidFill>
              </a:rPr>
              <a:t> Wheatstone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222" y="2438400"/>
            <a:ext cx="9334050" cy="36515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Arus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melalui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galvanometer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jembatan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wheatstone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dapat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dihitung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melalui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pendekatan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analisis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rangkaian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berikut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581" y="3682394"/>
            <a:ext cx="3095260" cy="2243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1651" y="3590384"/>
            <a:ext cx="3559500" cy="2284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ight Arrow 5"/>
          <p:cNvSpPr/>
          <p:nvPr/>
        </p:nvSpPr>
        <p:spPr>
          <a:xfrm>
            <a:off x="6758771" y="4442796"/>
            <a:ext cx="1289949" cy="580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7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200" y="2273440"/>
            <a:ext cx="8770571" cy="36515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444" y="3189865"/>
            <a:ext cx="1280171" cy="734143"/>
          </a:xfrm>
          <a:prstGeom prst="rect">
            <a:avLst/>
          </a:prstGeom>
          <a:ln>
            <a:solidFill>
              <a:srgbClr val="0070C0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26246" y="3279938"/>
                <a:ext cx="2814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246" y="3279938"/>
                <a:ext cx="28142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1739" t="-2222" r="-30435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06595" y="4419997"/>
                <a:ext cx="3551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595" y="4419997"/>
                <a:ext cx="35516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6949" t="-2174" r="-2203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22444" y="4276561"/>
                <a:ext cx="1552092" cy="563872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444" y="4276561"/>
                <a:ext cx="1552092" cy="56387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2445" y="5192987"/>
            <a:ext cx="2947836" cy="1451581"/>
          </a:xfrm>
          <a:prstGeom prst="rect">
            <a:avLst/>
          </a:prstGeom>
          <a:ln>
            <a:solidFill>
              <a:srgbClr val="0070C0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31812" y="5786444"/>
                <a:ext cx="4289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812" y="5786444"/>
                <a:ext cx="428900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2857" t="-2174" r="-20000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3302838" y="3553390"/>
            <a:ext cx="1353383" cy="3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625375" y="4558495"/>
            <a:ext cx="103084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007125" y="5918777"/>
            <a:ext cx="395054" cy="5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82178" y="3404403"/>
                <a:ext cx="33239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𝑇𝑒𝑔𝑎𝑛𝑔𝑎𝑛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𝑝𝑎𝑑𝑎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𝑐𝑎𝑏𝑎𝑛𝑔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&amp;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178" y="3404403"/>
                <a:ext cx="3323987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916" t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36083" y="4419995"/>
                <a:ext cx="33239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𝑇𝑒𝑔𝑎𝑛𝑔𝑎𝑛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𝑝𝑎𝑑𝑎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𝑐𝑎𝑏𝑎𝑛𝑔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&amp;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083" y="4419995"/>
                <a:ext cx="3323987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1099" t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92857" y="5786444"/>
                <a:ext cx="29634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𝑇𝑒𝑔𝑎𝑛𝑔𝑎𝑛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pengganti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Thevenin</a:t>
                </a:r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857" y="5786444"/>
                <a:ext cx="2963440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498" t="-28261" r="-4527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35198" y="3291250"/>
            <a:ext cx="3112694" cy="19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98046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361</TotalTime>
  <Words>525</Words>
  <Application>Microsoft Office PowerPoint</Application>
  <PresentationFormat>Widescreen</PresentationFormat>
  <Paragraphs>109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Aharoni</vt:lpstr>
      <vt:lpstr>Calibri</vt:lpstr>
      <vt:lpstr>Cambria Math</vt:lpstr>
      <vt:lpstr>Century Schoolbook</vt:lpstr>
      <vt:lpstr>Corbel</vt:lpstr>
      <vt:lpstr>Times New Roman</vt:lpstr>
      <vt:lpstr>Wingdings</vt:lpstr>
      <vt:lpstr>Feathered</vt:lpstr>
      <vt:lpstr>  Jembatan Arus Searah </vt:lpstr>
      <vt:lpstr>Pendahuluan</vt:lpstr>
      <vt:lpstr>Jenis-jenis Jembatan Arus Searah</vt:lpstr>
      <vt:lpstr>Jembatan Wheatstone</vt:lpstr>
      <vt:lpstr>Prinsip Kerja Jembatan Wheatstone</vt:lpstr>
      <vt:lpstr>PowerPoint Presentation</vt:lpstr>
      <vt:lpstr>Sensitivitas Jembatan Wheatstone</vt:lpstr>
      <vt:lpstr>Arus Galvanometer Jembatan Wheatstone</vt:lpstr>
      <vt:lpstr>PowerPoint Presentation</vt:lpstr>
      <vt:lpstr>PowerPoint Presentation</vt:lpstr>
      <vt:lpstr>Jembatan Kelvin</vt:lpstr>
      <vt:lpstr>PowerPoint Presentation</vt:lpstr>
      <vt:lpstr>Contoh soal</vt:lpstr>
      <vt:lpstr>Contoh soal 2</vt:lpstr>
      <vt:lpstr>Jawaban:</vt:lpstr>
      <vt:lpstr>Jembatan Pembacaan Digital</vt:lpstr>
      <vt:lpstr>Rangkaian-rangkaian yang Dikendalikan Jembatan</vt:lpstr>
      <vt:lpstr>Soal-soal latihan</vt:lpstr>
      <vt:lpstr>PowerPoint Presentation</vt:lpstr>
      <vt:lpstr>Terima kasih…….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Jembatan Arus Serah (jembatan whitestone)</dc:title>
  <dc:creator>Nayadut</dc:creator>
  <cp:lastModifiedBy>Nayadut</cp:lastModifiedBy>
  <cp:revision>36</cp:revision>
  <dcterms:created xsi:type="dcterms:W3CDTF">2016-12-08T06:06:27Z</dcterms:created>
  <dcterms:modified xsi:type="dcterms:W3CDTF">2017-12-11T05:27:05Z</dcterms:modified>
</cp:coreProperties>
</file>