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322" r:id="rId2"/>
    <p:sldId id="290" r:id="rId3"/>
    <p:sldId id="291" r:id="rId4"/>
    <p:sldId id="292" r:id="rId5"/>
    <p:sldId id="257" r:id="rId6"/>
    <p:sldId id="293" r:id="rId7"/>
    <p:sldId id="294" r:id="rId8"/>
    <p:sldId id="259" r:id="rId9"/>
    <p:sldId id="299" r:id="rId10"/>
    <p:sldId id="260" r:id="rId11"/>
    <p:sldId id="261" r:id="rId12"/>
    <p:sldId id="262" r:id="rId13"/>
    <p:sldId id="270" r:id="rId14"/>
    <p:sldId id="271" r:id="rId15"/>
    <p:sldId id="263" r:id="rId16"/>
    <p:sldId id="264" r:id="rId17"/>
    <p:sldId id="272" r:id="rId18"/>
    <p:sldId id="265" r:id="rId19"/>
    <p:sldId id="266" r:id="rId20"/>
    <p:sldId id="274" r:id="rId21"/>
    <p:sldId id="311" r:id="rId22"/>
    <p:sldId id="308" r:id="rId23"/>
    <p:sldId id="267" r:id="rId24"/>
    <p:sldId id="268" r:id="rId25"/>
    <p:sldId id="276" r:id="rId26"/>
    <p:sldId id="313" r:id="rId27"/>
    <p:sldId id="317" r:id="rId28"/>
    <p:sldId id="318" r:id="rId29"/>
    <p:sldId id="319" r:id="rId30"/>
    <p:sldId id="269" r:id="rId31"/>
    <p:sldId id="321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C7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98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C6FC4-9ED6-4C7D-8F89-57E95977E4BB}" type="datetimeFigureOut">
              <a:rPr lang="id-ID" smtClean="0"/>
              <a:t>25/09/2017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5FA6D-D7AE-4B08-B650-4F1980D2E35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375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55FA6D-D7AE-4B08-B650-4F1980D2E352}" type="slidenum">
              <a:rPr lang="id-ID" smtClean="0"/>
              <a:t>28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879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336A9A2-236C-4E11-AFA5-8D25FD1D58E7}" type="datetimeFigureOut">
              <a:rPr lang="en-US" smtClean="0"/>
              <a:pPr/>
              <a:t>9/25/2017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EA198CC-A0F1-4133-8D73-F7CDFB2D7A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ctrTitle"/>
          </p:nvPr>
        </p:nvSpPr>
        <p:spPr>
          <a:xfrm>
            <a:off x="2743200" y="533400"/>
            <a:ext cx="6248400" cy="2868168"/>
          </a:xfrm>
        </p:spPr>
        <p:txBody>
          <a:bodyPr>
            <a:norm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l"/>
            <a:r>
              <a:rPr lang="en-US" sz="31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  <a:t/>
            </a:r>
            <a:br>
              <a:rPr lang="en-US" sz="31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</a:br>
            <a:r>
              <a:rPr lang="en-US" sz="40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  <a:t>“</a:t>
            </a:r>
            <a:r>
              <a:rPr lang="en-US" sz="3200" cap="none" dirty="0" err="1" smtClean="0">
                <a:ln/>
                <a:solidFill>
                  <a:schemeClr val="accent4"/>
                </a:solidFill>
                <a:latin typeface="Arno Pro Smbd" pitchFamily="18" charset="0"/>
              </a:rPr>
              <a:t>Perkembangan</a:t>
            </a:r>
            <a:r>
              <a:rPr lang="en-US" sz="32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  <a:t> </a:t>
            </a:r>
            <a:r>
              <a:rPr lang="en-US" sz="3200" cap="none" dirty="0" err="1" smtClean="0">
                <a:ln/>
                <a:solidFill>
                  <a:schemeClr val="accent4"/>
                </a:solidFill>
                <a:latin typeface="Arno Pro Smbd" pitchFamily="18" charset="0"/>
              </a:rPr>
              <a:t>Teknik</a:t>
            </a:r>
            <a:r>
              <a:rPr lang="en-US" sz="32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  <a:t> </a:t>
            </a:r>
            <a:r>
              <a:rPr lang="en-US" sz="3200" cap="none" dirty="0" err="1" smtClean="0">
                <a:ln/>
                <a:solidFill>
                  <a:schemeClr val="accent4"/>
                </a:solidFill>
                <a:latin typeface="Arno Pro Smbd" pitchFamily="18" charset="0"/>
              </a:rPr>
              <a:t>Elektro</a:t>
            </a:r>
            <a:r>
              <a:rPr lang="en-US" sz="3200" cap="none" dirty="0" smtClean="0">
                <a:ln/>
                <a:solidFill>
                  <a:schemeClr val="accent4"/>
                </a:solidFill>
                <a:latin typeface="Arno Pro Smbd" pitchFamily="18" charset="0"/>
              </a:rPr>
              <a:t>”</a:t>
            </a:r>
            <a:endParaRPr lang="en-US" sz="3200" cap="none" dirty="0">
              <a:ln/>
              <a:solidFill>
                <a:schemeClr val="accent4"/>
              </a:solidFill>
              <a:latin typeface="Arno Pro Smb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2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20040"/>
            <a:ext cx="6705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BIDANG-</a:t>
            </a:r>
            <a:r>
              <a:rPr lang="en-US" dirty="0" err="1" smtClean="0"/>
              <a:t>bidang</a:t>
            </a:r>
            <a:r>
              <a:rPr lang="en-US" dirty="0" smtClean="0"/>
              <a:t> ILMU KEAHLIAN </a:t>
            </a:r>
            <a:br>
              <a:rPr lang="en-US" dirty="0" smtClean="0"/>
            </a:br>
            <a:r>
              <a:rPr lang="en-US" dirty="0" smtClean="0"/>
              <a:t>DI TEKNIK ELEKTRO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543800" cy="43891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mulanya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2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1. </a:t>
            </a:r>
            <a:r>
              <a:rPr lang="id-ID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</a:rPr>
              <a:t>rus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kuat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2. </a:t>
            </a:r>
            <a:r>
              <a:rPr lang="id-ID" sz="2400" b="1" dirty="0" smtClean="0">
                <a:solidFill>
                  <a:srgbClr val="FF0000"/>
                </a:solidFill>
              </a:rPr>
              <a:t>A</a:t>
            </a:r>
            <a:r>
              <a:rPr lang="en-US" sz="2400" b="1" dirty="0" err="1" smtClean="0">
                <a:solidFill>
                  <a:srgbClr val="FF0000"/>
                </a:solidFill>
              </a:rPr>
              <a:t>rus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lemah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 smtClean="0"/>
          </a:p>
          <a:p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arus</a:t>
            </a:r>
            <a:r>
              <a:rPr lang="en-US" dirty="0" smtClean="0"/>
              <a:t> </a:t>
            </a:r>
            <a:r>
              <a:rPr lang="en-US" dirty="0" err="1" smtClean="0"/>
              <a:t>kuat</a:t>
            </a:r>
            <a:r>
              <a:rPr lang="en-US" dirty="0" smtClean="0"/>
              <a:t> &amp; </a:t>
            </a:r>
            <a:r>
              <a:rPr lang="en-US" dirty="0" err="1" smtClean="0"/>
              <a:t>lemah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lahirlah</a:t>
            </a:r>
            <a:r>
              <a:rPr lang="en-US" dirty="0" smtClean="0"/>
              <a:t> 2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peminatan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b="1" dirty="0" smtClean="0"/>
              <a:t>1. </a:t>
            </a:r>
            <a:r>
              <a:rPr lang="id-ID" sz="2400" b="1" dirty="0" smtClean="0">
                <a:solidFill>
                  <a:srgbClr val="C00000"/>
                </a:solidFill>
              </a:rPr>
              <a:t>T</a:t>
            </a:r>
            <a:r>
              <a:rPr lang="en-US" sz="2400" b="1" dirty="0" err="1" smtClean="0">
                <a:solidFill>
                  <a:srgbClr val="C00000"/>
                </a:solidFill>
              </a:rPr>
              <a:t>eknik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Tenaga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Listrik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b="1" dirty="0">
                <a:solidFill>
                  <a:srgbClr val="C00000"/>
                </a:solidFill>
              </a:rPr>
              <a:t>	</a:t>
            </a:r>
            <a:r>
              <a:rPr lang="en-US" sz="2400" b="1" dirty="0" smtClean="0">
                <a:solidFill>
                  <a:srgbClr val="C00000"/>
                </a:solidFill>
              </a:rPr>
              <a:t>2. </a:t>
            </a:r>
            <a:r>
              <a:rPr lang="id-ID" sz="2400" b="1" dirty="0" smtClean="0">
                <a:solidFill>
                  <a:srgbClr val="C00000"/>
                </a:solidFill>
              </a:rPr>
              <a:t>E</a:t>
            </a:r>
            <a:r>
              <a:rPr lang="en-US" sz="2400" b="1" dirty="0" err="1" smtClean="0">
                <a:solidFill>
                  <a:srgbClr val="C00000"/>
                </a:solidFill>
              </a:rPr>
              <a:t>lektronika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7924800" cy="4343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Kemudiana</a:t>
            </a:r>
            <a:r>
              <a:rPr lang="en-US" dirty="0" smtClean="0"/>
              <a:t> </a:t>
            </a:r>
            <a:r>
              <a:rPr lang="en-US" dirty="0" err="1" smtClean="0"/>
              <a:t>Kelahiran</a:t>
            </a:r>
            <a:r>
              <a:rPr lang="en-US" dirty="0" smtClean="0"/>
              <a:t> </a:t>
            </a:r>
            <a:r>
              <a:rPr lang="en-US" dirty="0" err="1" smtClean="0"/>
              <a:t>peminatan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: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a</a:t>
            </a:r>
            <a:r>
              <a:rPr lang="en-US" sz="2800" dirty="0" smtClean="0">
                <a:solidFill>
                  <a:srgbClr val="0070C0"/>
                </a:solidFill>
              </a:rPr>
              <a:t>. </a:t>
            </a:r>
            <a:r>
              <a:rPr lang="en-US" sz="2800" b="1" dirty="0" err="1" smtClean="0">
                <a:solidFill>
                  <a:srgbClr val="0070C0"/>
                </a:solidFill>
              </a:rPr>
              <a:t>Teknik</a:t>
            </a:r>
            <a:r>
              <a:rPr lang="en-US" sz="2800" b="1" dirty="0" smtClean="0">
                <a:solidFill>
                  <a:srgbClr val="0070C0"/>
                </a:solidFill>
              </a:rPr>
              <a:t> Telekomunikasi</a:t>
            </a: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b. </a:t>
            </a:r>
            <a:r>
              <a:rPr lang="en-US" sz="2800" b="1" dirty="0" err="1" smtClean="0">
                <a:solidFill>
                  <a:srgbClr val="0070C0"/>
                </a:solidFill>
              </a:rPr>
              <a:t>Teknik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Kendali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	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	c. </a:t>
            </a:r>
            <a:r>
              <a:rPr lang="en-US" sz="2800" b="1" dirty="0" err="1" smtClean="0">
                <a:solidFill>
                  <a:srgbClr val="0070C0"/>
                </a:solidFill>
              </a:rPr>
              <a:t>Instrumentasi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d. </a:t>
            </a:r>
            <a:r>
              <a:rPr lang="en-US" sz="2800" b="1" dirty="0" err="1" smtClean="0">
                <a:solidFill>
                  <a:srgbClr val="0070C0"/>
                </a:solidFill>
              </a:rPr>
              <a:t>Teknologi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Informasi</a:t>
            </a:r>
            <a:endParaRPr lang="en-US" sz="2800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</a:rPr>
              <a:t>	</a:t>
            </a:r>
            <a:r>
              <a:rPr lang="en-US" sz="2800" b="1" dirty="0" smtClean="0">
                <a:solidFill>
                  <a:srgbClr val="0070C0"/>
                </a:solidFill>
              </a:rPr>
              <a:t>e. </a:t>
            </a:r>
            <a:r>
              <a:rPr lang="en-US" sz="2800" b="1" dirty="0" err="1">
                <a:solidFill>
                  <a:srgbClr val="0070C0"/>
                </a:solidFill>
              </a:rPr>
              <a:t>T</a:t>
            </a:r>
            <a:r>
              <a:rPr lang="en-US" sz="2800" b="1" dirty="0" err="1" smtClean="0">
                <a:solidFill>
                  <a:srgbClr val="0070C0"/>
                </a:solidFill>
              </a:rPr>
              <a:t>eknik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Elektro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Biomedika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</a:rPr>
              <a:t>PEMINATAN: “TEKNIK TENAGA LISTRIK”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7620000" cy="4846320"/>
          </a:xfrm>
        </p:spPr>
        <p:txBody>
          <a:bodyPr/>
          <a:lstStyle/>
          <a:p>
            <a:r>
              <a:rPr lang="en-US" dirty="0" err="1" smtClean="0"/>
              <a:t>Fokus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sz="2400" b="1" i="1" dirty="0" err="1" smtClean="0"/>
              <a:t>Proses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pembangkitan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tenaga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listrik</a:t>
            </a:r>
            <a:endParaRPr lang="en-US" sz="2400" b="1" i="1" dirty="0" smtClean="0"/>
          </a:p>
          <a:p>
            <a:pPr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- </a:t>
            </a:r>
            <a:r>
              <a:rPr lang="en-US" sz="2400" b="1" i="1" dirty="0" err="1" smtClean="0"/>
              <a:t>Proses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Distribusi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tenaga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listrik</a:t>
            </a:r>
            <a:endParaRPr lang="en-US" sz="2400" b="1" i="1" dirty="0" smtClean="0"/>
          </a:p>
          <a:p>
            <a:pPr>
              <a:buNone/>
            </a:pPr>
            <a:r>
              <a:rPr lang="en-US" sz="2400" b="1" i="1" dirty="0"/>
              <a:t>	</a:t>
            </a:r>
            <a:r>
              <a:rPr lang="en-US" sz="2400" b="1" i="1" dirty="0" smtClean="0"/>
              <a:t>- </a:t>
            </a:r>
            <a:r>
              <a:rPr lang="en-US" sz="2400" b="1" i="1" dirty="0" err="1" smtClean="0"/>
              <a:t>Penggunaan</a:t>
            </a:r>
            <a:r>
              <a:rPr lang="en-US" sz="2400" b="1" i="1" dirty="0" smtClean="0"/>
              <a:t> (</a:t>
            </a:r>
            <a:r>
              <a:rPr lang="en-US" sz="2400" b="1" i="1" dirty="0" err="1" smtClean="0"/>
              <a:t>beban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pemakaian</a:t>
            </a:r>
            <a:r>
              <a:rPr lang="en-US" sz="2400" b="1" i="1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marL="60325" indent="-60325" algn="just">
              <a:spcBef>
                <a:spcPct val="20000"/>
              </a:spcBef>
              <a:buClrTx/>
              <a:buSzTx/>
              <a:defRPr/>
            </a:pPr>
            <a:r>
              <a:rPr lang="en-US" sz="2400" dirty="0" smtClean="0"/>
              <a:t> </a:t>
            </a:r>
            <a:r>
              <a:rPr lang="en-US" sz="2400" dirty="0" err="1" smtClean="0"/>
              <a:t>Konsentrasi</a:t>
            </a:r>
            <a:r>
              <a:rPr lang="en-US" sz="2400" dirty="0" smtClean="0"/>
              <a:t> </a:t>
            </a:r>
            <a:r>
              <a:rPr lang="en-US" sz="2400" dirty="0" err="1" smtClean="0"/>
              <a:t>keilmuan</a:t>
            </a:r>
            <a:r>
              <a:rPr lang="en-US" sz="2400" dirty="0" smtClean="0"/>
              <a:t>:</a:t>
            </a:r>
          </a:p>
          <a:p>
            <a:pPr marL="0" indent="0" algn="just">
              <a:spcBef>
                <a:spcPct val="20000"/>
              </a:spcBef>
              <a:buClrTx/>
              <a:buSzTx/>
              <a:buNone/>
              <a:defRPr/>
            </a:pPr>
            <a:r>
              <a:rPr lang="en-US" sz="2400" dirty="0" smtClean="0"/>
              <a:t>“</a:t>
            </a:r>
            <a:r>
              <a:rPr lang="en-US" sz="2400" i="1" dirty="0" err="1" smtClean="0">
                <a:solidFill>
                  <a:srgbClr val="FF0000"/>
                </a:solidFill>
              </a:rPr>
              <a:t>Menganalisa</a:t>
            </a:r>
            <a:r>
              <a:rPr lang="en-US" sz="2400" i="1" dirty="0" smtClean="0">
                <a:solidFill>
                  <a:srgbClr val="FF0000"/>
                </a:solidFill>
              </a:rPr>
              <a:t> &amp; </a:t>
            </a:r>
            <a:r>
              <a:rPr lang="en-US" sz="2400" i="1" dirty="0" err="1" smtClean="0">
                <a:solidFill>
                  <a:srgbClr val="FF0000"/>
                </a:solidFill>
              </a:rPr>
              <a:t>perencanaan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intrastruktur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serta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teknologi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pembangunan</a:t>
            </a:r>
            <a:r>
              <a:rPr lang="en-US" sz="2400" i="1" dirty="0" smtClean="0">
                <a:solidFill>
                  <a:srgbClr val="FF0000"/>
                </a:solidFill>
              </a:rPr>
              <a:t> &amp; </a:t>
            </a:r>
            <a:r>
              <a:rPr lang="en-US" sz="2400" i="1" dirty="0" err="1" smtClean="0">
                <a:solidFill>
                  <a:srgbClr val="FF0000"/>
                </a:solidFill>
              </a:rPr>
              <a:t>pembangkitan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jaringan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instalasi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tenaga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listrik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sampai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distribusi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tenaga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ke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beban</a:t>
            </a:r>
            <a:r>
              <a:rPr lang="en-US" sz="2400" dirty="0" smtClean="0"/>
              <a:t>”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447800"/>
            <a:ext cx="411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47800"/>
            <a:ext cx="3225800" cy="3366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524000"/>
            <a:ext cx="6766213" cy="414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7467600" cy="4495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Output </a:t>
            </a:r>
            <a:r>
              <a:rPr lang="en-US" b="1" dirty="0" err="1" smtClean="0"/>
              <a:t>lulusan</a:t>
            </a:r>
            <a:r>
              <a:rPr lang="en-US" b="1" dirty="0" smtClean="0"/>
              <a:t>: </a:t>
            </a:r>
          </a:p>
          <a:p>
            <a:pPr>
              <a:buNone/>
            </a:pPr>
            <a:r>
              <a:rPr lang="en-US" dirty="0" smtClean="0"/>
              <a:t>	- Engineer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ketenagalistrikan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Konsultan</a:t>
            </a:r>
            <a:r>
              <a:rPr lang="en-US" dirty="0" smtClean="0"/>
              <a:t> </a:t>
            </a:r>
            <a:r>
              <a:rPr lang="en-US" dirty="0" err="1" smtClean="0"/>
              <a:t>dibidang</a:t>
            </a:r>
            <a:r>
              <a:rPr lang="en-US" dirty="0" smtClean="0"/>
              <a:t> </a:t>
            </a:r>
            <a:r>
              <a:rPr lang="en-US" dirty="0" err="1" smtClean="0"/>
              <a:t>ketenagalistrikan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Wiraswasta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ketenagalistrikan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err="1" smtClean="0"/>
              <a:t>Prospek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bekerja</a:t>
            </a:r>
            <a:r>
              <a:rPr lang="en-US" dirty="0" smtClean="0"/>
              <a:t> di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pembangkit</a:t>
            </a:r>
            <a:r>
              <a:rPr lang="en-US" dirty="0" smtClean="0"/>
              <a:t>  </a:t>
            </a:r>
            <a:r>
              <a:rPr lang="en-US" dirty="0" err="1" smtClean="0"/>
              <a:t>listrik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; PT. Chevron, PT. Indonesia Power, PLN, MIGAS, </a:t>
            </a:r>
            <a:r>
              <a:rPr lang="en-US" dirty="0" err="1" smtClean="0"/>
              <a:t>dll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en-US" b="1" dirty="0" smtClean="0"/>
              <a:t>PEMINATAN:’ELEKTRONIKA”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9416"/>
            <a:ext cx="7620000" cy="4846320"/>
          </a:xfrm>
        </p:spPr>
        <p:txBody>
          <a:bodyPr>
            <a:normAutofit/>
          </a:bodyPr>
          <a:lstStyle/>
          <a:p>
            <a:r>
              <a:rPr lang="id-ID" b="1" dirty="0" smtClean="0"/>
              <a:t>Pemahaman: </a:t>
            </a:r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Ilmu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id-ID" dirty="0" smtClean="0"/>
              <a:t>Karakter komponen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yang </a:t>
            </a:r>
            <a:r>
              <a:rPr lang="en-US" dirty="0" err="1" smtClean="0"/>
              <a:t>diaplikasikan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rangkaian-rangkaian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r>
              <a:rPr lang="en-US" b="1" dirty="0" err="1" smtClean="0"/>
              <a:t>Fkus</a:t>
            </a:r>
            <a:r>
              <a:rPr lang="en-US" b="1" dirty="0" smtClean="0"/>
              <a:t> </a:t>
            </a:r>
            <a:r>
              <a:rPr lang="en-US" b="1" dirty="0" err="1" smtClean="0"/>
              <a:t>belajar</a:t>
            </a:r>
            <a:r>
              <a:rPr lang="en-US" b="1" dirty="0" smtClean="0"/>
              <a:t> </a:t>
            </a:r>
            <a:r>
              <a:rPr lang="en-US" b="1" dirty="0" err="1" smtClean="0"/>
              <a:t>tentang</a:t>
            </a:r>
            <a:r>
              <a:rPr lang="en-US" b="1" dirty="0" smtClean="0"/>
              <a:t> :</a:t>
            </a:r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Mikrokontroller</a:t>
            </a:r>
            <a:r>
              <a:rPr lang="en-US" dirty="0" smtClean="0"/>
              <a:t>/</a:t>
            </a:r>
            <a:r>
              <a:rPr lang="en-US" dirty="0" err="1" smtClean="0"/>
              <a:t>mikroprosesor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Mikroelektronika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Pabrikasi</a:t>
            </a:r>
            <a:r>
              <a:rPr lang="en-US" dirty="0" smtClean="0"/>
              <a:t> PCB </a:t>
            </a:r>
            <a:r>
              <a:rPr lang="id-ID" dirty="0" smtClean="0"/>
              <a:t>&amp; rangk</a:t>
            </a:r>
            <a:r>
              <a:rPr lang="en-US" dirty="0" err="1" smtClean="0"/>
              <a:t>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(IC, CHIP,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457200"/>
            <a:ext cx="3149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457200"/>
            <a:ext cx="3200400" cy="2387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3048000"/>
            <a:ext cx="3200400" cy="3211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239000" cy="5211763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/>
              <a:t>Output </a:t>
            </a:r>
            <a:r>
              <a:rPr lang="en-US" b="1" dirty="0" err="1" smtClean="0"/>
              <a:t>lulusan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- engineer </a:t>
            </a:r>
            <a:r>
              <a:rPr lang="en-US" dirty="0" err="1" smtClean="0"/>
              <a:t>elektronika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</a:t>
            </a:r>
            <a:r>
              <a:rPr lang="id-ID" dirty="0" smtClean="0"/>
              <a:t>n</a:t>
            </a:r>
            <a:r>
              <a:rPr lang="en-US" dirty="0" smtClean="0"/>
              <a:t>sultan</a:t>
            </a:r>
          </a:p>
          <a:p>
            <a:pPr>
              <a:buNone/>
            </a:pPr>
            <a:r>
              <a:rPr lang="en-US" dirty="0" smtClean="0"/>
              <a:t>	- designer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wiraswasta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P</a:t>
            </a:r>
            <a:r>
              <a:rPr lang="en-US" b="1" dirty="0" err="1" smtClean="0"/>
              <a:t>rospek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 	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</a:t>
            </a:r>
            <a:r>
              <a:rPr lang="en-US" dirty="0" err="1" smtClean="0"/>
              <a:t>misal</a:t>
            </a:r>
            <a:r>
              <a:rPr lang="en-US" dirty="0" smtClean="0"/>
              <a:t>; PT. LEN, INTI, </a:t>
            </a:r>
            <a:r>
              <a:rPr lang="en-US" dirty="0" err="1" smtClean="0"/>
              <a:t>Manufactur</a:t>
            </a:r>
            <a:r>
              <a:rPr lang="en-US" dirty="0" smtClean="0"/>
              <a:t>, </a:t>
            </a:r>
            <a:r>
              <a:rPr lang="en-US" dirty="0" err="1" smtClean="0"/>
              <a:t>Migas</a:t>
            </a:r>
            <a:r>
              <a:rPr lang="en-US" dirty="0" smtClean="0"/>
              <a:t>, LIPI, </a:t>
            </a:r>
            <a:r>
              <a:rPr lang="en-US" dirty="0" err="1" smtClean="0"/>
              <a:t>Lapan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PEMINATAN: “TELEKOMUNIKASI”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315200" cy="4017336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sz="3200" b="1" dirty="0" err="1" smtClean="0"/>
              <a:t>Fokus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belajar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tentang</a:t>
            </a:r>
            <a:r>
              <a:rPr lang="id-ID" sz="3200" b="1" dirty="0" smtClean="0"/>
              <a:t>:</a:t>
            </a:r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Sistem</a:t>
            </a:r>
            <a:r>
              <a:rPr lang="en-US" dirty="0" smtClean="0"/>
              <a:t> Telekomunikasi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Teknologi</a:t>
            </a:r>
            <a:r>
              <a:rPr lang="en-US" dirty="0" smtClean="0"/>
              <a:t> &amp; </a:t>
            </a:r>
            <a:r>
              <a:rPr lang="en-US" dirty="0" err="1" smtClean="0"/>
              <a:t>Informasi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- </a:t>
            </a:r>
            <a:r>
              <a:rPr lang="en-US" dirty="0" err="1" smtClean="0"/>
              <a:t>Jaringan</a:t>
            </a:r>
            <a:r>
              <a:rPr lang="en-US" dirty="0" smtClean="0"/>
              <a:t> Telekomunikasi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Pita </a:t>
            </a:r>
            <a:r>
              <a:rPr lang="en-US" dirty="0" err="1" smtClean="0"/>
              <a:t>Lebar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IoT</a:t>
            </a:r>
            <a:r>
              <a:rPr lang="en-US" dirty="0" smtClean="0"/>
              <a:t> (</a:t>
            </a:r>
            <a:r>
              <a:rPr lang="en-US" i="1" dirty="0" smtClean="0"/>
              <a:t>Internet of Things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Sinyal</a:t>
            </a:r>
            <a:r>
              <a:rPr lang="en-US" dirty="0" smtClean="0"/>
              <a:t> Digital (DSP), </a:t>
            </a:r>
            <a:r>
              <a:rPr lang="en-US" dirty="0" err="1" smtClean="0"/>
              <a:t>dll</a:t>
            </a:r>
            <a:endParaRPr lang="id-ID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914400"/>
            <a:ext cx="7543800" cy="3276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400" dirty="0" smtClean="0">
                <a:solidFill>
                  <a:srgbClr val="FF0000"/>
                </a:solidFill>
                <a:latin typeface="Arial Black" pitchFamily="34" charset="0"/>
              </a:rPr>
              <a:t>OUTLINES:</a:t>
            </a:r>
            <a:endParaRPr lang="en-US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endParaRPr lang="id-ID" sz="24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US" sz="2000" dirty="0" err="1" smtClean="0">
                <a:latin typeface="Arial Black" pitchFamily="34" charset="0"/>
              </a:rPr>
              <a:t>Sejarah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ilmu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elektro</a:t>
            </a:r>
            <a:endParaRPr lang="en-US" sz="2000" dirty="0" smtClean="0">
              <a:latin typeface="Arial Black" pitchFamily="34" charset="0"/>
            </a:endParaRPr>
          </a:p>
          <a:p>
            <a:r>
              <a:rPr lang="en-US" sz="2000" dirty="0" err="1" smtClean="0">
                <a:latin typeface="Arial Black" pitchFamily="34" charset="0"/>
              </a:rPr>
              <a:t>Peranan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Ilmu-ilmu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Dasar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Ilmu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Dasar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Elektro</a:t>
            </a:r>
            <a:endParaRPr lang="en-US" sz="2000" dirty="0" smtClean="0">
              <a:latin typeface="Arial Black" pitchFamily="34" charset="0"/>
            </a:endParaRPr>
          </a:p>
          <a:p>
            <a:r>
              <a:rPr lang="en-US" sz="2000" dirty="0" err="1" smtClean="0">
                <a:latin typeface="Arial Black" pitchFamily="34" charset="0"/>
              </a:rPr>
              <a:t>Peminatan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Keahlian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dalam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Teknik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Elektro</a:t>
            </a:r>
            <a:endParaRPr lang="en-US" sz="2000" dirty="0" smtClean="0">
              <a:latin typeface="Arial Black" pitchFamily="34" charset="0"/>
            </a:endParaRPr>
          </a:p>
          <a:p>
            <a:r>
              <a:rPr lang="en-US" sz="2000" dirty="0" err="1" smtClean="0">
                <a:latin typeface="Arial Black" pitchFamily="34" charset="0"/>
              </a:rPr>
              <a:t>Prospek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Ilmu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Elektro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ke</a:t>
            </a:r>
            <a:r>
              <a:rPr lang="en-US" sz="2000" dirty="0" smtClean="0">
                <a:latin typeface="Arial Black" pitchFamily="34" charset="0"/>
              </a:rPr>
              <a:t> </a:t>
            </a:r>
            <a:r>
              <a:rPr lang="en-US" sz="2000" dirty="0" err="1" smtClean="0">
                <a:latin typeface="Arial Black" pitchFamily="34" charset="0"/>
              </a:rPr>
              <a:t>Depan</a:t>
            </a:r>
            <a:endParaRPr lang="en-US" sz="2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381000"/>
            <a:ext cx="7391400" cy="6172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325" marR="0" lvl="0" indent="-60325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Ilmu </a:t>
            </a:r>
            <a:r>
              <a:rPr lang="en-US" sz="3600" b="1" dirty="0" smtClean="0"/>
              <a:t>T</a:t>
            </a:r>
            <a:r>
              <a:rPr kumimoji="0" lang="en-US" sz="3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elekomunikasi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definisi</a:t>
            </a:r>
            <a:r>
              <a:rPr kumimoji="0" lang="en-US" sz="2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en-US" sz="2800" b="1" i="1" dirty="0"/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ilmu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proses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terjadinya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komunikasi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jarak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jauh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dimana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sebuah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sinyal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sifatnya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analog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digital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dikirimkan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suatu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media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baik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kabel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maupun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udara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(radio).</a:t>
            </a: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chemeClr val="tx1"/>
                </a:solidFill>
              </a:rPr>
              <a:t>Jenis komunikasi</a:t>
            </a:r>
            <a:endParaRPr lang="id-ID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239000" cy="4550736"/>
          </a:xfrm>
        </p:spPr>
        <p:txBody>
          <a:bodyPr/>
          <a:lstStyle/>
          <a:p>
            <a:r>
              <a:rPr lang="id-ID" u="sng" dirty="0" smtClean="0"/>
              <a:t>Sistem Komunikasi Analog</a:t>
            </a:r>
            <a:r>
              <a:rPr lang="id-ID" dirty="0" smtClean="0"/>
              <a:t>      </a:t>
            </a:r>
            <a:r>
              <a:rPr lang="id-ID" dirty="0" smtClean="0">
                <a:solidFill>
                  <a:srgbClr val="FF0000"/>
                </a:solidFill>
              </a:rPr>
              <a:t>informasi yang dikirim analog</a:t>
            </a:r>
            <a:r>
              <a:rPr lang="id-ID" dirty="0" smtClean="0"/>
              <a:t>     </a:t>
            </a:r>
            <a:r>
              <a:rPr lang="id-ID" dirty="0" smtClean="0">
                <a:solidFill>
                  <a:srgbClr val="00B050"/>
                </a:solidFill>
              </a:rPr>
              <a:t>informasi yg diterima analog.</a:t>
            </a:r>
          </a:p>
          <a:p>
            <a:endParaRPr lang="id-ID" dirty="0" smtClean="0">
              <a:solidFill>
                <a:srgbClr val="00B050"/>
              </a:solidFill>
            </a:endParaRPr>
          </a:p>
          <a:p>
            <a:r>
              <a:rPr lang="id-ID" u="sng" dirty="0" smtClean="0"/>
              <a:t>Sistem Komunikasi Digital</a:t>
            </a:r>
            <a:r>
              <a:rPr lang="id-ID" dirty="0" smtClean="0"/>
              <a:t>      </a:t>
            </a:r>
            <a:r>
              <a:rPr lang="id-ID" dirty="0" smtClean="0">
                <a:solidFill>
                  <a:srgbClr val="0070C0"/>
                </a:solidFill>
              </a:rPr>
              <a:t>informasi yang dikirim digital</a:t>
            </a:r>
            <a:r>
              <a:rPr lang="id-ID" dirty="0" smtClean="0"/>
              <a:t>     </a:t>
            </a:r>
            <a:r>
              <a:rPr lang="id-ID" dirty="0" smtClean="0">
                <a:solidFill>
                  <a:srgbClr val="7030A0"/>
                </a:solidFill>
              </a:rPr>
              <a:t>informasi yang diterima digital</a:t>
            </a:r>
            <a:r>
              <a:rPr lang="id-ID" dirty="0" smtClean="0"/>
              <a:t>: (</a:t>
            </a:r>
            <a:r>
              <a:rPr lang="id-ID" i="1" dirty="0" smtClean="0">
                <a:solidFill>
                  <a:srgbClr val="C00000"/>
                </a:solidFill>
              </a:rPr>
              <a:t>ada proses konversi informasi analog ke digital di dalam sistem</a:t>
            </a:r>
            <a:r>
              <a:rPr lang="id-ID" dirty="0" smtClean="0"/>
              <a:t>)</a:t>
            </a:r>
            <a:endParaRPr lang="id-ID" dirty="0"/>
          </a:p>
        </p:txBody>
      </p:sp>
      <p:sp>
        <p:nvSpPr>
          <p:cNvPr id="4" name="Right Arrow 3"/>
          <p:cNvSpPr/>
          <p:nvPr/>
        </p:nvSpPr>
        <p:spPr>
          <a:xfrm>
            <a:off x="4724400" y="2133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ight Arrow 4"/>
          <p:cNvSpPr/>
          <p:nvPr/>
        </p:nvSpPr>
        <p:spPr>
          <a:xfrm>
            <a:off x="2971800" y="25146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ight Arrow 5"/>
          <p:cNvSpPr/>
          <p:nvPr/>
        </p:nvSpPr>
        <p:spPr>
          <a:xfrm>
            <a:off x="4648200" y="3810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ight Arrow 6"/>
          <p:cNvSpPr/>
          <p:nvPr/>
        </p:nvSpPr>
        <p:spPr>
          <a:xfrm>
            <a:off x="2971800" y="4191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078" y="373209"/>
            <a:ext cx="6477522" cy="81693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id-ID" dirty="0" smtClean="0"/>
              <a:t>Blok Umum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Jauh</a:t>
            </a:r>
            <a:r>
              <a:rPr lang="id-ID" dirty="0" smtClean="0"/>
              <a:t> </a:t>
            </a:r>
            <a:r>
              <a:rPr lang="en-US" dirty="0" smtClean="0"/>
              <a:t>(</a:t>
            </a:r>
            <a:r>
              <a:rPr lang="id-ID" dirty="0" smtClean="0"/>
              <a:t>Telekomunikasi</a:t>
            </a:r>
            <a:r>
              <a:rPr lang="en-US" dirty="0" smtClean="0"/>
              <a:t>)</a:t>
            </a:r>
            <a:endParaRPr lang="id-ID" dirty="0"/>
          </a:p>
        </p:txBody>
      </p:sp>
      <p:pic>
        <p:nvPicPr>
          <p:cNvPr id="16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0200"/>
            <a:ext cx="6971721" cy="45836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772400" cy="5592763"/>
          </a:xfrm>
        </p:spPr>
        <p:txBody>
          <a:bodyPr/>
          <a:lstStyle/>
          <a:p>
            <a:r>
              <a:rPr lang="en-US" b="1" dirty="0" smtClean="0"/>
              <a:t> Output </a:t>
            </a:r>
            <a:r>
              <a:rPr lang="en-US" b="1" dirty="0" err="1" smtClean="0"/>
              <a:t>lulusan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- engineer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id-ID" dirty="0" smtClean="0"/>
              <a:t>perencana &amp; </a:t>
            </a:r>
            <a:r>
              <a:rPr lang="en-US" dirty="0" smtClean="0"/>
              <a:t>designer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dirty="0" err="1" smtClean="0"/>
              <a:t>konsultan</a:t>
            </a:r>
            <a:r>
              <a:rPr lang="id-ID" dirty="0" smtClean="0"/>
              <a:t> di bidang telekomunikasi</a:t>
            </a:r>
          </a:p>
          <a:p>
            <a:pPr>
              <a:buNone/>
            </a:pPr>
            <a:r>
              <a:rPr lang="id-ID" dirty="0" smtClean="0"/>
              <a:t>	- wiraswasta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 </a:t>
            </a:r>
            <a:r>
              <a:rPr lang="en-US" b="1" dirty="0" err="1" smtClean="0"/>
              <a:t>Prospek</a:t>
            </a:r>
            <a:r>
              <a:rPr lang="en-US" b="1" dirty="0" smtClean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id-ID" dirty="0" smtClean="0"/>
              <a:t>Bek</a:t>
            </a:r>
            <a:r>
              <a:rPr lang="en-US" dirty="0" err="1" smtClean="0"/>
              <a:t>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</a:t>
            </a:r>
            <a:r>
              <a:rPr lang="en-US" dirty="0" err="1" smtClean="0"/>
              <a:t>telekomunikasi</a:t>
            </a:r>
            <a:r>
              <a:rPr lang="en-US" dirty="0" smtClean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; PT. TELKOM, INTI, PERTAMINA, VENDOR</a:t>
            </a:r>
            <a:r>
              <a:rPr lang="id-ID" dirty="0" smtClean="0"/>
              <a:t>-VENDOR</a:t>
            </a:r>
            <a:r>
              <a:rPr lang="en-US" dirty="0" smtClean="0"/>
              <a:t> SELULER, </a:t>
            </a:r>
            <a:r>
              <a:rPr lang="en-US" dirty="0" err="1" smtClean="0"/>
              <a:t>dll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PEMINATAN : TEKNIK KENDALI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023964" cy="4017336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err="1" smtClean="0"/>
              <a:t>Ruang</a:t>
            </a:r>
            <a:r>
              <a:rPr lang="en-US" b="1" dirty="0" smtClean="0"/>
              <a:t> </a:t>
            </a:r>
            <a:r>
              <a:rPr lang="en-US" b="1" dirty="0" err="1" smtClean="0"/>
              <a:t>Lingkup</a:t>
            </a:r>
            <a:r>
              <a:rPr lang="en-US" b="1" dirty="0" smtClean="0"/>
              <a:t> </a:t>
            </a:r>
            <a:r>
              <a:rPr lang="en-US" b="1" dirty="0" err="1" smtClean="0"/>
              <a:t>Pembelajaran</a:t>
            </a:r>
            <a:r>
              <a:rPr lang="en-US" b="1" dirty="0" smtClean="0"/>
              <a:t>: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dirty="0" smtClean="0"/>
              <a:t>	- </a:t>
            </a:r>
            <a:r>
              <a:rPr lang="en-US" sz="2400" dirty="0" err="1" smtClean="0"/>
              <a:t>Kendali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id-ID" sz="2400" dirty="0" smtClean="0"/>
              <a:t>analog</a:t>
            </a:r>
            <a:r>
              <a:rPr lang="en-US" sz="2400" dirty="0" smtClean="0"/>
              <a:t> &amp; digital </a:t>
            </a:r>
          </a:p>
          <a:p>
            <a:pPr>
              <a:buNone/>
            </a:pPr>
            <a:r>
              <a:rPr lang="en-US" sz="2400" dirty="0" smtClean="0"/>
              <a:t>	- </a:t>
            </a:r>
            <a:r>
              <a:rPr lang="en-US" sz="2400" dirty="0" err="1" smtClean="0"/>
              <a:t>Otomatisasi</a:t>
            </a:r>
            <a:r>
              <a:rPr lang="id-ID" sz="2400" dirty="0" smtClean="0"/>
              <a:t> </a:t>
            </a:r>
            <a:r>
              <a:rPr lang="en-US" sz="2400" dirty="0" smtClean="0"/>
              <a:t>&amp; </a:t>
            </a:r>
            <a:r>
              <a:rPr lang="en-US" sz="2400" dirty="0" err="1" smtClean="0"/>
              <a:t>kendali</a:t>
            </a:r>
            <a:r>
              <a:rPr lang="en-US" sz="2400" dirty="0" smtClean="0"/>
              <a:t> </a:t>
            </a:r>
            <a:r>
              <a:rPr lang="en-US" sz="2400" dirty="0" err="1" smtClean="0"/>
              <a:t>cerdas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	- </a:t>
            </a:r>
            <a:r>
              <a:rPr lang="en-US" sz="2400" dirty="0" smtClean="0"/>
              <a:t>E</a:t>
            </a:r>
            <a:r>
              <a:rPr lang="id-ID" sz="2400" dirty="0" smtClean="0"/>
              <a:t>lektronika kendali industry</a:t>
            </a:r>
            <a:r>
              <a:rPr lang="en-US" sz="2400" dirty="0" smtClean="0"/>
              <a:t> (PLC, </a:t>
            </a:r>
            <a:r>
              <a:rPr lang="en-US" sz="2400" dirty="0" err="1" smtClean="0"/>
              <a:t>Mikrokontroller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	-</a:t>
            </a:r>
            <a:r>
              <a:rPr lang="id-ID" sz="2400" dirty="0" smtClean="0"/>
              <a:t> </a:t>
            </a:r>
            <a:r>
              <a:rPr lang="en-US" sz="2400" dirty="0" smtClean="0"/>
              <a:t>R</a:t>
            </a:r>
            <a:r>
              <a:rPr lang="id-ID" sz="2400" dirty="0" smtClean="0"/>
              <a:t>obotika</a:t>
            </a:r>
            <a:r>
              <a:rPr lang="en-US" sz="2400" dirty="0" smtClean="0"/>
              <a:t>, </a:t>
            </a:r>
            <a:r>
              <a:rPr lang="en-US" sz="2400" dirty="0" err="1" smtClean="0"/>
              <a:t>dll</a:t>
            </a:r>
            <a:endParaRPr lang="id-ID" sz="24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1371600"/>
            <a:ext cx="7239000" cy="3276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Teknik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kendali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Definisi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</a:t>
            </a: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empelajari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tentang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otomatisasi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kinerja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sistem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membantu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meringankan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kerja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manusia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awalnya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serba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manual (analog).</a:t>
            </a:r>
          </a:p>
          <a:p>
            <a:pPr marL="60325" marR="0" lvl="0" indent="-60325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20040"/>
            <a:ext cx="6553200" cy="746760"/>
          </a:xfrm>
        </p:spPr>
        <p:txBody>
          <a:bodyPr/>
          <a:lstStyle/>
          <a:p>
            <a:r>
              <a:rPr lang="id-ID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Alur proses kendali</a:t>
            </a:r>
            <a:endParaRPr lang="id-ID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33590"/>
            <a:ext cx="4892676" cy="1471610"/>
          </a:xfrm>
        </p:spPr>
        <p:txBody>
          <a:bodyPr/>
          <a:lstStyle/>
          <a:p>
            <a:r>
              <a:rPr lang="id-ID" dirty="0" smtClean="0"/>
              <a:t>Adanya “masukan” (input)</a:t>
            </a:r>
          </a:p>
          <a:p>
            <a:r>
              <a:rPr lang="id-ID" dirty="0" smtClean="0"/>
              <a:t>Adanya “proses”</a:t>
            </a:r>
          </a:p>
          <a:p>
            <a:r>
              <a:rPr lang="id-ID" dirty="0" smtClean="0"/>
              <a:t>Adanya “keluaran” (output)</a:t>
            </a: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785786" y="4700582"/>
            <a:ext cx="171451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INPUT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7554" y="4700582"/>
            <a:ext cx="171451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PROSES</a:t>
            </a:r>
            <a:endParaRPr lang="id-ID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00760" y="4700582"/>
            <a:ext cx="1714512" cy="78581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id-ID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OUTPUT</a:t>
            </a:r>
            <a:endParaRPr lang="id-ID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2643174" y="4914896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ight Arrow 7"/>
          <p:cNvSpPr/>
          <p:nvPr/>
        </p:nvSpPr>
        <p:spPr>
          <a:xfrm>
            <a:off x="5214942" y="4914896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0040"/>
            <a:ext cx="6934200" cy="899160"/>
          </a:xfrm>
        </p:spPr>
        <p:txBody>
          <a:bodyPr>
            <a:normAutofit/>
          </a:bodyPr>
          <a:lstStyle/>
          <a:p>
            <a:r>
              <a:rPr lang="id-ID" dirty="0" smtClean="0"/>
              <a:t>Komponen Sist</a:t>
            </a:r>
            <a:r>
              <a:rPr lang="en-US" dirty="0" smtClean="0"/>
              <a:t>EM</a:t>
            </a:r>
            <a:r>
              <a:rPr lang="id-ID" dirty="0" smtClean="0"/>
              <a:t> Kendali</a:t>
            </a:r>
            <a:endParaRPr lang="id-ID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362200"/>
            <a:ext cx="7353187" cy="2508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20040"/>
            <a:ext cx="6248400" cy="74676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Contoh kontrol analog</a:t>
            </a:r>
            <a:endParaRPr lang="id-ID" sz="32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6041" y="1752600"/>
            <a:ext cx="7912997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320040"/>
            <a:ext cx="6477000" cy="82296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</a:rPr>
              <a:t>Contoh kontrol automatik</a:t>
            </a:r>
            <a:endParaRPr lang="id-ID" sz="3200" dirty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1" y="1600199"/>
            <a:ext cx="7086600" cy="3657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id-ID" dirty="0" smtClean="0"/>
              <a:t>Sejarah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4931736"/>
          </a:xfrm>
        </p:spPr>
        <p:txBody>
          <a:bodyPr>
            <a:normAutofit/>
          </a:bodyPr>
          <a:lstStyle/>
          <a:p>
            <a:r>
              <a:rPr lang="id-ID" b="1" dirty="0" smtClean="0"/>
              <a:t>Hans Christian Oersted</a:t>
            </a:r>
            <a:r>
              <a:rPr lang="id-ID" dirty="0" smtClean="0"/>
              <a:t> (1820) </a:t>
            </a:r>
            <a:r>
              <a:rPr lang="en-US" dirty="0" smtClean="0"/>
              <a:t>:</a:t>
            </a:r>
            <a:r>
              <a:rPr lang="id-ID" dirty="0" smtClean="0"/>
              <a:t> hubungan medan magnet dengan energi listrik (teori: kawat yg dialiri listrik dpt menolak jarum magnet kompas)</a:t>
            </a:r>
          </a:p>
          <a:p>
            <a:r>
              <a:rPr lang="id-ID" b="1" dirty="0" smtClean="0"/>
              <a:t>Jean Baptiste Biot &amp; Felix Savart </a:t>
            </a:r>
            <a:r>
              <a:rPr lang="id-ID" dirty="0" smtClean="0"/>
              <a:t>(1820) </a:t>
            </a:r>
            <a:r>
              <a:rPr lang="en-US" dirty="0" smtClean="0"/>
              <a:t>:</a:t>
            </a:r>
            <a:r>
              <a:rPr lang="id-ID" dirty="0" smtClean="0"/>
              <a:t>        timbulnya medan magnet oleh arus listrik yg stabil.</a:t>
            </a:r>
          </a:p>
          <a:p>
            <a:r>
              <a:rPr lang="id-ID" b="1" dirty="0" smtClean="0"/>
              <a:t>Michael Faraday </a:t>
            </a:r>
            <a:r>
              <a:rPr lang="id-ID" dirty="0" smtClean="0"/>
              <a:t>(1931) </a:t>
            </a:r>
            <a:r>
              <a:rPr lang="en-US" dirty="0" smtClean="0"/>
              <a:t>:</a:t>
            </a:r>
            <a:r>
              <a:rPr lang="id-ID" dirty="0" smtClean="0"/>
              <a:t> penemu gaya gerak listrik (ggl), efek induksi magnetik &amp; Kapasitor</a:t>
            </a:r>
          </a:p>
          <a:p>
            <a:r>
              <a:rPr lang="id-ID" b="1" dirty="0" smtClean="0"/>
              <a:t>Thomas Alfa Edison</a:t>
            </a:r>
            <a:r>
              <a:rPr lang="id-ID" dirty="0" smtClean="0"/>
              <a:t> (1879)</a:t>
            </a:r>
            <a:r>
              <a:rPr lang="en-US" dirty="0" smtClean="0"/>
              <a:t>:</a:t>
            </a:r>
            <a:r>
              <a:rPr lang="id-ID" dirty="0" smtClean="0"/>
              <a:t>  penemuan bola lampu listrik</a:t>
            </a:r>
            <a:r>
              <a:rPr lang="en-US" dirty="0" smtClean="0"/>
              <a:t> (</a:t>
            </a:r>
            <a:r>
              <a:rPr lang="id-ID" dirty="0" smtClean="0"/>
              <a:t>pemilik 1039 hak paten</a:t>
            </a:r>
            <a:r>
              <a:rPr lang="en-US" dirty="0" smtClean="0"/>
              <a:t>)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696200" cy="5592763"/>
          </a:xfrm>
        </p:spPr>
        <p:txBody>
          <a:bodyPr/>
          <a:lstStyle/>
          <a:p>
            <a:r>
              <a:rPr lang="en-US" b="1" dirty="0" smtClean="0"/>
              <a:t>Output </a:t>
            </a:r>
            <a:r>
              <a:rPr lang="en-US" b="1" dirty="0" err="1" smtClean="0"/>
              <a:t>lulusan</a:t>
            </a:r>
            <a:r>
              <a:rPr lang="en-US" b="1" dirty="0" smtClean="0"/>
              <a:t>: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- Engineer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bidang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kendali</a:t>
            </a:r>
            <a:r>
              <a:rPr lang="en-US" dirty="0" smtClean="0">
                <a:solidFill>
                  <a:schemeClr val="tx1"/>
                </a:solidFill>
              </a:rPr>
              <a:t>/</a:t>
            </a:r>
            <a:r>
              <a:rPr lang="en-US" dirty="0" err="1" smtClean="0">
                <a:solidFill>
                  <a:schemeClr val="tx1"/>
                </a:solidFill>
              </a:rPr>
              <a:t>pengaturan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en-US" dirty="0" err="1" smtClean="0">
                <a:solidFill>
                  <a:schemeClr val="tx1"/>
                </a:solidFill>
              </a:rPr>
              <a:t>Konsultan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Designer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elektronika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kendali</a:t>
            </a:r>
            <a:endParaRPr lang="id-ID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id-ID" dirty="0" smtClean="0">
              <a:solidFill>
                <a:schemeClr val="tx1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id-ID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Prospek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</a:rPr>
              <a:t>   </a:t>
            </a:r>
            <a:r>
              <a:rPr lang="en-US" dirty="0" err="1" smtClean="0">
                <a:solidFill>
                  <a:schemeClr val="tx1"/>
                </a:solidFill>
              </a:rPr>
              <a:t>Bekerja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industri-industri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misal</a:t>
            </a:r>
            <a:r>
              <a:rPr lang="en-US" dirty="0" smtClean="0">
                <a:solidFill>
                  <a:schemeClr val="tx1"/>
                </a:solidFill>
              </a:rPr>
              <a:t> ; PERTAMINA, PLN, INTI, MIGAS,PT. TELKOM, </a:t>
            </a:r>
            <a:r>
              <a:rPr lang="id-ID" dirty="0" smtClean="0">
                <a:solidFill>
                  <a:schemeClr val="tx1"/>
                </a:solidFill>
              </a:rPr>
              <a:t>INDUSTRI MANUFAKTUR, </a:t>
            </a:r>
            <a:r>
              <a:rPr lang="en-US" dirty="0" err="1" smtClean="0">
                <a:solidFill>
                  <a:schemeClr val="tx1"/>
                </a:solidFill>
              </a:rPr>
              <a:t>dll</a:t>
            </a:r>
            <a:r>
              <a:rPr lang="id-ID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/>
          </a:bodyPr>
          <a:lstStyle/>
          <a:p>
            <a:r>
              <a:rPr lang="en-US" dirty="0" err="1" smtClean="0"/>
              <a:t>tugas</a:t>
            </a:r>
            <a:r>
              <a:rPr lang="id-ID" dirty="0" smtClean="0"/>
              <a:t> hari ini!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Sebutkan ilmu dasar penunjang ilmu teknik elektro!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Jelaskan pengertian teknik elektro dilihat dari kata asal dan definisi umum!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Jelaskan apa saja ruang lingkup pembelajaran peminatan </a:t>
            </a:r>
            <a:r>
              <a:rPr lang="id-ID" sz="2400" dirty="0" smtClean="0">
                <a:solidFill>
                  <a:srgbClr val="0070C0"/>
                </a:solidFill>
              </a:rPr>
              <a:t>teknik telekomunikasi </a:t>
            </a:r>
            <a:r>
              <a:rPr lang="id-ID" sz="2400" dirty="0" smtClean="0"/>
              <a:t>&amp; </a:t>
            </a:r>
            <a:r>
              <a:rPr lang="id-ID" sz="2400" dirty="0" smtClean="0">
                <a:solidFill>
                  <a:srgbClr val="C00000"/>
                </a:solidFill>
              </a:rPr>
              <a:t>sistem kendali</a:t>
            </a:r>
            <a:r>
              <a:rPr lang="id-ID" sz="2400" dirty="0" smtClean="0"/>
              <a:t> !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Jelaskan tantangan terbesar dari ilmu elektro untuk masa depan!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Apa yang membedakan antara </a:t>
            </a:r>
            <a:r>
              <a:rPr lang="id-ID" sz="2400" dirty="0" smtClean="0">
                <a:solidFill>
                  <a:srgbClr val="00B0F0"/>
                </a:solidFill>
              </a:rPr>
              <a:t>sist. komunikasi analog </a:t>
            </a:r>
            <a:r>
              <a:rPr lang="id-ID" sz="2400" dirty="0" smtClean="0"/>
              <a:t>dengan </a:t>
            </a:r>
            <a:r>
              <a:rPr lang="id-ID" sz="2400" dirty="0" smtClean="0">
                <a:solidFill>
                  <a:srgbClr val="7030A0"/>
                </a:solidFill>
              </a:rPr>
              <a:t>sist. komunikasi digital </a:t>
            </a:r>
            <a:r>
              <a:rPr lang="id-ID" sz="2400" dirty="0" smtClean="0"/>
              <a:t>?</a:t>
            </a:r>
          </a:p>
          <a:p>
            <a:pPr marL="514350" indent="-514350">
              <a:buFont typeface="+mj-lt"/>
              <a:buAutoNum type="arabicParenR"/>
            </a:pPr>
            <a:r>
              <a:rPr lang="id-ID" sz="2400" dirty="0" smtClean="0"/>
              <a:t>Apa yang membedakan antara </a:t>
            </a:r>
            <a:r>
              <a:rPr lang="id-ID" sz="2400" dirty="0" smtClean="0">
                <a:solidFill>
                  <a:schemeClr val="accent1">
                    <a:lumMod val="75000"/>
                  </a:schemeClr>
                </a:solidFill>
              </a:rPr>
              <a:t>sist. Kendali manual</a:t>
            </a:r>
            <a:r>
              <a:rPr lang="id-ID" sz="2400" dirty="0" smtClean="0"/>
              <a:t> dengan </a:t>
            </a:r>
            <a:r>
              <a:rPr lang="id-ID" sz="2400" dirty="0" smtClean="0">
                <a:solidFill>
                  <a:srgbClr val="FF0000"/>
                </a:solidFill>
              </a:rPr>
              <a:t>sist. Kendali automatik</a:t>
            </a:r>
            <a:r>
              <a:rPr lang="id-ID" sz="2400" dirty="0" smtClean="0"/>
              <a:t> ?</a:t>
            </a:r>
          </a:p>
          <a:p>
            <a:pPr marL="514350" indent="-514350">
              <a:buFont typeface="+mj-lt"/>
              <a:buAutoNum type="arabicParenR"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7696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id-ID" b="1" dirty="0" smtClean="0"/>
          </a:p>
          <a:p>
            <a:pPr algn="ctr">
              <a:buNone/>
            </a:pPr>
            <a:r>
              <a:rPr lang="id-ID" b="1" dirty="0" smtClean="0"/>
              <a:t>Terima kasih &amp; See next chapter</a:t>
            </a:r>
            <a:endParaRPr lang="en-US" b="1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/>
          <a:lstStyle/>
          <a:p>
            <a:r>
              <a:rPr lang="id-ID" b="1" dirty="0" smtClean="0"/>
              <a:t>Sebelum tahun 1960-an</a:t>
            </a:r>
            <a:r>
              <a:rPr lang="en-US" dirty="0" smtClean="0"/>
              <a:t>: </a:t>
            </a:r>
            <a:r>
              <a:rPr lang="id-ID" dirty="0" smtClean="0"/>
              <a:t>mayoritas komponen elektronika terbuat dari tabung.</a:t>
            </a:r>
            <a:endParaRPr lang="en-US" dirty="0" smtClean="0"/>
          </a:p>
          <a:p>
            <a:endParaRPr lang="id-ID" dirty="0" smtClean="0"/>
          </a:p>
          <a:p>
            <a:r>
              <a:rPr lang="id-ID" b="1" dirty="0" smtClean="0"/>
              <a:t>Revolusi silikon (1960-an)</a:t>
            </a:r>
            <a:r>
              <a:rPr lang="en-US" b="1" dirty="0" smtClean="0"/>
              <a:t> : </a:t>
            </a:r>
            <a:r>
              <a:rPr lang="id-ID" dirty="0" smtClean="0"/>
              <a:t>transistor ditemukan, akibatnya: devais elektronika menjadi lebih kecil.</a:t>
            </a:r>
            <a:endParaRPr lang="en-US" dirty="0" smtClean="0"/>
          </a:p>
          <a:p>
            <a:endParaRPr lang="id-ID" dirty="0" smtClean="0"/>
          </a:p>
          <a:p>
            <a:r>
              <a:rPr lang="id-ID" b="1" dirty="0" smtClean="0"/>
              <a:t>Tahun 1970 an</a:t>
            </a:r>
            <a:r>
              <a:rPr lang="en-US" b="1" dirty="0" smtClean="0"/>
              <a:t> : </a:t>
            </a:r>
            <a:r>
              <a:rPr lang="id-ID" dirty="0" smtClean="0"/>
              <a:t>teknologi IC ditemukan, akibatnya: devais elektronika semakin kecil &amp; ringan.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 ITU TEKNIK ELEKTRO 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7543800" cy="35052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50"/>
                </a:solidFill>
              </a:rPr>
              <a:t>“electrical </a:t>
            </a:r>
            <a:r>
              <a:rPr lang="en-US" b="1" dirty="0" smtClean="0">
                <a:solidFill>
                  <a:srgbClr val="00B050"/>
                </a:solidFill>
              </a:rPr>
              <a:t>engineering” </a:t>
            </a:r>
            <a:r>
              <a:rPr lang="en-US" dirty="0" smtClean="0"/>
              <a:t>(=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listrik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err="1" smtClean="0"/>
              <a:t>Belajar</a:t>
            </a:r>
            <a:r>
              <a:rPr lang="en-US" dirty="0" smtClean="0"/>
              <a:t>: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gejala-gejala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sifat-sifat</a:t>
            </a:r>
            <a:r>
              <a:rPr lang="en-US" dirty="0" smtClean="0"/>
              <a:t> </a:t>
            </a:r>
            <a:r>
              <a:rPr lang="en-US" dirty="0" err="1" smtClean="0"/>
              <a:t>kelistrikan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Kata </a:t>
            </a:r>
            <a:r>
              <a:rPr lang="en-US" b="1" dirty="0" smtClean="0"/>
              <a:t>‘</a:t>
            </a:r>
            <a:r>
              <a:rPr lang="en-US" b="1" dirty="0" err="1" smtClean="0"/>
              <a:t>Elektro</a:t>
            </a:r>
            <a:r>
              <a:rPr lang="en-US" b="1" dirty="0" smtClean="0"/>
              <a:t>’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kata </a:t>
            </a:r>
            <a:r>
              <a:rPr lang="en-US" b="1" dirty="0" smtClean="0">
                <a:solidFill>
                  <a:srgbClr val="FF0000"/>
                </a:solidFill>
              </a:rPr>
              <a:t>‘ </a:t>
            </a:r>
            <a:r>
              <a:rPr lang="en-US" b="1" dirty="0" err="1" smtClean="0">
                <a:solidFill>
                  <a:srgbClr val="FF0000"/>
                </a:solidFill>
              </a:rPr>
              <a:t>elektron</a:t>
            </a:r>
            <a:r>
              <a:rPr lang="en-US" b="1" dirty="0" smtClean="0">
                <a:solidFill>
                  <a:srgbClr val="FF0000"/>
                </a:solidFill>
              </a:rPr>
              <a:t>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5486400" cy="1127760"/>
          </a:xfrm>
        </p:spPr>
        <p:txBody>
          <a:bodyPr>
            <a:noAutofit/>
          </a:bodyPr>
          <a:lstStyle/>
          <a:p>
            <a:r>
              <a:rPr lang="id-ID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Perkembangan </a:t>
            </a:r>
            <a:r>
              <a:rPr lang="en-US" sz="3200" cap="none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3200" cap="none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lmu</a:t>
            </a:r>
            <a:r>
              <a:rPr lang="en-US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</a:t>
            </a:r>
            <a:r>
              <a:rPr lang="id-ID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lekro</a:t>
            </a:r>
            <a:r>
              <a:rPr lang="en-US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id-ID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sekarang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7620000" cy="3124200"/>
          </a:xfrm>
        </p:spPr>
        <p:txBody>
          <a:bodyPr/>
          <a:lstStyle/>
          <a:p>
            <a:r>
              <a:rPr lang="en-US" b="1" dirty="0" err="1" smtClean="0"/>
              <a:t>Bidang</a:t>
            </a:r>
            <a:r>
              <a:rPr lang="id-ID" b="1" dirty="0" smtClean="0"/>
              <a:t> elektronika</a:t>
            </a:r>
            <a:r>
              <a:rPr lang="id-ID" dirty="0" smtClean="0"/>
              <a:t>: televisi digital, telepon seluler, radio digital, CD, komputer, printer, dll.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id-ID" dirty="0" smtClean="0"/>
          </a:p>
          <a:p>
            <a:r>
              <a:rPr lang="id-ID" b="1" dirty="0" smtClean="0"/>
              <a:t>Teknologi</a:t>
            </a:r>
            <a:r>
              <a:rPr lang="en-US" b="1" dirty="0" smtClean="0"/>
              <a:t> &amp; </a:t>
            </a:r>
            <a:r>
              <a:rPr lang="en-US" b="1" dirty="0" err="1" smtClean="0"/>
              <a:t>Informasi</a:t>
            </a:r>
            <a:r>
              <a:rPr lang="id-ID" b="1" dirty="0" smtClean="0"/>
              <a:t>:</a:t>
            </a:r>
            <a:r>
              <a:rPr lang="id-ID" dirty="0" smtClean="0"/>
              <a:t> Internet, PLTU, PLTN, trafik light, solar cell, 3G, satelit dll.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7391400" cy="3200400"/>
          </a:xfrm>
        </p:spPr>
        <p:txBody>
          <a:bodyPr>
            <a:noAutofit/>
          </a:bodyPr>
          <a:lstStyle/>
          <a:p>
            <a:r>
              <a:rPr lang="id-ID" sz="2000" dirty="0" smtClean="0"/>
              <a:t>Teknologi </a:t>
            </a:r>
            <a:r>
              <a:rPr lang="id-ID" sz="2000" b="1" dirty="0" smtClean="0"/>
              <a:t>SCADA</a:t>
            </a:r>
            <a:r>
              <a:rPr lang="id-ID" sz="2000" dirty="0" smtClean="0"/>
              <a:t> (</a:t>
            </a:r>
            <a:r>
              <a:rPr lang="id-ID" sz="2000" i="1" dirty="0" smtClean="0"/>
              <a:t>Supervisory Central and Data Acquisition)</a:t>
            </a:r>
          </a:p>
          <a:p>
            <a:r>
              <a:rPr lang="id-ID" sz="2000" dirty="0" smtClean="0"/>
              <a:t>Teknologi </a:t>
            </a:r>
            <a:r>
              <a:rPr lang="id-ID" sz="2000" b="1" dirty="0" smtClean="0"/>
              <a:t>EMS</a:t>
            </a:r>
            <a:r>
              <a:rPr lang="id-ID" sz="2000" dirty="0" smtClean="0"/>
              <a:t> (</a:t>
            </a:r>
            <a:r>
              <a:rPr lang="id-ID" sz="2000" i="1" dirty="0" smtClean="0"/>
              <a:t>Energy Management System</a:t>
            </a:r>
            <a:r>
              <a:rPr lang="id-ID" sz="2000" dirty="0" smtClean="0"/>
              <a:t>)</a:t>
            </a:r>
          </a:p>
          <a:p>
            <a:r>
              <a:rPr lang="id-ID" sz="2000" dirty="0" smtClean="0"/>
              <a:t>Teknologi </a:t>
            </a:r>
            <a:r>
              <a:rPr lang="id-ID" sz="2000" b="1" dirty="0" smtClean="0"/>
              <a:t>PLC </a:t>
            </a:r>
            <a:r>
              <a:rPr lang="id-ID" sz="2000" dirty="0" smtClean="0"/>
              <a:t>(</a:t>
            </a:r>
            <a:r>
              <a:rPr lang="id-ID" sz="2000" i="1" dirty="0" smtClean="0"/>
              <a:t>Power Line Carrier)</a:t>
            </a:r>
          </a:p>
          <a:p>
            <a:r>
              <a:rPr lang="id-ID" sz="2000" b="1" i="1" dirty="0" smtClean="0"/>
              <a:t>Green Technology </a:t>
            </a:r>
            <a:r>
              <a:rPr lang="id-ID" sz="2000" dirty="0" smtClean="0"/>
              <a:t>(teknologi hijau)</a:t>
            </a:r>
            <a:endParaRPr lang="en-US" sz="2000" dirty="0" smtClean="0"/>
          </a:p>
          <a:p>
            <a:r>
              <a:rPr lang="id-ID" sz="2000" b="1" dirty="0" smtClean="0"/>
              <a:t>Teknologi </a:t>
            </a:r>
            <a:r>
              <a:rPr lang="id-ID" sz="2000" b="1" dirty="0" smtClean="0"/>
              <a:t>Satelit</a:t>
            </a:r>
            <a:endParaRPr lang="id-ID" sz="2000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57200"/>
            <a:ext cx="5486400" cy="1127760"/>
          </a:xfrm>
          <a:prstGeom prst="rect">
            <a:avLst/>
          </a:prstGeom>
        </p:spPr>
        <p:txBody>
          <a:bodyPr vert="horz" lIns="45720" tIns="0" rIns="45720" bIns="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id-ID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Perkembangan </a:t>
            </a:r>
            <a:r>
              <a:rPr lang="en-US" sz="3200" cap="none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Ilmu</a:t>
            </a:r>
            <a:r>
              <a:rPr lang="en-US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E</a:t>
            </a:r>
            <a:r>
              <a:rPr lang="id-ID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lekro</a:t>
            </a:r>
            <a:r>
              <a:rPr lang="en-US" sz="3200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(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masa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2800" dirty="0" err="1" smtClean="0">
                <a:latin typeface="Aharoni" panose="02010803020104030203" pitchFamily="2" charset="-79"/>
                <a:cs typeface="Aharoni" panose="02010803020104030203" pitchFamily="2" charset="-79"/>
              </a:rPr>
              <a:t>depan</a:t>
            </a:r>
            <a:r>
              <a:rPr lang="en-US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)</a:t>
            </a:r>
            <a:endParaRPr lang="id-ID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elektro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7239000" cy="20574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	</a:t>
            </a:r>
            <a:r>
              <a:rPr lang="en-US" sz="3200" b="1" dirty="0" smtClean="0"/>
              <a:t>a</a:t>
            </a:r>
            <a:r>
              <a:rPr lang="en-US" sz="4000" b="1" dirty="0" smtClean="0"/>
              <a:t>. </a:t>
            </a:r>
            <a:r>
              <a:rPr lang="en-US" sz="3200" b="1" dirty="0" err="1" smtClean="0"/>
              <a:t>Fisika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berkaitan</a:t>
            </a:r>
            <a:r>
              <a:rPr lang="en-US" sz="3200" b="1" dirty="0" smtClean="0"/>
              <a:t> dg </a:t>
            </a:r>
            <a:r>
              <a:rPr lang="en-US" sz="3200" b="1" dirty="0" err="1" smtClean="0"/>
              <a:t>kelistrikan</a:t>
            </a:r>
            <a:r>
              <a:rPr lang="en-US" sz="3200" b="1" dirty="0" smtClean="0"/>
              <a:t>)</a:t>
            </a:r>
          </a:p>
          <a:p>
            <a:pPr>
              <a:buNone/>
            </a:pPr>
            <a:r>
              <a:rPr lang="en-US" sz="3200" b="1" dirty="0" smtClean="0"/>
              <a:t>	b. </a:t>
            </a:r>
            <a:r>
              <a:rPr lang="en-US" sz="3200" b="1" dirty="0" err="1" smtClean="0"/>
              <a:t>Matematika</a:t>
            </a:r>
            <a:endParaRPr lang="en-US" sz="3200" b="1" dirty="0" smtClean="0"/>
          </a:p>
          <a:p>
            <a:pPr>
              <a:buNone/>
            </a:pPr>
            <a:endParaRPr lang="en-US" b="1" i="1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365760"/>
          </a:xfrm>
        </p:spPr>
        <p:txBody>
          <a:bodyPr>
            <a:noAutofit/>
          </a:bodyPr>
          <a:lstStyle/>
          <a:p>
            <a:r>
              <a:rPr lang="id-ID" sz="2400" dirty="0" smtClean="0"/>
              <a:t>Struktur dasar ilmu elektro</a:t>
            </a:r>
            <a:endParaRPr lang="id-ID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399" y="762000"/>
            <a:ext cx="7103784" cy="6095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1601</TotalTime>
  <Words>612</Words>
  <Application>Microsoft Office PowerPoint</Application>
  <PresentationFormat>On-screen Show (4:3)</PresentationFormat>
  <Paragraphs>150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1" baseType="lpstr">
      <vt:lpstr>Aharoni</vt:lpstr>
      <vt:lpstr>Arial</vt:lpstr>
      <vt:lpstr>Arial Black</vt:lpstr>
      <vt:lpstr>Arno Pro Smbd</vt:lpstr>
      <vt:lpstr>Calibri</vt:lpstr>
      <vt:lpstr>Trebuchet MS</vt:lpstr>
      <vt:lpstr>Wingdings</vt:lpstr>
      <vt:lpstr>Wingdings 2</vt:lpstr>
      <vt:lpstr>Opulent</vt:lpstr>
      <vt:lpstr> “Perkembangan Teknik Elektro”</vt:lpstr>
      <vt:lpstr>PowerPoint Presentation</vt:lpstr>
      <vt:lpstr>Sejarah</vt:lpstr>
      <vt:lpstr>PowerPoint Presentation</vt:lpstr>
      <vt:lpstr>APA ITU TEKNIK ELEKTRO ???</vt:lpstr>
      <vt:lpstr>Perkembangan Ilmu Elekro  (sekarang)</vt:lpstr>
      <vt:lpstr>PowerPoint Presentation</vt:lpstr>
      <vt:lpstr>Referensi dasar ilmu elektro?</vt:lpstr>
      <vt:lpstr>Struktur dasar ilmu elektro</vt:lpstr>
      <vt:lpstr>BIDANG-bidang ILMU KEAHLIAN  DI TEKNIK ELEKTRO (1)</vt:lpstr>
      <vt:lpstr>PowerPoint Presentation</vt:lpstr>
      <vt:lpstr>PEMINATAN: “TEKNIK TENAGA LISTRIK”</vt:lpstr>
      <vt:lpstr>PowerPoint Presentation</vt:lpstr>
      <vt:lpstr>PowerPoint Presentation</vt:lpstr>
      <vt:lpstr>PowerPoint Presentation</vt:lpstr>
      <vt:lpstr>PEMINATAN:’ELEKTRONIKA”</vt:lpstr>
      <vt:lpstr>PowerPoint Presentation</vt:lpstr>
      <vt:lpstr>PowerPoint Presentation</vt:lpstr>
      <vt:lpstr>PEMINATAN: “TELEKOMUNIKASI”</vt:lpstr>
      <vt:lpstr>PowerPoint Presentation</vt:lpstr>
      <vt:lpstr>Jenis komunikasi</vt:lpstr>
      <vt:lpstr>PowerPoint Presentation</vt:lpstr>
      <vt:lpstr>PowerPoint Presentation</vt:lpstr>
      <vt:lpstr>PEMINATAN : TEKNIK KENDALI</vt:lpstr>
      <vt:lpstr>PowerPoint Presentation</vt:lpstr>
      <vt:lpstr>Alur proses kendali</vt:lpstr>
      <vt:lpstr>Komponen SistEM Kendali</vt:lpstr>
      <vt:lpstr>Contoh kontrol analog</vt:lpstr>
      <vt:lpstr>Contoh kontrol automatik</vt:lpstr>
      <vt:lpstr>PowerPoint Presentation</vt:lpstr>
      <vt:lpstr>tugas hari ini! </vt:lpstr>
      <vt:lpstr>PowerPoint Presentation</vt:lpstr>
    </vt:vector>
  </TitlesOfParts>
  <Company>UK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ITU TEKNIK ELEKTRO ???</dc:title>
  <dc:creator>boedi PhD</dc:creator>
  <cp:lastModifiedBy>Nayadut</cp:lastModifiedBy>
  <cp:revision>73</cp:revision>
  <dcterms:created xsi:type="dcterms:W3CDTF">2011-10-03T12:35:53Z</dcterms:created>
  <dcterms:modified xsi:type="dcterms:W3CDTF">2017-09-25T12:33:39Z</dcterms:modified>
</cp:coreProperties>
</file>