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kelistrikan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/>
              <a:t>T</a:t>
            </a:r>
            <a:r>
              <a:rPr lang="en-US" b="1" dirty="0" err="1" smtClean="0"/>
              <a:t>eknik</a:t>
            </a:r>
            <a:r>
              <a:rPr lang="en-US" b="1" dirty="0" smtClean="0"/>
              <a:t> </a:t>
            </a:r>
            <a:r>
              <a:rPr lang="en-US" b="1" dirty="0" err="1"/>
              <a:t>E</a:t>
            </a:r>
            <a:r>
              <a:rPr lang="en-US" b="1" dirty="0" err="1" smtClean="0"/>
              <a:t>lektro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4583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408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Tabel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kekutan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dielektrik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bahan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221" y="2126239"/>
            <a:ext cx="7098747" cy="285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367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408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Tabel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konstanta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dielektrik</a:t>
            </a:r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r>
              <a:rPr lang="en-US" sz="3200" b="1" dirty="0" err="1" smtClean="0">
                <a:solidFill>
                  <a:srgbClr val="FF0000"/>
                </a:solidFill>
              </a:rPr>
              <a:t>permitivitas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relatif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bahan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3657" y="1936309"/>
            <a:ext cx="6377838" cy="32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197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Jenis</a:t>
            </a:r>
            <a:r>
              <a:rPr lang="en-US" sz="4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bahan</a:t>
            </a:r>
            <a:r>
              <a:rPr lang="en-US" sz="4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penghantar</a:t>
            </a:r>
            <a:endParaRPr lang="en-US" sz="48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8767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5958"/>
          </a:xfrm>
        </p:spPr>
        <p:txBody>
          <a:bodyPr>
            <a:normAutofit/>
          </a:bodyPr>
          <a:lstStyle/>
          <a:p>
            <a:r>
              <a:rPr lang="en-US" sz="4000" b="1" dirty="0" err="1" smtClean="0"/>
              <a:t>Syarat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bahan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konduktor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326" y="2105526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 </a:t>
            </a:r>
            <a:r>
              <a:rPr lang="en-US" sz="2800" dirty="0" err="1" smtClean="0"/>
              <a:t>Konduktifitasnya</a:t>
            </a:r>
            <a:r>
              <a:rPr lang="en-US" sz="2800" dirty="0" smtClean="0"/>
              <a:t> </a:t>
            </a:r>
            <a:r>
              <a:rPr lang="en-US" sz="2800" dirty="0" err="1"/>
              <a:t>cukup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endParaRPr lang="en-US" sz="2800" dirty="0"/>
          </a:p>
          <a:p>
            <a:pPr marL="0" indent="0">
              <a:buNone/>
            </a:pPr>
            <a:r>
              <a:rPr lang="fi-FI" sz="2800" dirty="0"/>
              <a:t>2. Koefisien muai panjangnya kecil</a:t>
            </a:r>
          </a:p>
          <a:p>
            <a:pPr marL="0" indent="0">
              <a:buNone/>
            </a:pPr>
            <a:r>
              <a:rPr lang="fi-FI" sz="2800" dirty="0"/>
              <a:t>3. Modulus kenyalnya (modulus </a:t>
            </a:r>
            <a:r>
              <a:rPr lang="fi-FI" sz="2800" dirty="0" smtClean="0"/>
              <a:t>elastisitas) </a:t>
            </a:r>
            <a:r>
              <a:rPr lang="en-US" sz="2800" dirty="0" err="1" smtClean="0"/>
              <a:t>cukup</a:t>
            </a:r>
            <a:r>
              <a:rPr lang="en-US" sz="2800" dirty="0" smtClean="0"/>
              <a:t> </a:t>
            </a:r>
            <a:r>
              <a:rPr lang="en-US" sz="2800" dirty="0" err="1"/>
              <a:t>besar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048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Contoh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penghantar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286000"/>
            <a:ext cx="10262937" cy="3581400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0070C0"/>
                </a:solidFill>
              </a:rPr>
              <a:t>Logam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biasa</a:t>
            </a:r>
            <a:r>
              <a:rPr lang="en-US" sz="2800" dirty="0"/>
              <a:t>, </a:t>
            </a:r>
            <a:r>
              <a:rPr lang="en-US" sz="2800" dirty="0" err="1"/>
              <a:t>seperti</a:t>
            </a:r>
            <a:r>
              <a:rPr lang="en-US" sz="2800" dirty="0"/>
              <a:t> : </a:t>
            </a:r>
            <a:r>
              <a:rPr lang="en-US" sz="2800" dirty="0" err="1" smtClean="0"/>
              <a:t>tembaga</a:t>
            </a:r>
            <a:r>
              <a:rPr lang="en-US" sz="2800" dirty="0" smtClean="0"/>
              <a:t>, </a:t>
            </a:r>
            <a:r>
              <a:rPr lang="en-US" sz="2800" dirty="0" err="1" smtClean="0"/>
              <a:t>alumunium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besi</a:t>
            </a:r>
            <a:endParaRPr lang="en-US" sz="2800" dirty="0"/>
          </a:p>
          <a:p>
            <a:r>
              <a:rPr lang="pt-BR" sz="2800" b="1" dirty="0" smtClean="0">
                <a:solidFill>
                  <a:srgbClr val="0070C0"/>
                </a:solidFill>
              </a:rPr>
              <a:t>Logam </a:t>
            </a:r>
            <a:r>
              <a:rPr lang="pt-BR" sz="2800" b="1" dirty="0">
                <a:solidFill>
                  <a:srgbClr val="0070C0"/>
                </a:solidFill>
              </a:rPr>
              <a:t>campuran (alloy) </a:t>
            </a:r>
            <a:r>
              <a:rPr lang="pt-BR" sz="2800" dirty="0"/>
              <a:t>yaitu logam </a:t>
            </a:r>
            <a:r>
              <a:rPr lang="pt-BR" sz="2800" dirty="0" smtClean="0"/>
              <a:t>dari </a:t>
            </a:r>
            <a:r>
              <a:rPr lang="en-US" sz="2800" dirty="0" err="1" smtClean="0"/>
              <a:t>tembaga</a:t>
            </a:r>
            <a:r>
              <a:rPr lang="en-US" sz="2800" dirty="0" smtClean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alumunium</a:t>
            </a:r>
            <a:r>
              <a:rPr lang="en-US" sz="2800" dirty="0"/>
              <a:t> yang </a:t>
            </a:r>
            <a:r>
              <a:rPr lang="en-US" sz="2800" dirty="0" err="1" smtClean="0"/>
              <a:t>dicampur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logam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lain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 smtClean="0"/>
              <a:t>kekuatan</a:t>
            </a:r>
            <a:r>
              <a:rPr lang="en-US" sz="2800" dirty="0" smtClean="0"/>
              <a:t> </a:t>
            </a:r>
            <a:r>
              <a:rPr lang="en-US" sz="2800" dirty="0" err="1" smtClean="0"/>
              <a:t>mekanisnya</a:t>
            </a:r>
            <a:endParaRPr lang="en-US" sz="2800" dirty="0" smtClean="0"/>
          </a:p>
          <a:p>
            <a:r>
              <a:rPr lang="en-US" sz="2800" b="1" dirty="0" err="1">
                <a:solidFill>
                  <a:srgbClr val="0070C0"/>
                </a:solidFill>
              </a:rPr>
              <a:t>Logam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paduan</a:t>
            </a:r>
            <a:r>
              <a:rPr lang="en-US" sz="2800" b="1" dirty="0">
                <a:solidFill>
                  <a:srgbClr val="0070C0"/>
                </a:solidFill>
              </a:rPr>
              <a:t> (composite</a:t>
            </a:r>
            <a:r>
              <a:rPr lang="en-US" sz="2800" b="1" dirty="0" smtClean="0">
                <a:solidFill>
                  <a:srgbClr val="0070C0"/>
                </a:solidFill>
              </a:rPr>
              <a:t>)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logam</a:t>
            </a:r>
            <a:r>
              <a:rPr lang="en-US" sz="2800" dirty="0"/>
              <a:t> yang </a:t>
            </a:r>
            <a:r>
              <a:rPr lang="en-US" sz="2800" dirty="0" err="1" smtClean="0"/>
              <a:t>dipadukan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kompresi</a:t>
            </a:r>
            <a:r>
              <a:rPr lang="en-US" sz="2800" dirty="0"/>
              <a:t>, </a:t>
            </a:r>
            <a:r>
              <a:rPr lang="en-US" sz="2800" dirty="0" err="1" smtClean="0"/>
              <a:t>peleburan</a:t>
            </a:r>
            <a:r>
              <a:rPr lang="en-US" sz="2800" dirty="0" smtClean="0"/>
              <a:t> (</a:t>
            </a:r>
            <a:r>
              <a:rPr lang="en-US" sz="2800" i="1" dirty="0" smtClean="0"/>
              <a:t>melting</a:t>
            </a:r>
            <a:r>
              <a:rPr lang="en-US" sz="2800" dirty="0"/>
              <a:t>)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pengelasan</a:t>
            </a:r>
            <a:r>
              <a:rPr lang="en-US" sz="2800" dirty="0"/>
              <a:t> (</a:t>
            </a:r>
            <a:r>
              <a:rPr lang="en-US" sz="2800" i="1" dirty="0"/>
              <a:t>welding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01853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4084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Klasifikasi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listrik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7084"/>
            <a:ext cx="10479505" cy="4102768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400" b="1" dirty="0" err="1" smtClean="0">
                <a:solidFill>
                  <a:srgbClr val="0070C0"/>
                </a:solidFill>
              </a:rPr>
              <a:t>Kawat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logam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biasa</a:t>
            </a:r>
            <a:r>
              <a:rPr lang="en-US" sz="2400" dirty="0"/>
              <a:t>,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/>
              <a:t>: BCC (</a:t>
            </a:r>
            <a:r>
              <a:rPr lang="en-US" sz="2400" i="1" dirty="0" smtClean="0"/>
              <a:t>bare copper </a:t>
            </a:r>
            <a:r>
              <a:rPr lang="en-US" sz="2400" i="1" dirty="0"/>
              <a:t>conductor</a:t>
            </a:r>
            <a:r>
              <a:rPr lang="en-US" sz="2400" dirty="0"/>
              <a:t>) </a:t>
            </a:r>
            <a:r>
              <a:rPr lang="en-US" sz="2400" dirty="0" smtClean="0"/>
              <a:t>&amp; </a:t>
            </a:r>
            <a:r>
              <a:rPr lang="en-US" sz="2400" dirty="0"/>
              <a:t>AAC (</a:t>
            </a:r>
            <a:r>
              <a:rPr lang="en-US" sz="2400" i="1" dirty="0" smtClean="0"/>
              <a:t>all </a:t>
            </a:r>
            <a:r>
              <a:rPr lang="en-US" sz="2400" i="1" dirty="0" err="1" smtClean="0"/>
              <a:t>alumunium</a:t>
            </a:r>
            <a:r>
              <a:rPr lang="en-US" sz="2400" i="1" dirty="0" smtClean="0"/>
              <a:t> </a:t>
            </a:r>
            <a:r>
              <a:rPr lang="en-US" sz="2400" i="1" dirty="0"/>
              <a:t>conductor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s-ES" sz="2400" b="1" dirty="0">
                <a:solidFill>
                  <a:srgbClr val="0070C0"/>
                </a:solidFill>
              </a:rPr>
              <a:t>2</a:t>
            </a:r>
            <a:r>
              <a:rPr lang="es-ES" sz="2400" dirty="0"/>
              <a:t>. </a:t>
            </a:r>
            <a:r>
              <a:rPr lang="es-ES" sz="2400" b="1" dirty="0" err="1">
                <a:solidFill>
                  <a:srgbClr val="0070C0"/>
                </a:solidFill>
              </a:rPr>
              <a:t>Kawat</a:t>
            </a:r>
            <a:r>
              <a:rPr lang="es-ES" sz="2400" b="1" dirty="0">
                <a:solidFill>
                  <a:srgbClr val="0070C0"/>
                </a:solidFill>
              </a:rPr>
              <a:t> </a:t>
            </a:r>
            <a:r>
              <a:rPr lang="es-ES" sz="2400" b="1" dirty="0" err="1">
                <a:solidFill>
                  <a:srgbClr val="0070C0"/>
                </a:solidFill>
              </a:rPr>
              <a:t>logam</a:t>
            </a:r>
            <a:r>
              <a:rPr lang="es-ES" sz="2400" b="1" dirty="0">
                <a:solidFill>
                  <a:srgbClr val="0070C0"/>
                </a:solidFill>
              </a:rPr>
              <a:t> </a:t>
            </a:r>
            <a:r>
              <a:rPr lang="es-ES" sz="2400" b="1" dirty="0" err="1" smtClean="0">
                <a:solidFill>
                  <a:srgbClr val="0070C0"/>
                </a:solidFill>
              </a:rPr>
              <a:t>campuran</a:t>
            </a:r>
            <a:r>
              <a:rPr lang="es-ES" sz="2400" b="1" dirty="0" smtClean="0">
                <a:solidFill>
                  <a:srgbClr val="0070C0"/>
                </a:solidFill>
              </a:rPr>
              <a:t> (</a:t>
            </a:r>
            <a:r>
              <a:rPr lang="es-ES" sz="2400" b="1" dirty="0" err="1">
                <a:solidFill>
                  <a:srgbClr val="0070C0"/>
                </a:solidFill>
              </a:rPr>
              <a:t>alloy</a:t>
            </a:r>
            <a:r>
              <a:rPr lang="es-ES" sz="2400" b="1" dirty="0">
                <a:solidFill>
                  <a:srgbClr val="0070C0"/>
                </a:solidFill>
              </a:rPr>
              <a:t>), </a:t>
            </a:r>
            <a:endParaRPr lang="es-ES" sz="2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ES" sz="2400" b="1" dirty="0" smtClean="0">
                <a:solidFill>
                  <a:srgbClr val="0070C0"/>
                </a:solidFill>
              </a:rPr>
              <a:t>      </a:t>
            </a:r>
            <a:r>
              <a:rPr lang="es-ES" sz="2400" dirty="0" err="1" smtClean="0"/>
              <a:t>contoh</a:t>
            </a:r>
            <a:r>
              <a:rPr lang="es-ES" sz="2400" dirty="0" smtClean="0"/>
              <a:t> : </a:t>
            </a:r>
            <a:r>
              <a:rPr lang="en-US" sz="2400" dirty="0" smtClean="0"/>
              <a:t>AAAC </a:t>
            </a:r>
            <a:r>
              <a:rPr lang="en-US" sz="2400" dirty="0"/>
              <a:t>(</a:t>
            </a:r>
            <a:r>
              <a:rPr lang="en-US" sz="2400" i="1" dirty="0"/>
              <a:t>all </a:t>
            </a:r>
            <a:r>
              <a:rPr lang="en-US" sz="2400" i="1" dirty="0" err="1"/>
              <a:t>alumunium</a:t>
            </a:r>
            <a:r>
              <a:rPr lang="en-US" sz="2400" i="1" dirty="0"/>
              <a:t> alloy conductor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pt-BR" sz="2400" b="1" dirty="0">
                <a:solidFill>
                  <a:srgbClr val="0070C0"/>
                </a:solidFill>
              </a:rPr>
              <a:t>3.</a:t>
            </a:r>
            <a:r>
              <a:rPr lang="pt-BR" sz="2400" dirty="0"/>
              <a:t> </a:t>
            </a:r>
            <a:r>
              <a:rPr lang="pt-BR" sz="2400" b="1" dirty="0">
                <a:solidFill>
                  <a:srgbClr val="0070C0"/>
                </a:solidFill>
              </a:rPr>
              <a:t>Kawat logam paduan(composite</a:t>
            </a:r>
            <a:r>
              <a:rPr lang="pt-BR" sz="2400" b="1" dirty="0" smtClean="0">
                <a:solidFill>
                  <a:srgbClr val="0070C0"/>
                </a:solidFill>
              </a:rPr>
              <a:t>),</a:t>
            </a:r>
          </a:p>
          <a:p>
            <a:pPr marL="0" indent="0">
              <a:buNone/>
            </a:pPr>
            <a:r>
              <a:rPr lang="pt-BR" sz="2400" b="1" dirty="0" smtClean="0">
                <a:solidFill>
                  <a:srgbClr val="0070C0"/>
                </a:solidFill>
              </a:rPr>
              <a:t>      </a:t>
            </a:r>
            <a:r>
              <a:rPr lang="pt-BR" sz="2400" dirty="0" smtClean="0"/>
              <a:t>contoh : </a:t>
            </a:r>
            <a:r>
              <a:rPr lang="sv-SE" sz="2400" dirty="0" smtClean="0"/>
              <a:t>kawat </a:t>
            </a:r>
            <a:r>
              <a:rPr lang="sv-SE" sz="2400" dirty="0"/>
              <a:t>baja berlapis tembaga (</a:t>
            </a:r>
            <a:r>
              <a:rPr lang="sv-SE" sz="2400" i="1" dirty="0"/>
              <a:t>copper </a:t>
            </a:r>
            <a:r>
              <a:rPr lang="sv-SE" sz="2400" i="1" dirty="0" smtClean="0"/>
              <a:t>clad </a:t>
            </a:r>
            <a:r>
              <a:rPr lang="en-US" sz="2400" i="1" dirty="0" smtClean="0"/>
              <a:t>steel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/>
              <a:t>4. </a:t>
            </a:r>
            <a:r>
              <a:rPr lang="en-US" sz="2400" b="1" dirty="0" err="1" smtClean="0">
                <a:solidFill>
                  <a:srgbClr val="0070C0"/>
                </a:solidFill>
              </a:rPr>
              <a:t>Kawat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lilit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campuran</a:t>
            </a:r>
            <a:r>
              <a:rPr lang="en-US" sz="2400" b="1" dirty="0" smtClean="0">
                <a:solidFill>
                  <a:srgbClr val="0070C0"/>
                </a:solidFill>
              </a:rPr>
              <a:t> (alloy),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kawat</a:t>
            </a:r>
            <a:r>
              <a:rPr lang="en-US" sz="2400" dirty="0" smtClean="0"/>
              <a:t> yang </a:t>
            </a:r>
            <a:r>
              <a:rPr lang="en-US" sz="2400" dirty="0" err="1"/>
              <a:t>lilitannya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logam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/>
              <a:t>lebih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/>
              <a:t>: ACSR (</a:t>
            </a:r>
            <a:r>
              <a:rPr lang="en-US" sz="2400" dirty="0" err="1" smtClean="0"/>
              <a:t>alumunium</a:t>
            </a:r>
            <a:r>
              <a:rPr lang="en-US" sz="2400" dirty="0" smtClean="0"/>
              <a:t> conductor </a:t>
            </a:r>
            <a:r>
              <a:rPr lang="en-US" sz="2400" dirty="0"/>
              <a:t>steel reinforced)</a:t>
            </a:r>
          </a:p>
        </p:txBody>
      </p:sp>
    </p:spTree>
    <p:extLst>
      <p:ext uri="{BB962C8B-B14F-4D97-AF65-F5344CB8AC3E}">
        <p14:creationId xmlns:p14="http://schemas.microsoft.com/office/powerpoint/2010/main" val="1476102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Karakteristik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konduktor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Kekuatan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mekanik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contoh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: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kekuatan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+mj-lt"/>
                <a:cs typeface="Arial" panose="020B0604020202020204" pitchFamily="34" charset="0"/>
              </a:rPr>
              <a:t>tarik</a:t>
            </a:r>
            <a:endParaRPr lang="en-US" sz="2400" dirty="0">
              <a:latin typeface="+mj-lt"/>
              <a:cs typeface="Arial" panose="020B0604020202020204" pitchFamily="34" charset="0"/>
            </a:endParaRPr>
          </a:p>
          <a:p>
            <a:r>
              <a:rPr lang="en-US" sz="2400" b="1" dirty="0" err="1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Kekuatan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listrik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contoh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: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kekuatan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arus</a:t>
            </a:r>
            <a:endParaRPr lang="en-US" sz="2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120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22684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Resistivitas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Listrik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8843211" cy="3581400"/>
          </a:xfrm>
        </p:spPr>
        <p:txBody>
          <a:bodyPr/>
          <a:lstStyle/>
          <a:p>
            <a:r>
              <a:rPr lang="en-US" dirty="0" err="1"/>
              <a:t>Resistifitas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menahan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. </a:t>
            </a:r>
            <a:r>
              <a:rPr lang="en-US" dirty="0" err="1" smtClean="0"/>
              <a:t>Resistifitas</a:t>
            </a:r>
            <a:r>
              <a:rPr lang="en-US" dirty="0" smtClean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5205" y="3624645"/>
            <a:ext cx="1222106" cy="97426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3377034"/>
            <a:ext cx="3795501" cy="1469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883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61737"/>
          </a:xfrm>
        </p:spPr>
        <p:txBody>
          <a:bodyPr>
            <a:normAutofit/>
          </a:bodyPr>
          <a:lstStyle/>
          <a:p>
            <a:r>
              <a:rPr lang="en-US" sz="4000" b="1" dirty="0" err="1" smtClean="0"/>
              <a:t>Kaefisien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temperatur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bahan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96453"/>
            <a:ext cx="8361947" cy="4439652"/>
          </a:xfrm>
        </p:spPr>
        <p:txBody>
          <a:bodyPr/>
          <a:lstStyle/>
          <a:p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tahanan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.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1346" y="2836759"/>
            <a:ext cx="3209159" cy="60788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041" y="4417570"/>
            <a:ext cx="5289064" cy="181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782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90337"/>
            <a:ext cx="9601200" cy="74595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r>
              <a:rPr lang="en-US" sz="3200" dirty="0" err="1" smtClean="0"/>
              <a:t>soal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316" y="1888958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3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tembaga</a:t>
            </a:r>
            <a:r>
              <a:rPr lang="en-US" sz="2400" dirty="0" smtClean="0"/>
              <a:t>, </a:t>
            </a:r>
            <a:r>
              <a:rPr lang="en-US" sz="2400" dirty="0" err="1" smtClean="0"/>
              <a:t>silikon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karet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1 meter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diameternya</a:t>
            </a:r>
            <a:r>
              <a:rPr lang="en-US" sz="2400" dirty="0" smtClean="0"/>
              <a:t> 1 mm.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ujung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terpasang</a:t>
            </a:r>
            <a:r>
              <a:rPr lang="en-US" sz="2400" dirty="0" smtClean="0"/>
              <a:t> </a:t>
            </a:r>
            <a:r>
              <a:rPr lang="en-US" sz="2400" dirty="0" err="1" smtClean="0"/>
              <a:t>tegangan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8 Volt,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arus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melewati</a:t>
            </a:r>
            <a:r>
              <a:rPr lang="en-US" sz="2400" dirty="0" smtClean="0"/>
              <a:t> </a:t>
            </a:r>
            <a:r>
              <a:rPr lang="en-US" sz="2400" dirty="0" err="1" smtClean="0"/>
              <a:t>penghantar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1701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49705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</a:rPr>
              <a:t>Bahan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Listrik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360568" cy="3581400"/>
          </a:xfrm>
        </p:spPr>
        <p:txBody>
          <a:bodyPr/>
          <a:lstStyle/>
          <a:p>
            <a:r>
              <a:rPr lang="en-US" sz="3200" b="1" dirty="0" err="1" smtClean="0"/>
              <a:t>Definisi</a:t>
            </a:r>
            <a:r>
              <a:rPr lang="en-US" sz="3200" b="1" dirty="0" smtClean="0"/>
              <a:t>:</a:t>
            </a:r>
          </a:p>
          <a:p>
            <a:pPr marL="0" indent="0">
              <a:buNone/>
            </a:pPr>
            <a:r>
              <a:rPr lang="en-US" sz="2800" dirty="0" err="1" smtClean="0"/>
              <a:t>Segala</a:t>
            </a:r>
            <a:r>
              <a:rPr lang="en-US" sz="2800" dirty="0" smtClean="0"/>
              <a:t>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benda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bahan</a:t>
            </a:r>
            <a:r>
              <a:rPr lang="en-US" sz="2800" dirty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peralatan</a:t>
            </a:r>
            <a:r>
              <a:rPr lang="en-US" sz="2800" dirty="0"/>
              <a:t>, </a:t>
            </a:r>
            <a:r>
              <a:rPr lang="en-US" sz="2800" dirty="0" err="1" smtClean="0"/>
              <a:t>perlengkapan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/>
              <a:t>alat</a:t>
            </a:r>
            <a:r>
              <a:rPr lang="en-US" sz="2800" dirty="0"/>
              <a:t> bantu yang </a:t>
            </a:r>
            <a:r>
              <a:rPr lang="en-US" sz="2800" dirty="0" err="1"/>
              <a:t>berhubungan</a:t>
            </a:r>
            <a:r>
              <a:rPr lang="en-US" sz="2800" dirty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/>
              <a:t>ataupun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listrik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854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09863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</a:rPr>
              <a:t>Klasifikasi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Bahan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93495"/>
            <a:ext cx="9601200" cy="3773905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Bahan</a:t>
            </a:r>
            <a:r>
              <a:rPr lang="en-US" sz="3200" dirty="0" smtClean="0"/>
              <a:t> </a:t>
            </a:r>
            <a:r>
              <a:rPr lang="en-US" sz="3200" dirty="0" err="1"/>
              <a:t>tambang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non </a:t>
            </a:r>
            <a:r>
              <a:rPr lang="en-US" sz="3200" dirty="0" err="1"/>
              <a:t>tambang</a:t>
            </a:r>
            <a:endParaRPr lang="en-US" sz="3200" dirty="0"/>
          </a:p>
          <a:p>
            <a:r>
              <a:rPr lang="en-US" sz="3200" dirty="0" err="1" smtClean="0"/>
              <a:t>Bahan</a:t>
            </a:r>
            <a:r>
              <a:rPr lang="en-US" sz="3200" dirty="0" smtClean="0"/>
              <a:t> </a:t>
            </a:r>
            <a:r>
              <a:rPr lang="en-US" sz="3200" i="1" dirty="0"/>
              <a:t>renewable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i="1" dirty="0"/>
              <a:t>unrenewable</a:t>
            </a:r>
          </a:p>
          <a:p>
            <a:r>
              <a:rPr lang="en-US" sz="3200" dirty="0" err="1" smtClean="0"/>
              <a:t>Bahan</a:t>
            </a:r>
            <a:r>
              <a:rPr lang="en-US" sz="3200" dirty="0" smtClean="0"/>
              <a:t> </a:t>
            </a:r>
            <a:r>
              <a:rPr lang="en-US" sz="3200" dirty="0" err="1"/>
              <a:t>logam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non </a:t>
            </a:r>
            <a:r>
              <a:rPr lang="en-US" sz="3200" dirty="0" err="1"/>
              <a:t>logam</a:t>
            </a:r>
            <a:endParaRPr lang="en-US" sz="3200" dirty="0"/>
          </a:p>
          <a:p>
            <a:r>
              <a:rPr lang="en-US" sz="3200" dirty="0" err="1" smtClean="0"/>
              <a:t>Bahan</a:t>
            </a:r>
            <a:r>
              <a:rPr lang="en-US" sz="3200" dirty="0" smtClean="0"/>
              <a:t> </a:t>
            </a:r>
            <a:r>
              <a:rPr lang="en-US" sz="3200" dirty="0" err="1"/>
              <a:t>organik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sintetis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9348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7989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</a:rPr>
              <a:t>Klasifikasi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Bahan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listrik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8484" y="2021304"/>
            <a:ext cx="9601200" cy="4307305"/>
          </a:xfrm>
        </p:spPr>
        <p:txBody>
          <a:bodyPr>
            <a:normAutofit/>
          </a:bodyPr>
          <a:lstStyle/>
          <a:p>
            <a:r>
              <a:rPr lang="en-US" sz="3200" dirty="0" err="1"/>
              <a:t>Bahan</a:t>
            </a:r>
            <a:r>
              <a:rPr lang="en-US" sz="3200" dirty="0"/>
              <a:t> </a:t>
            </a:r>
            <a:r>
              <a:rPr lang="en-US" sz="3200" dirty="0" err="1"/>
              <a:t>penghantar</a:t>
            </a:r>
            <a:endParaRPr lang="en-US" sz="3200" dirty="0"/>
          </a:p>
          <a:p>
            <a:r>
              <a:rPr lang="en-US" sz="3200" dirty="0" err="1" smtClean="0"/>
              <a:t>Bahan</a:t>
            </a:r>
            <a:r>
              <a:rPr lang="en-US" sz="3200" dirty="0" smtClean="0"/>
              <a:t> </a:t>
            </a:r>
            <a:r>
              <a:rPr lang="en-US" sz="3200" dirty="0" err="1"/>
              <a:t>penyekat</a:t>
            </a:r>
            <a:endParaRPr lang="en-US" sz="3200" dirty="0"/>
          </a:p>
          <a:p>
            <a:r>
              <a:rPr lang="en-US" sz="3200" dirty="0" err="1" smtClean="0"/>
              <a:t>Bahan</a:t>
            </a:r>
            <a:r>
              <a:rPr lang="en-US" sz="3200" dirty="0" smtClean="0"/>
              <a:t> </a:t>
            </a:r>
            <a:r>
              <a:rPr lang="en-US" sz="3200" dirty="0" err="1"/>
              <a:t>setengah</a:t>
            </a:r>
            <a:r>
              <a:rPr lang="en-US" sz="3200" dirty="0"/>
              <a:t> </a:t>
            </a:r>
            <a:r>
              <a:rPr lang="en-US" sz="3200" dirty="0" err="1"/>
              <a:t>penghantar</a:t>
            </a:r>
            <a:endParaRPr lang="en-US" sz="3200" dirty="0"/>
          </a:p>
          <a:p>
            <a:r>
              <a:rPr lang="en-US" sz="3200" dirty="0" err="1" smtClean="0"/>
              <a:t>Bahan</a:t>
            </a:r>
            <a:r>
              <a:rPr lang="en-US" sz="3200" dirty="0" smtClean="0"/>
              <a:t> </a:t>
            </a:r>
            <a:r>
              <a:rPr lang="en-US" sz="3200" dirty="0"/>
              <a:t>magnet</a:t>
            </a:r>
          </a:p>
          <a:p>
            <a:r>
              <a:rPr lang="en-US" sz="3200" dirty="0" err="1" smtClean="0"/>
              <a:t>Bahan</a:t>
            </a:r>
            <a:r>
              <a:rPr lang="en-US" sz="3200" dirty="0" smtClean="0"/>
              <a:t> </a:t>
            </a:r>
            <a:r>
              <a:rPr lang="en-US" sz="3200" dirty="0" err="1"/>
              <a:t>superkonduktor</a:t>
            </a:r>
            <a:endParaRPr lang="en-US" sz="3200" dirty="0"/>
          </a:p>
          <a:p>
            <a:r>
              <a:rPr lang="en-US" sz="3200" dirty="0" err="1" smtClean="0"/>
              <a:t>Bahan</a:t>
            </a:r>
            <a:r>
              <a:rPr lang="en-US" sz="3200" dirty="0" smtClean="0"/>
              <a:t> </a:t>
            </a:r>
            <a:r>
              <a:rPr lang="en-US" sz="3200" dirty="0" err="1"/>
              <a:t>serat</a:t>
            </a:r>
            <a:r>
              <a:rPr lang="en-US" sz="3200" dirty="0"/>
              <a:t> </a:t>
            </a:r>
            <a:r>
              <a:rPr lang="en-US" sz="3200" dirty="0" err="1" smtClean="0"/>
              <a:t>optik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9610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90336"/>
            <a:ext cx="9601200" cy="830179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A. </a:t>
            </a:r>
            <a:r>
              <a:rPr lang="en-US" sz="2800" b="1" dirty="0" err="1" smtClean="0">
                <a:solidFill>
                  <a:srgbClr val="FF0000"/>
                </a:solidFill>
              </a:rPr>
              <a:t>Bahan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penghantar</a:t>
            </a:r>
            <a:r>
              <a:rPr lang="en-US" sz="2800" b="1" dirty="0" smtClean="0">
                <a:solidFill>
                  <a:srgbClr val="FF0000"/>
                </a:solidFill>
              </a:rPr>
              <a:t> (</a:t>
            </a:r>
            <a:r>
              <a:rPr lang="en-US" sz="2800" b="1" i="1" dirty="0" smtClean="0">
                <a:solidFill>
                  <a:srgbClr val="FF0000"/>
                </a:solidFill>
              </a:rPr>
              <a:t>Conductor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57400"/>
            <a:ext cx="10094495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Bahan</a:t>
            </a:r>
            <a:r>
              <a:rPr lang="en-US" sz="2800" dirty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/>
              <a:t>daya</a:t>
            </a:r>
            <a:r>
              <a:rPr lang="en-US" sz="2800" dirty="0"/>
              <a:t> </a:t>
            </a:r>
            <a:r>
              <a:rPr lang="en-US" sz="2800" dirty="0" err="1"/>
              <a:t>hantar</a:t>
            </a:r>
            <a:r>
              <a:rPr lang="en-US" sz="2800" dirty="0"/>
              <a:t> </a:t>
            </a:r>
            <a:r>
              <a:rPr lang="en-US" sz="2800" dirty="0" err="1"/>
              <a:t>listrik</a:t>
            </a:r>
            <a:r>
              <a:rPr lang="en-US" sz="2800" dirty="0"/>
              <a:t> (</a:t>
            </a:r>
            <a:r>
              <a:rPr lang="en-US" sz="2800" i="1" dirty="0" smtClean="0"/>
              <a:t>electrical conductivity</a:t>
            </a:r>
            <a:r>
              <a:rPr lang="en-US" sz="2800" dirty="0"/>
              <a:t>) yang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tahanan</a:t>
            </a:r>
            <a:r>
              <a:rPr lang="en-US" sz="2800" dirty="0" smtClean="0"/>
              <a:t> </a:t>
            </a:r>
            <a:r>
              <a:rPr lang="en-US" sz="2800" dirty="0" err="1" smtClean="0"/>
              <a:t>listrik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i="1" dirty="0"/>
              <a:t>electrical resistance</a:t>
            </a:r>
            <a:r>
              <a:rPr lang="en-US" sz="2800" dirty="0"/>
              <a:t>) </a:t>
            </a:r>
            <a:r>
              <a:rPr lang="en-US" sz="2800" dirty="0" err="1"/>
              <a:t>kecil</a:t>
            </a:r>
            <a:r>
              <a:rPr lang="en-US" sz="2800" dirty="0"/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71600" y="3581399"/>
            <a:ext cx="9601200" cy="8301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FF0000"/>
                </a:solidFill>
              </a:rPr>
              <a:t>B. </a:t>
            </a:r>
            <a:r>
              <a:rPr lang="en-US" sz="2800" b="1" dirty="0" err="1" smtClean="0">
                <a:solidFill>
                  <a:srgbClr val="FF0000"/>
                </a:solidFill>
              </a:rPr>
              <a:t>Bahan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penyekat</a:t>
            </a:r>
            <a:r>
              <a:rPr lang="en-US" sz="2800" b="1" dirty="0" smtClean="0">
                <a:solidFill>
                  <a:srgbClr val="FF0000"/>
                </a:solidFill>
              </a:rPr>
              <a:t> (</a:t>
            </a:r>
            <a:r>
              <a:rPr lang="en-US" sz="2800" b="1" i="1" dirty="0" smtClean="0">
                <a:solidFill>
                  <a:srgbClr val="FF0000"/>
                </a:solidFill>
              </a:rPr>
              <a:t>Insulator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4286798"/>
            <a:ext cx="98779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berfungsi</a:t>
            </a:r>
            <a:r>
              <a:rPr lang="en-US" sz="2800" dirty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menyekat</a:t>
            </a:r>
            <a:r>
              <a:rPr lang="en-US" sz="2800" dirty="0" smtClean="0"/>
              <a:t> agar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aliran</a:t>
            </a:r>
            <a:r>
              <a:rPr lang="en-US" sz="2800" dirty="0"/>
              <a:t> </a:t>
            </a:r>
            <a:r>
              <a:rPr lang="en-US" sz="2800" dirty="0" err="1"/>
              <a:t>listrik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4421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78304"/>
            <a:ext cx="9601200" cy="83017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</a:t>
            </a:r>
            <a:r>
              <a:rPr lang="en-US" sz="2800" b="1" dirty="0" smtClean="0">
                <a:solidFill>
                  <a:srgbClr val="FF0000"/>
                </a:solidFill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</a:rPr>
              <a:t>Bahan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setengah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penghantar</a:t>
            </a:r>
            <a:r>
              <a:rPr lang="en-US" sz="2800" b="1" dirty="0" smtClean="0">
                <a:solidFill>
                  <a:srgbClr val="FF0000"/>
                </a:solidFill>
              </a:rPr>
              <a:t> (</a:t>
            </a:r>
            <a:r>
              <a:rPr lang="en-US" sz="2800" b="1" i="1" dirty="0" smtClean="0">
                <a:solidFill>
                  <a:srgbClr val="FF0000"/>
                </a:solidFill>
              </a:rPr>
              <a:t>Semi</a:t>
            </a:r>
            <a:r>
              <a:rPr lang="en-US" sz="2800" b="1" dirty="0" smtClean="0">
                <a:solidFill>
                  <a:srgbClr val="FF0000"/>
                </a:solidFill>
              </a:rPr>
              <a:t>c</a:t>
            </a:r>
            <a:r>
              <a:rPr lang="en-US" sz="2800" b="1" i="1" dirty="0" smtClean="0">
                <a:solidFill>
                  <a:srgbClr val="FF0000"/>
                </a:solidFill>
              </a:rPr>
              <a:t>onductor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76926"/>
            <a:ext cx="10094495" cy="37618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hantar</a:t>
            </a:r>
            <a:r>
              <a:rPr lang="en-US" sz="2800" dirty="0" smtClean="0"/>
              <a:t> </a:t>
            </a:r>
            <a:r>
              <a:rPr lang="en-US" sz="2800" dirty="0" err="1"/>
              <a:t>listrik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kecil</a:t>
            </a:r>
            <a:r>
              <a:rPr lang="en-US" sz="2800" dirty="0"/>
              <a:t> </a:t>
            </a:r>
            <a:r>
              <a:rPr lang="en-US" sz="2800" dirty="0" err="1"/>
              <a:t>dibanding</a:t>
            </a:r>
            <a:r>
              <a:rPr lang="en-US" sz="2800" dirty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penghantar</a:t>
            </a:r>
            <a:r>
              <a:rPr lang="en-US" sz="2800" dirty="0"/>
              <a:t>,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 smtClean="0"/>
              <a:t>dibanding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/>
              <a:t>penyekat</a:t>
            </a:r>
            <a:r>
              <a:rPr lang="en-US" sz="2800" dirty="0"/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71600" y="3581399"/>
            <a:ext cx="9601200" cy="8301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0000"/>
                </a:solidFill>
              </a:rPr>
              <a:t>D</a:t>
            </a:r>
            <a:r>
              <a:rPr lang="en-US" sz="2800" b="1" dirty="0" smtClean="0">
                <a:solidFill>
                  <a:srgbClr val="FF0000"/>
                </a:solidFill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</a:rPr>
              <a:t>Bahan</a:t>
            </a:r>
            <a:r>
              <a:rPr lang="en-US" sz="2800" b="1" dirty="0" smtClean="0">
                <a:solidFill>
                  <a:srgbClr val="FF0000"/>
                </a:solidFill>
              </a:rPr>
              <a:t> magnet (</a:t>
            </a:r>
            <a:r>
              <a:rPr lang="en-US" sz="2800" b="1" i="1" dirty="0" smtClean="0">
                <a:solidFill>
                  <a:srgbClr val="FF0000"/>
                </a:solidFill>
              </a:rPr>
              <a:t>Magnetic Materials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4286798"/>
            <a:ext cx="98779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smtClean="0"/>
              <a:t>magnet (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 smtClean="0"/>
              <a:t>dikelompokkan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/>
              <a:t>magnet </a:t>
            </a:r>
            <a:r>
              <a:rPr lang="en-US" sz="2800" dirty="0" err="1"/>
              <a:t>kuat</a:t>
            </a:r>
            <a:r>
              <a:rPr lang="en-US" sz="2800" dirty="0"/>
              <a:t>, </a:t>
            </a:r>
            <a:r>
              <a:rPr lang="en-US" sz="2800" dirty="0" err="1"/>
              <a:t>menengah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rendah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8410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78304"/>
            <a:ext cx="9601200" cy="830179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E. </a:t>
            </a:r>
            <a:r>
              <a:rPr lang="en-US" sz="2800" b="1" dirty="0" err="1" smtClean="0">
                <a:solidFill>
                  <a:srgbClr val="FF0000"/>
                </a:solidFill>
              </a:rPr>
              <a:t>Bahan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Superkonduktor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76926"/>
            <a:ext cx="10094495" cy="37618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penghantar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fi-FI" sz="2800" dirty="0" smtClean="0"/>
              <a:t>tahanan </a:t>
            </a:r>
            <a:r>
              <a:rPr lang="fi-FI" sz="2800" dirty="0"/>
              <a:t>listrik yang sangat </a:t>
            </a:r>
            <a:r>
              <a:rPr lang="fi-FI" sz="2800" dirty="0" smtClean="0"/>
              <a:t>kecil </a:t>
            </a:r>
            <a:r>
              <a:rPr lang="en-US" sz="2800" dirty="0" smtClean="0"/>
              <a:t>(</a:t>
            </a:r>
            <a:r>
              <a:rPr lang="en-US" sz="2800" dirty="0" err="1" smtClean="0"/>
              <a:t>mendekati</a:t>
            </a:r>
            <a:r>
              <a:rPr lang="en-US" sz="2800" dirty="0" smtClean="0"/>
              <a:t> </a:t>
            </a:r>
            <a:r>
              <a:rPr lang="en-US" sz="2800" dirty="0" err="1"/>
              <a:t>nol</a:t>
            </a:r>
            <a:r>
              <a:rPr lang="en-US" sz="2800" dirty="0"/>
              <a:t>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71600" y="3581399"/>
            <a:ext cx="9601200" cy="8301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FF0000"/>
                </a:solidFill>
              </a:rPr>
              <a:t>F. </a:t>
            </a:r>
            <a:r>
              <a:rPr lang="en-US" sz="2800" b="1" dirty="0" err="1" smtClean="0">
                <a:solidFill>
                  <a:srgbClr val="FF0000"/>
                </a:solidFill>
              </a:rPr>
              <a:t>Bahan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Serat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Optik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599" y="4286798"/>
            <a:ext cx="103230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/>
              <a:t>serat</a:t>
            </a:r>
            <a:r>
              <a:rPr lang="en-US" sz="2800" dirty="0"/>
              <a:t> (tipis, </a:t>
            </a:r>
            <a:r>
              <a:rPr lang="en-US" sz="2800" dirty="0" err="1"/>
              <a:t>panjang</a:t>
            </a:r>
            <a:r>
              <a:rPr lang="en-US" sz="2800" dirty="0"/>
              <a:t>) </a:t>
            </a:r>
            <a:r>
              <a:rPr lang="en-US" sz="2800" dirty="0" smtClean="0"/>
              <a:t>yang </a:t>
            </a:r>
            <a:r>
              <a:rPr lang="en-US" sz="2800" dirty="0" err="1" smtClean="0"/>
              <a:t>transparan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menyalurkan</a:t>
            </a:r>
            <a:r>
              <a:rPr lang="en-US" sz="2800" dirty="0" smtClean="0"/>
              <a:t> </a:t>
            </a:r>
            <a:r>
              <a:rPr lang="en-US" sz="2800" dirty="0" err="1" smtClean="0"/>
              <a:t>cahaya</a:t>
            </a:r>
            <a:r>
              <a:rPr lang="en-US" sz="2800" dirty="0"/>
              <a:t>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dipergunakan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smtClean="0"/>
              <a:t>media </a:t>
            </a:r>
            <a:r>
              <a:rPr lang="en-US" sz="2800" dirty="0" err="1" smtClean="0"/>
              <a:t>telekomunikasi</a:t>
            </a:r>
            <a:r>
              <a:rPr lang="en-US" sz="2800" dirty="0" smtClean="0"/>
              <a:t> </a:t>
            </a:r>
            <a:r>
              <a:rPr lang="en-US" sz="2800" dirty="0" err="1"/>
              <a:t>cahaya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145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2053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</a:rPr>
              <a:t>Sifat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Bahan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Listrik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err="1" smtClean="0"/>
              <a:t>Tahanan</a:t>
            </a:r>
            <a:r>
              <a:rPr lang="en-US" sz="2800" i="1" dirty="0"/>
              <a:t> </a:t>
            </a:r>
            <a:r>
              <a:rPr lang="en-US" sz="2800" dirty="0"/>
              <a:t> : </a:t>
            </a:r>
            <a:r>
              <a:rPr lang="en-US" sz="2800" dirty="0" err="1"/>
              <a:t>kemampuan</a:t>
            </a:r>
            <a:r>
              <a:rPr lang="en-US" sz="2800" dirty="0"/>
              <a:t> </a:t>
            </a:r>
            <a:r>
              <a:rPr lang="en-US" sz="2800" dirty="0" err="1"/>
              <a:t>menahan</a:t>
            </a:r>
            <a:r>
              <a:rPr lang="en-US" sz="2800" dirty="0"/>
              <a:t> </a:t>
            </a:r>
            <a:r>
              <a:rPr lang="en-US" sz="2800" dirty="0" err="1"/>
              <a:t>arus</a:t>
            </a:r>
            <a:r>
              <a:rPr lang="en-US" sz="2800" dirty="0"/>
              <a:t> </a:t>
            </a:r>
            <a:r>
              <a:rPr lang="en-US" sz="2800" dirty="0" err="1"/>
              <a:t>listrik</a:t>
            </a:r>
            <a:endParaRPr lang="en-US" sz="2800" dirty="0" smtClean="0"/>
          </a:p>
          <a:p>
            <a:r>
              <a:rPr lang="en-US" sz="2800" i="1" dirty="0" err="1" smtClean="0"/>
              <a:t>Konduktivitas</a:t>
            </a:r>
            <a:r>
              <a:rPr lang="en-US" sz="2800" dirty="0"/>
              <a:t> : </a:t>
            </a:r>
            <a:r>
              <a:rPr lang="en-US" sz="2800" dirty="0" err="1"/>
              <a:t>kemampuan</a:t>
            </a:r>
            <a:r>
              <a:rPr lang="en-US" sz="2800" dirty="0"/>
              <a:t> </a:t>
            </a:r>
            <a:r>
              <a:rPr lang="en-US" sz="2800" dirty="0" err="1"/>
              <a:t>menghantarkan</a:t>
            </a:r>
            <a:r>
              <a:rPr lang="en-US" sz="2800" dirty="0"/>
              <a:t> </a:t>
            </a:r>
            <a:r>
              <a:rPr lang="en-US" sz="2800" dirty="0" err="1"/>
              <a:t>arus</a:t>
            </a:r>
            <a:r>
              <a:rPr lang="en-US" sz="2800" dirty="0"/>
              <a:t> </a:t>
            </a:r>
            <a:r>
              <a:rPr lang="en-US" sz="2800" dirty="0" err="1"/>
              <a:t>listrik</a:t>
            </a:r>
            <a:endParaRPr lang="en-US" sz="2800" dirty="0" smtClean="0"/>
          </a:p>
          <a:p>
            <a:r>
              <a:rPr lang="en-US" sz="2800" i="1" dirty="0" err="1" smtClean="0"/>
              <a:t>Kekuatan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Dielektrik</a:t>
            </a:r>
            <a:r>
              <a:rPr lang="en-US" sz="2800" dirty="0" smtClean="0"/>
              <a:t>: </a:t>
            </a:r>
            <a:r>
              <a:rPr lang="fi-FI" sz="2800" dirty="0"/>
              <a:t>batas kemampuan isolasi bahan </a:t>
            </a:r>
            <a:r>
              <a:rPr lang="fi-FI" sz="2800" dirty="0" smtClean="0"/>
              <a:t>bila </a:t>
            </a:r>
            <a:r>
              <a:rPr lang="en-US" sz="2800" dirty="0" err="1" smtClean="0"/>
              <a:t>diberi</a:t>
            </a:r>
            <a:r>
              <a:rPr lang="en-US" sz="2800" dirty="0" smtClean="0"/>
              <a:t> </a:t>
            </a:r>
            <a:r>
              <a:rPr lang="en-US" sz="2800" dirty="0" err="1"/>
              <a:t>tegangan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isolasinya</a:t>
            </a:r>
            <a:r>
              <a:rPr lang="en-US" sz="2800" dirty="0" smtClean="0"/>
              <a:t> </a:t>
            </a:r>
            <a:r>
              <a:rPr lang="en-US" sz="2800" dirty="0" err="1" smtClean="0"/>
              <a:t>bocor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/>
              <a:t>arus</a:t>
            </a:r>
            <a:r>
              <a:rPr lang="en-US" sz="2800" dirty="0"/>
              <a:t> </a:t>
            </a:r>
            <a:r>
              <a:rPr lang="en-US" sz="2800" dirty="0" err="1"/>
              <a:t>mengalir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6957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4084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Tabel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tahanan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jenis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bahan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5546" y="1858793"/>
            <a:ext cx="7187053" cy="409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75498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181</TotalTime>
  <Words>515</Words>
  <Application>Microsoft Office PowerPoint</Application>
  <PresentationFormat>Widescreen</PresentationFormat>
  <Paragraphs>66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Aharoni</vt:lpstr>
      <vt:lpstr>Arial</vt:lpstr>
      <vt:lpstr>Franklin Gothic Book</vt:lpstr>
      <vt:lpstr>Crop</vt:lpstr>
      <vt:lpstr>Teori bahan kelistrikan</vt:lpstr>
      <vt:lpstr>Bahan Listrik</vt:lpstr>
      <vt:lpstr>Klasifikasi Bahan</vt:lpstr>
      <vt:lpstr>Klasifikasi Bahan listrik</vt:lpstr>
      <vt:lpstr>A. Bahan penghantar (Conductor)</vt:lpstr>
      <vt:lpstr>C. Bahan setengah penghantar (Semiconductor)</vt:lpstr>
      <vt:lpstr>E. Bahan Superkonduktor</vt:lpstr>
      <vt:lpstr>Sifat Bahan Listrik</vt:lpstr>
      <vt:lpstr>Tabel tahanan jenis bahan</vt:lpstr>
      <vt:lpstr>Tabel kekutan dielektrik bahan</vt:lpstr>
      <vt:lpstr>Tabel konstanta dielektrik/permitivitas relatif bahan</vt:lpstr>
      <vt:lpstr>Jenis bahan penghantar</vt:lpstr>
      <vt:lpstr>Syarat bahan konduktor</vt:lpstr>
      <vt:lpstr>Contoh bahan penghantar</vt:lpstr>
      <vt:lpstr>Klasifikasi bahan listrik</vt:lpstr>
      <vt:lpstr>Karakteristik konduktor</vt:lpstr>
      <vt:lpstr>Resistivitas Listrik</vt:lpstr>
      <vt:lpstr>Kaefisien temperatur bahan</vt:lpstr>
      <vt:lpstr>Contoh soal: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bahan kelistrikan</dc:title>
  <dc:creator>Nayadut</dc:creator>
  <cp:lastModifiedBy>Nayadut</cp:lastModifiedBy>
  <cp:revision>15</cp:revision>
  <dcterms:created xsi:type="dcterms:W3CDTF">2017-10-01T12:29:10Z</dcterms:created>
  <dcterms:modified xsi:type="dcterms:W3CDTF">2017-10-02T05:01:13Z</dcterms:modified>
</cp:coreProperties>
</file>