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7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3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9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5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4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3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2743200"/>
            <a:ext cx="552831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 smtClean="0">
                <a:latin typeface="Arial Narrow"/>
                <a:cs typeface="Arial Narrow"/>
              </a:rPr>
              <a:t>TEOR</a:t>
            </a:r>
            <a:r>
              <a:rPr lang="en-US" sz="2800" b="1" spc="-5" dirty="0" smtClean="0">
                <a:latin typeface="Arial Narrow"/>
                <a:cs typeface="Arial Narrow"/>
              </a:rPr>
              <a:t>EMA THEVENIN &amp; NORTON</a:t>
            </a:r>
            <a:endParaRPr sz="28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0" y="1447800"/>
            <a:ext cx="7886700" cy="20018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117600">
              <a:lnSpc>
                <a:spcPct val="100000"/>
              </a:lnSpc>
              <a:spcBef>
                <a:spcPts val="770"/>
              </a:spcBef>
            </a:pPr>
            <a:r>
              <a:rPr u="heavy" spc="-5" dirty="0"/>
              <a:t>Catatan</a:t>
            </a:r>
            <a:r>
              <a:rPr spc="-85" dirty="0"/>
              <a:t> </a:t>
            </a:r>
            <a:r>
              <a:rPr spc="-5" dirty="0"/>
              <a:t>:</a:t>
            </a:r>
          </a:p>
          <a:p>
            <a:pPr marL="1461770" marR="5080" indent="-283210">
              <a:lnSpc>
                <a:spcPct val="100000"/>
              </a:lnSpc>
              <a:spcBef>
                <a:spcPts val="670"/>
              </a:spcBef>
              <a:buChar char="•"/>
              <a:tabLst>
                <a:tab pos="1461770" algn="l"/>
                <a:tab pos="1462405" algn="l"/>
              </a:tabLst>
            </a:pPr>
            <a:r>
              <a:rPr spc="-5" dirty="0"/>
              <a:t>Resistor 8 Ohm pada soal ini dianggap  sebagai </a:t>
            </a:r>
            <a:r>
              <a:rPr u="heavy" spc="-5" dirty="0"/>
              <a:t>beban</a:t>
            </a:r>
            <a:r>
              <a:rPr spc="-5" dirty="0"/>
              <a:t> (R</a:t>
            </a:r>
            <a:r>
              <a:rPr sz="2775" spc="-7" baseline="-21021" dirty="0"/>
              <a:t>L</a:t>
            </a:r>
            <a:r>
              <a:rPr sz="2800" spc="-5" dirty="0" smtClean="0"/>
              <a:t>) </a:t>
            </a:r>
            <a:r>
              <a:rPr spc="-5" dirty="0" smtClean="0">
                <a:latin typeface="Wingdings"/>
                <a:cs typeface="Wingdings"/>
              </a:rPr>
              <a:t></a:t>
            </a:r>
            <a:r>
              <a:rPr spc="-5" dirty="0" smtClean="0">
                <a:latin typeface="Times New Roman"/>
                <a:cs typeface="Times New Roman"/>
              </a:rPr>
              <a:t> </a:t>
            </a:r>
            <a:r>
              <a:rPr spc="-5" dirty="0"/>
              <a:t>menyerap</a:t>
            </a:r>
            <a:r>
              <a:rPr spc="50" dirty="0"/>
              <a:t> </a:t>
            </a:r>
            <a:r>
              <a:rPr spc="-5" dirty="0"/>
              <a:t>arus</a:t>
            </a:r>
          </a:p>
          <a:p>
            <a:pPr marL="1461770" marR="59690" indent="-283210">
              <a:lnSpc>
                <a:spcPct val="100000"/>
              </a:lnSpc>
              <a:spcBef>
                <a:spcPts val="675"/>
              </a:spcBef>
              <a:buChar char="•"/>
              <a:tabLst>
                <a:tab pos="1461770" algn="l"/>
                <a:tab pos="1462405" algn="l"/>
              </a:tabLst>
            </a:pPr>
            <a:r>
              <a:rPr spc="-10" dirty="0"/>
              <a:t>Untuk mempermudah </a:t>
            </a:r>
            <a:r>
              <a:rPr spc="-5" dirty="0"/>
              <a:t>analisis, beban  biasanya dilambangkan dengan </a:t>
            </a:r>
            <a:r>
              <a:rPr spc="-5" dirty="0" err="1"/>
              <a:t>komponen</a:t>
            </a:r>
            <a:r>
              <a:rPr spc="-5" dirty="0"/>
              <a:t> </a:t>
            </a:r>
            <a:r>
              <a:rPr spc="-20" dirty="0" smtClean="0"/>
              <a:t>resistor</a:t>
            </a:r>
            <a:r>
              <a:rPr lang="en-US" spc="-20" dirty="0" smtClean="0"/>
              <a:t> (R</a:t>
            </a:r>
            <a:r>
              <a:rPr lang="en-US" sz="1600" spc="-20" dirty="0" smtClean="0"/>
              <a:t>L</a:t>
            </a:r>
            <a:r>
              <a:rPr lang="en-US" spc="-20" dirty="0" smtClean="0"/>
              <a:t>)</a:t>
            </a:r>
            <a:r>
              <a:rPr spc="-20" dirty="0" smtClean="0"/>
              <a:t>.</a:t>
            </a:r>
            <a:endParaRPr spc="-2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81291" y="457200"/>
            <a:ext cx="7886700" cy="1947818"/>
          </a:xfrm>
          <a:prstGeom prst="rect">
            <a:avLst/>
          </a:prstGeom>
        </p:spPr>
        <p:txBody>
          <a:bodyPr vert="horz" wrap="square" lIns="0" tIns="100180" rIns="0" bIns="0" rtlCol="0">
            <a:spAutoFit/>
          </a:bodyPr>
          <a:lstStyle/>
          <a:p>
            <a:pPr marL="11176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Pada </a:t>
            </a:r>
            <a:r>
              <a:rPr sz="2400" dirty="0"/>
              <a:t>teorema </a:t>
            </a:r>
            <a:r>
              <a:rPr sz="2400" spc="-5" dirty="0"/>
              <a:t>Thevenin, rangkaian </a:t>
            </a:r>
            <a:r>
              <a:rPr sz="2400" dirty="0"/>
              <a:t>yang </a:t>
            </a:r>
            <a:r>
              <a:rPr sz="2400" spc="-5" dirty="0"/>
              <a:t>sudah  </a:t>
            </a:r>
            <a:r>
              <a:rPr sz="2400" spc="-10" dirty="0"/>
              <a:t>dipisahkan </a:t>
            </a:r>
            <a:r>
              <a:rPr sz="2400" spc="-5" dirty="0"/>
              <a:t>dari </a:t>
            </a:r>
            <a:r>
              <a:rPr sz="2400" spc="-10" dirty="0"/>
              <a:t>R</a:t>
            </a:r>
            <a:r>
              <a:rPr sz="2400" spc="-15" baseline="-20833" dirty="0"/>
              <a:t>L </a:t>
            </a:r>
            <a:r>
              <a:rPr sz="2400" dirty="0"/>
              <a:t>, </a:t>
            </a:r>
            <a:r>
              <a:rPr sz="2400" spc="-5" dirty="0"/>
              <a:t>akan disederhanakan menjadi  sebuah rangkaian </a:t>
            </a:r>
            <a:r>
              <a:rPr sz="2400" dirty="0"/>
              <a:t>yang terdiri </a:t>
            </a:r>
            <a:r>
              <a:rPr sz="2400" spc="-5" dirty="0"/>
              <a:t>dari </a:t>
            </a:r>
            <a:r>
              <a:rPr sz="2400" u="heavy" dirty="0"/>
              <a:t>satu sumber </a:t>
            </a:r>
            <a:r>
              <a:rPr sz="2400" dirty="0"/>
              <a:t> </a:t>
            </a:r>
            <a:r>
              <a:rPr sz="2400" u="heavy" spc="-5" dirty="0"/>
              <a:t>tegangan ekuivalen</a:t>
            </a:r>
            <a:r>
              <a:rPr sz="2400" spc="-5" dirty="0"/>
              <a:t> (V</a:t>
            </a:r>
            <a:r>
              <a:rPr sz="2400" spc="-7" baseline="-20833" dirty="0"/>
              <a:t>Th</a:t>
            </a:r>
            <a:r>
              <a:rPr sz="2400" spc="-5" dirty="0"/>
              <a:t>) dan </a:t>
            </a:r>
            <a:r>
              <a:rPr sz="2400" u="heavy" dirty="0"/>
              <a:t>satu </a:t>
            </a:r>
            <a:r>
              <a:rPr sz="2400" u="heavy" spc="-5" dirty="0"/>
              <a:t>resistor ekuivalen </a:t>
            </a:r>
            <a:r>
              <a:rPr sz="2400" spc="-5" dirty="0"/>
              <a:t> </a:t>
            </a:r>
            <a:r>
              <a:rPr sz="2400" spc="-15" dirty="0"/>
              <a:t>(R</a:t>
            </a:r>
            <a:r>
              <a:rPr sz="2400" spc="-22" baseline="-20833" dirty="0"/>
              <a:t>Th</a:t>
            </a:r>
            <a:r>
              <a:rPr sz="2400" spc="-15" dirty="0"/>
              <a:t>) </a:t>
            </a:r>
            <a:r>
              <a:rPr sz="2400" spc="-5" dirty="0"/>
              <a:t>yang </a:t>
            </a:r>
            <a:r>
              <a:rPr sz="2400" spc="-10" dirty="0"/>
              <a:t>dipasang </a:t>
            </a:r>
            <a:r>
              <a:rPr sz="2400" dirty="0"/>
              <a:t>secara</a:t>
            </a:r>
            <a:r>
              <a:rPr sz="2400" spc="50" dirty="0"/>
              <a:t> </a:t>
            </a:r>
            <a:r>
              <a:rPr sz="2400" spc="-5" dirty="0"/>
              <a:t>seri.</a:t>
            </a:r>
            <a:endParaRPr sz="2400" dirty="0"/>
          </a:p>
        </p:txBody>
      </p:sp>
      <p:sp>
        <p:nvSpPr>
          <p:cNvPr id="4" name="object 4"/>
          <p:cNvSpPr/>
          <p:nvPr/>
        </p:nvSpPr>
        <p:spPr>
          <a:xfrm>
            <a:off x="2133600" y="3660204"/>
            <a:ext cx="4648200" cy="2296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0380" y="3466590"/>
            <a:ext cx="2344420" cy="2686685"/>
          </a:xfrm>
          <a:custGeom>
            <a:avLst/>
            <a:gdLst/>
            <a:ahLst/>
            <a:cxnLst/>
            <a:rect l="l" t="t" r="r" b="b"/>
            <a:pathLst>
              <a:path w="2344420" h="2686684">
                <a:moveTo>
                  <a:pt x="454363" y="801842"/>
                </a:moveTo>
                <a:lnTo>
                  <a:pt x="491295" y="753998"/>
                </a:lnTo>
                <a:lnTo>
                  <a:pt x="528946" y="707435"/>
                </a:lnTo>
                <a:lnTo>
                  <a:pt x="567268" y="662171"/>
                </a:lnTo>
                <a:lnTo>
                  <a:pt x="606217" y="618226"/>
                </a:lnTo>
                <a:lnTo>
                  <a:pt x="645747" y="575619"/>
                </a:lnTo>
                <a:lnTo>
                  <a:pt x="685812" y="534368"/>
                </a:lnTo>
                <a:lnTo>
                  <a:pt x="726367" y="494494"/>
                </a:lnTo>
                <a:lnTo>
                  <a:pt x="767365" y="456015"/>
                </a:lnTo>
                <a:lnTo>
                  <a:pt x="808762" y="418950"/>
                </a:lnTo>
                <a:lnTo>
                  <a:pt x="850510" y="383318"/>
                </a:lnTo>
                <a:lnTo>
                  <a:pt x="892566" y="349139"/>
                </a:lnTo>
                <a:lnTo>
                  <a:pt x="934882" y="316431"/>
                </a:lnTo>
                <a:lnTo>
                  <a:pt x="977414" y="285214"/>
                </a:lnTo>
                <a:lnTo>
                  <a:pt x="1020115" y="255507"/>
                </a:lnTo>
                <a:lnTo>
                  <a:pt x="1062940" y="227329"/>
                </a:lnTo>
                <a:lnTo>
                  <a:pt x="1105844" y="200699"/>
                </a:lnTo>
                <a:lnTo>
                  <a:pt x="1148779" y="175635"/>
                </a:lnTo>
                <a:lnTo>
                  <a:pt x="1191702" y="152158"/>
                </a:lnTo>
                <a:lnTo>
                  <a:pt x="1234565" y="130287"/>
                </a:lnTo>
                <a:lnTo>
                  <a:pt x="1277324" y="110040"/>
                </a:lnTo>
                <a:lnTo>
                  <a:pt x="1319932" y="91436"/>
                </a:lnTo>
                <a:lnTo>
                  <a:pt x="1362344" y="74495"/>
                </a:lnTo>
                <a:lnTo>
                  <a:pt x="1404514" y="59236"/>
                </a:lnTo>
                <a:lnTo>
                  <a:pt x="1446397" y="45678"/>
                </a:lnTo>
                <a:lnTo>
                  <a:pt x="1487946" y="33839"/>
                </a:lnTo>
                <a:lnTo>
                  <a:pt x="1529117" y="23740"/>
                </a:lnTo>
                <a:lnTo>
                  <a:pt x="1569863" y="15399"/>
                </a:lnTo>
                <a:lnTo>
                  <a:pt x="1610139" y="8835"/>
                </a:lnTo>
                <a:lnTo>
                  <a:pt x="1649898" y="4068"/>
                </a:lnTo>
                <a:lnTo>
                  <a:pt x="1689096" y="1117"/>
                </a:lnTo>
                <a:lnTo>
                  <a:pt x="1727686" y="0"/>
                </a:lnTo>
                <a:lnTo>
                  <a:pt x="1765623" y="736"/>
                </a:lnTo>
                <a:lnTo>
                  <a:pt x="1839355" y="7847"/>
                </a:lnTo>
                <a:lnTo>
                  <a:pt x="1909925" y="22603"/>
                </a:lnTo>
                <a:lnTo>
                  <a:pt x="1976969" y="45156"/>
                </a:lnTo>
                <a:lnTo>
                  <a:pt x="2040120" y="75658"/>
                </a:lnTo>
                <a:lnTo>
                  <a:pt x="2099013" y="114264"/>
                </a:lnTo>
                <a:lnTo>
                  <a:pt x="2126502" y="136459"/>
                </a:lnTo>
                <a:lnTo>
                  <a:pt x="2152329" y="160282"/>
                </a:lnTo>
                <a:lnTo>
                  <a:pt x="2199024" y="212622"/>
                </a:lnTo>
                <a:lnTo>
                  <a:pt x="2239143" y="270888"/>
                </a:lnTo>
                <a:lnTo>
                  <a:pt x="2272735" y="334689"/>
                </a:lnTo>
                <a:lnTo>
                  <a:pt x="2299844" y="403629"/>
                </a:lnTo>
                <a:lnTo>
                  <a:pt x="2320519" y="477317"/>
                </a:lnTo>
                <a:lnTo>
                  <a:pt x="2328458" y="515818"/>
                </a:lnTo>
                <a:lnTo>
                  <a:pt x="2334805" y="555357"/>
                </a:lnTo>
                <a:lnTo>
                  <a:pt x="2339567" y="595887"/>
                </a:lnTo>
                <a:lnTo>
                  <a:pt x="2342750" y="637358"/>
                </a:lnTo>
                <a:lnTo>
                  <a:pt x="2344358" y="679720"/>
                </a:lnTo>
                <a:lnTo>
                  <a:pt x="2344398" y="722924"/>
                </a:lnTo>
                <a:lnTo>
                  <a:pt x="2342877" y="766921"/>
                </a:lnTo>
                <a:lnTo>
                  <a:pt x="2339798" y="811662"/>
                </a:lnTo>
                <a:lnTo>
                  <a:pt x="2335170" y="857098"/>
                </a:lnTo>
                <a:lnTo>
                  <a:pt x="2328996" y="903180"/>
                </a:lnTo>
                <a:lnTo>
                  <a:pt x="2321284" y="949858"/>
                </a:lnTo>
                <a:lnTo>
                  <a:pt x="2312039" y="997083"/>
                </a:lnTo>
                <a:lnTo>
                  <a:pt x="2301266" y="1044806"/>
                </a:lnTo>
                <a:lnTo>
                  <a:pt x="2288972" y="1092977"/>
                </a:lnTo>
                <a:lnTo>
                  <a:pt x="2275162" y="1141548"/>
                </a:lnTo>
                <a:lnTo>
                  <a:pt x="2259842" y="1190470"/>
                </a:lnTo>
                <a:lnTo>
                  <a:pt x="2243019" y="1239692"/>
                </a:lnTo>
                <a:lnTo>
                  <a:pt x="2224697" y="1289167"/>
                </a:lnTo>
                <a:lnTo>
                  <a:pt x="2204883" y="1338844"/>
                </a:lnTo>
                <a:lnTo>
                  <a:pt x="2183582" y="1388675"/>
                </a:lnTo>
                <a:lnTo>
                  <a:pt x="2160801" y="1438610"/>
                </a:lnTo>
                <a:lnTo>
                  <a:pt x="2136545" y="1488601"/>
                </a:lnTo>
                <a:lnTo>
                  <a:pt x="2110820" y="1538597"/>
                </a:lnTo>
                <a:lnTo>
                  <a:pt x="2083631" y="1588550"/>
                </a:lnTo>
                <a:lnTo>
                  <a:pt x="2054985" y="1638411"/>
                </a:lnTo>
                <a:lnTo>
                  <a:pt x="2024888" y="1688130"/>
                </a:lnTo>
                <a:lnTo>
                  <a:pt x="1993344" y="1737658"/>
                </a:lnTo>
                <a:lnTo>
                  <a:pt x="1960361" y="1786947"/>
                </a:lnTo>
                <a:lnTo>
                  <a:pt x="1925944" y="1835946"/>
                </a:lnTo>
                <a:lnTo>
                  <a:pt x="1890098" y="1884606"/>
                </a:lnTo>
                <a:lnTo>
                  <a:pt x="1853157" y="1932451"/>
                </a:lnTo>
                <a:lnTo>
                  <a:pt x="1815499" y="1979015"/>
                </a:lnTo>
                <a:lnTo>
                  <a:pt x="1777168" y="2024279"/>
                </a:lnTo>
                <a:lnTo>
                  <a:pt x="1738212" y="2068224"/>
                </a:lnTo>
                <a:lnTo>
                  <a:pt x="1698674" y="2110832"/>
                </a:lnTo>
                <a:lnTo>
                  <a:pt x="1658602" y="2152082"/>
                </a:lnTo>
                <a:lnTo>
                  <a:pt x="1618041" y="2191956"/>
                </a:lnTo>
                <a:lnTo>
                  <a:pt x="1577037" y="2230434"/>
                </a:lnTo>
                <a:lnTo>
                  <a:pt x="1535635" y="2267499"/>
                </a:lnTo>
                <a:lnTo>
                  <a:pt x="1493880" y="2303129"/>
                </a:lnTo>
                <a:lnTo>
                  <a:pt x="1451820" y="2337307"/>
                </a:lnTo>
                <a:lnTo>
                  <a:pt x="1409498" y="2370014"/>
                </a:lnTo>
                <a:lnTo>
                  <a:pt x="1366962" y="2401229"/>
                </a:lnTo>
                <a:lnTo>
                  <a:pt x="1324257" y="2430935"/>
                </a:lnTo>
                <a:lnTo>
                  <a:pt x="1281428" y="2459112"/>
                </a:lnTo>
                <a:lnTo>
                  <a:pt x="1238521" y="2485740"/>
                </a:lnTo>
                <a:lnTo>
                  <a:pt x="1195582" y="2510801"/>
                </a:lnTo>
                <a:lnTo>
                  <a:pt x="1152657" y="2534276"/>
                </a:lnTo>
                <a:lnTo>
                  <a:pt x="1109791" y="2556145"/>
                </a:lnTo>
                <a:lnTo>
                  <a:pt x="1067029" y="2576390"/>
                </a:lnTo>
                <a:lnTo>
                  <a:pt x="1024419" y="2594991"/>
                </a:lnTo>
                <a:lnTo>
                  <a:pt x="982004" y="2611930"/>
                </a:lnTo>
                <a:lnTo>
                  <a:pt x="939832" y="2627186"/>
                </a:lnTo>
                <a:lnTo>
                  <a:pt x="897948" y="2640742"/>
                </a:lnTo>
                <a:lnTo>
                  <a:pt x="856397" y="2652577"/>
                </a:lnTo>
                <a:lnTo>
                  <a:pt x="815225" y="2662673"/>
                </a:lnTo>
                <a:lnTo>
                  <a:pt x="774477" y="2671011"/>
                </a:lnTo>
                <a:lnTo>
                  <a:pt x="734201" y="2677572"/>
                </a:lnTo>
                <a:lnTo>
                  <a:pt x="694440" y="2682336"/>
                </a:lnTo>
                <a:lnTo>
                  <a:pt x="655242" y="2685285"/>
                </a:lnTo>
                <a:lnTo>
                  <a:pt x="616651" y="2686398"/>
                </a:lnTo>
                <a:lnTo>
                  <a:pt x="578713" y="2685658"/>
                </a:lnTo>
                <a:lnTo>
                  <a:pt x="504981" y="2678540"/>
                </a:lnTo>
                <a:lnTo>
                  <a:pt x="434409" y="2663778"/>
                </a:lnTo>
                <a:lnTo>
                  <a:pt x="367366" y="2641218"/>
                </a:lnTo>
                <a:lnTo>
                  <a:pt x="304214" y="2610708"/>
                </a:lnTo>
                <a:lnTo>
                  <a:pt x="245321" y="2572095"/>
                </a:lnTo>
                <a:lnTo>
                  <a:pt x="217841" y="2549906"/>
                </a:lnTo>
                <a:lnTo>
                  <a:pt x="192022" y="2526088"/>
                </a:lnTo>
                <a:lnTo>
                  <a:pt x="145341" y="2473759"/>
                </a:lnTo>
                <a:lnTo>
                  <a:pt x="105232" y="2415502"/>
                </a:lnTo>
                <a:lnTo>
                  <a:pt x="71648" y="2351711"/>
                </a:lnTo>
                <a:lnTo>
                  <a:pt x="44545" y="2282780"/>
                </a:lnTo>
                <a:lnTo>
                  <a:pt x="23874" y="2209100"/>
                </a:lnTo>
                <a:lnTo>
                  <a:pt x="15937" y="2170604"/>
                </a:lnTo>
                <a:lnTo>
                  <a:pt x="9590" y="2131068"/>
                </a:lnTo>
                <a:lnTo>
                  <a:pt x="4829" y="2090541"/>
                </a:lnTo>
                <a:lnTo>
                  <a:pt x="1648" y="2049075"/>
                </a:lnTo>
                <a:lnTo>
                  <a:pt x="40" y="2006716"/>
                </a:lnTo>
                <a:lnTo>
                  <a:pt x="0" y="1963515"/>
                </a:lnTo>
                <a:lnTo>
                  <a:pt x="1521" y="1919520"/>
                </a:lnTo>
                <a:lnTo>
                  <a:pt x="4600" y="1874782"/>
                </a:lnTo>
                <a:lnTo>
                  <a:pt x="9228" y="1829348"/>
                </a:lnTo>
                <a:lnTo>
                  <a:pt x="15402" y="1783269"/>
                </a:lnTo>
                <a:lnTo>
                  <a:pt x="23114" y="1736594"/>
                </a:lnTo>
                <a:lnTo>
                  <a:pt x="32360" y="1689371"/>
                </a:lnTo>
                <a:lnTo>
                  <a:pt x="43133" y="1641650"/>
                </a:lnTo>
                <a:lnTo>
                  <a:pt x="55427" y="1593480"/>
                </a:lnTo>
                <a:lnTo>
                  <a:pt x="69238" y="1544910"/>
                </a:lnTo>
                <a:lnTo>
                  <a:pt x="84558" y="1495989"/>
                </a:lnTo>
                <a:lnTo>
                  <a:pt x="101383" y="1446768"/>
                </a:lnTo>
                <a:lnTo>
                  <a:pt x="119706" y="1397294"/>
                </a:lnTo>
                <a:lnTo>
                  <a:pt x="139522" y="1347617"/>
                </a:lnTo>
                <a:lnTo>
                  <a:pt x="160825" y="1297786"/>
                </a:lnTo>
                <a:lnTo>
                  <a:pt x="183609" y="1247851"/>
                </a:lnTo>
                <a:lnTo>
                  <a:pt x="207868" y="1197860"/>
                </a:lnTo>
                <a:lnTo>
                  <a:pt x="233597" y="1147863"/>
                </a:lnTo>
                <a:lnTo>
                  <a:pt x="260790" y="1097909"/>
                </a:lnTo>
                <a:lnTo>
                  <a:pt x="289441" y="1048047"/>
                </a:lnTo>
                <a:lnTo>
                  <a:pt x="319544" y="998327"/>
                </a:lnTo>
                <a:lnTo>
                  <a:pt x="351094" y="948797"/>
                </a:lnTo>
                <a:lnTo>
                  <a:pt x="384084" y="899507"/>
                </a:lnTo>
                <a:lnTo>
                  <a:pt x="418509" y="850505"/>
                </a:lnTo>
                <a:lnTo>
                  <a:pt x="454363" y="801842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55307" y="4931830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7" baseline="-20833" dirty="0">
                <a:latin typeface="Arial"/>
                <a:cs typeface="Arial"/>
              </a:rPr>
              <a:t>L </a:t>
            </a:r>
            <a:r>
              <a:rPr sz="1800" dirty="0">
                <a:latin typeface="Arial"/>
                <a:cs typeface="Arial"/>
              </a:rPr>
              <a:t>= 8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Ohm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886200" y="251460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6414" y="585305"/>
            <a:ext cx="8062786" cy="92717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u="heavy" spc="-5" dirty="0">
                <a:solidFill>
                  <a:srgbClr val="FF0000"/>
                </a:solidFill>
                <a:latin typeface="Arial"/>
                <a:cs typeface="Arial"/>
              </a:rPr>
              <a:t>Langkah</a:t>
            </a:r>
            <a:r>
              <a:rPr sz="2400" u="heavy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spc="-5" dirty="0">
                <a:latin typeface="Arial"/>
                <a:cs typeface="Arial"/>
              </a:rPr>
              <a:t>Rangkaian dianalisis dengan analisis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mesh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1920701"/>
            <a:ext cx="688886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19122" y="2835101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9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1062" y="2835101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0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3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5" y="10667"/>
                </a:lnTo>
                <a:lnTo>
                  <a:pt x="552479" y="6000"/>
                </a:lnTo>
                <a:lnTo>
                  <a:pt x="531066" y="2666"/>
                </a:lnTo>
                <a:lnTo>
                  <a:pt x="509581" y="666"/>
                </a:lnTo>
                <a:lnTo>
                  <a:pt x="48806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1062" y="2835101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5" y="10667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3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0" y="0"/>
                </a:lnTo>
                <a:lnTo>
                  <a:pt x="659510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6" y="685800"/>
                </a:lnTo>
                <a:lnTo>
                  <a:pt x="889000" y="514350"/>
                </a:lnTo>
                <a:lnTo>
                  <a:pt x="960627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67255" y="316771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81323" y="2835101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8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3261" y="2835101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1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4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6" y="10667"/>
                </a:lnTo>
                <a:lnTo>
                  <a:pt x="552479" y="6000"/>
                </a:lnTo>
                <a:lnTo>
                  <a:pt x="531066" y="2666"/>
                </a:lnTo>
                <a:lnTo>
                  <a:pt x="509581" y="666"/>
                </a:lnTo>
                <a:lnTo>
                  <a:pt x="488061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93261" y="2835101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6" y="10667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4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1" y="0"/>
                </a:lnTo>
                <a:lnTo>
                  <a:pt x="659511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7" y="685800"/>
                </a:lnTo>
                <a:lnTo>
                  <a:pt x="889000" y="514350"/>
                </a:lnTo>
                <a:lnTo>
                  <a:pt x="960628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1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53891" y="317927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97662" y="2225755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0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97662" y="2225755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0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29055" y="2403936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baseline="-20833" dirty="0"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78861" y="245410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8861" y="245410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310636" y="2556336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9029" y="268892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31461" y="2237311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1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31461" y="2237311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1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06291" y="2480136"/>
            <a:ext cx="678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(I</a:t>
            </a:r>
            <a:r>
              <a:rPr sz="1800" b="1" spc="-7" baseline="-20833" dirty="0">
                <a:latin typeface="Times New Roman"/>
                <a:cs typeface="Times New Roman"/>
              </a:rPr>
              <a:t>1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latin typeface="Times New Roman"/>
                <a:cs typeface="Times New Roman"/>
              </a:rPr>
              <a:t>2</a:t>
            </a:r>
            <a:r>
              <a:rPr sz="1800" b="1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64861" y="359710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64861" y="359710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96891" y="3558747"/>
            <a:ext cx="678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(I</a:t>
            </a:r>
            <a:r>
              <a:rPr sz="1800" b="1" spc="-7" baseline="-20833" dirty="0">
                <a:latin typeface="Times New Roman"/>
                <a:cs typeface="Times New Roman"/>
              </a:rPr>
              <a:t>1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latin typeface="Times New Roman"/>
                <a:cs typeface="Times New Roman"/>
              </a:rPr>
              <a:t>2</a:t>
            </a:r>
            <a:r>
              <a:rPr sz="1800" b="1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68872" y="2826084"/>
            <a:ext cx="889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erm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 </a:t>
            </a:r>
            <a:r>
              <a:rPr sz="1800" spc="-5" dirty="0">
                <a:latin typeface="Arial"/>
                <a:cs typeface="Arial"/>
              </a:rPr>
              <a:t>terbuka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5980" y="4332557"/>
            <a:ext cx="29286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Untuk mesh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2I</a:t>
            </a:r>
            <a:r>
              <a:rPr sz="1800" baseline="-20833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4I</a:t>
            </a:r>
            <a:r>
              <a:rPr sz="1800" spc="-7" baseline="-20833" dirty="0">
                <a:latin typeface="Times New Roman"/>
                <a:cs typeface="Times New Roman"/>
              </a:rPr>
              <a:t>2  </a:t>
            </a:r>
            <a:r>
              <a:rPr sz="1800" dirty="0">
                <a:latin typeface="Times New Roman"/>
                <a:cs typeface="Times New Roman"/>
              </a:rPr>
              <a:t>– 20 =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30020" algn="l"/>
              </a:tabLst>
            </a:pP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baseline="-20833" dirty="0">
                <a:latin typeface="Times New Roman"/>
                <a:cs typeface="Times New Roman"/>
              </a:rPr>
              <a:t>1  </a:t>
            </a: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2I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22" baseline="-20833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10	</a:t>
            </a:r>
            <a:r>
              <a:rPr sz="1800" spc="-5" dirty="0">
                <a:latin typeface="Arial"/>
                <a:cs typeface="Arial"/>
              </a:rPr>
              <a:t>(persamaan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11750" y="4348307"/>
            <a:ext cx="29629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Untuk mesh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4(I</a:t>
            </a:r>
            <a:r>
              <a:rPr sz="1800" baseline="-20833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- I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) + 2(I</a:t>
            </a:r>
            <a:r>
              <a:rPr sz="1800" baseline="-20833" dirty="0">
                <a:latin typeface="Times New Roman"/>
                <a:cs typeface="Times New Roman"/>
              </a:rPr>
              <a:t>1  </a:t>
            </a:r>
            <a:r>
              <a:rPr sz="1800" dirty="0">
                <a:latin typeface="Times New Roman"/>
                <a:cs typeface="Times New Roman"/>
              </a:rPr>
              <a:t>- I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) + 8 - 4I</a:t>
            </a:r>
            <a:r>
              <a:rPr sz="1800" baseline="-20833" dirty="0">
                <a:latin typeface="Times New Roman"/>
                <a:cs typeface="Times New Roman"/>
              </a:rPr>
              <a:t>2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6I</a:t>
            </a:r>
            <a:r>
              <a:rPr sz="1800" baseline="-20833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- 10I</a:t>
            </a:r>
            <a:r>
              <a:rPr sz="1800" baseline="-20833" dirty="0">
                <a:latin typeface="Times New Roman"/>
                <a:cs typeface="Times New Roman"/>
              </a:rPr>
              <a:t>2 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11750" y="5171521"/>
            <a:ext cx="1181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3I</a:t>
            </a:r>
            <a:r>
              <a:rPr sz="1800" baseline="-20833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- 5I</a:t>
            </a:r>
            <a:r>
              <a:rPr sz="1800" baseline="-20833" dirty="0">
                <a:latin typeface="Times New Roman"/>
                <a:cs typeface="Times New Roman"/>
              </a:rPr>
              <a:t>2 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53454" y="5171521"/>
            <a:ext cx="151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(persamaan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23669" y="6086043"/>
            <a:ext cx="4939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Penyelesaian persamaan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di atas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menghasilkan</a:t>
            </a:r>
            <a:r>
              <a:rPr sz="1800" spc="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006FC0"/>
                </a:solidFill>
                <a:latin typeface="Times New Roman"/>
                <a:cs typeface="Times New Roman"/>
              </a:rPr>
              <a:t>1 </a:t>
            </a:r>
            <a:r>
              <a:rPr sz="1800" dirty="0">
                <a:solidFill>
                  <a:srgbClr val="006FC0"/>
                </a:solidFill>
                <a:latin typeface="Times New Roman"/>
                <a:cs typeface="Times New Roman"/>
              </a:rPr>
              <a:t>= </a:t>
            </a:r>
            <a:r>
              <a:rPr sz="1800" spc="-15" dirty="0">
                <a:solidFill>
                  <a:srgbClr val="006FC0"/>
                </a:solidFill>
                <a:latin typeface="Times New Roman"/>
                <a:cs typeface="Times New Roman"/>
              </a:rPr>
              <a:t>42/11 </a:t>
            </a:r>
            <a:r>
              <a:rPr sz="1800" spc="-5" dirty="0">
                <a:solidFill>
                  <a:srgbClr val="006FC0"/>
                </a:solidFill>
                <a:latin typeface="Arial"/>
                <a:cs typeface="Arial"/>
              </a:rPr>
              <a:t>Ampere </a:t>
            </a:r>
            <a:r>
              <a:rPr sz="1800" spc="-10" dirty="0">
                <a:latin typeface="Arial"/>
                <a:cs typeface="Arial"/>
              </a:rPr>
              <a:t>dan </a:t>
            </a:r>
            <a:r>
              <a:rPr sz="180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006FC0"/>
                </a:solidFill>
                <a:latin typeface="Times New Roman"/>
                <a:cs typeface="Times New Roman"/>
              </a:rPr>
              <a:t>2  </a:t>
            </a:r>
            <a:r>
              <a:rPr sz="1800" dirty="0">
                <a:solidFill>
                  <a:srgbClr val="006FC0"/>
                </a:solidFill>
                <a:latin typeface="Times New Roman"/>
                <a:cs typeface="Times New Roman"/>
              </a:rPr>
              <a:t>= </a:t>
            </a:r>
            <a:r>
              <a:rPr sz="1800" spc="-15" dirty="0">
                <a:solidFill>
                  <a:srgbClr val="006FC0"/>
                </a:solidFill>
                <a:latin typeface="Times New Roman"/>
                <a:cs typeface="Times New Roman"/>
              </a:rPr>
              <a:t>34/11</a:t>
            </a:r>
            <a:r>
              <a:rPr sz="1800" spc="-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"/>
                <a:cs typeface="Arial"/>
              </a:rPr>
              <a:t>Ampere</a:t>
            </a:r>
            <a:endParaRPr sz="1800" dirty="0">
              <a:latin typeface="Arial"/>
              <a:cs typeface="Arial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923669" y="3708607"/>
            <a:ext cx="243587" cy="54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24400" y="3558747"/>
            <a:ext cx="378967" cy="722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3784600" y="5638800"/>
            <a:ext cx="1046861" cy="447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200" y="502069"/>
            <a:ext cx="6899275" cy="166584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Langkah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V</a:t>
            </a:r>
            <a:r>
              <a:rPr sz="2400" baseline="-21021" dirty="0">
                <a:latin typeface="Arial"/>
                <a:cs typeface="Arial"/>
              </a:rPr>
              <a:t>Th </a:t>
            </a:r>
            <a:r>
              <a:rPr sz="2400" spc="-5" dirty="0">
                <a:latin typeface="Arial"/>
                <a:cs typeface="Arial"/>
              </a:rPr>
              <a:t>dicari dengan menganggap seolah-olah  ada sumber tegangan (tak nyata) antara  terminal A dan B dan sebuah mesh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virtual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3148" y="2971800"/>
            <a:ext cx="688886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6470" y="3886200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9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8410" y="3886200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0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3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5" y="10668"/>
                </a:lnTo>
                <a:lnTo>
                  <a:pt x="552479" y="6000"/>
                </a:lnTo>
                <a:lnTo>
                  <a:pt x="531066" y="2667"/>
                </a:lnTo>
                <a:lnTo>
                  <a:pt x="509581" y="666"/>
                </a:lnTo>
                <a:lnTo>
                  <a:pt x="48806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8410" y="3886200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5" y="10668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3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0" y="0"/>
                </a:lnTo>
                <a:lnTo>
                  <a:pt x="659510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6" y="685800"/>
                </a:lnTo>
                <a:lnTo>
                  <a:pt x="889000" y="514350"/>
                </a:lnTo>
                <a:lnTo>
                  <a:pt x="960627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94603" y="421881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08671" y="3886200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8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0609" y="3886200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1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4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6" y="10668"/>
                </a:lnTo>
                <a:lnTo>
                  <a:pt x="552479" y="6000"/>
                </a:lnTo>
                <a:lnTo>
                  <a:pt x="531066" y="2667"/>
                </a:lnTo>
                <a:lnTo>
                  <a:pt x="509581" y="666"/>
                </a:lnTo>
                <a:lnTo>
                  <a:pt x="488061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0609" y="3886200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6" y="10668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4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1" y="0"/>
                </a:lnTo>
                <a:lnTo>
                  <a:pt x="659511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7" y="685800"/>
                </a:lnTo>
                <a:lnTo>
                  <a:pt x="889000" y="514350"/>
                </a:lnTo>
                <a:lnTo>
                  <a:pt x="960628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1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81239" y="423075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25010" y="3276853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0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5010" y="3276853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0" y="228346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56403" y="3455289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baseline="-20833" dirty="0"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06209" y="3505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6209" y="3505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37984" y="3607689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baseline="-20833" dirty="0"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58809" y="3288410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1" y="228345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8809" y="3288410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1" y="228345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33639" y="3531489"/>
            <a:ext cx="678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(I</a:t>
            </a:r>
            <a:r>
              <a:rPr sz="1800" b="1" spc="-7" baseline="-20833" dirty="0">
                <a:latin typeface="Times New Roman"/>
                <a:cs typeface="Times New Roman"/>
              </a:rPr>
              <a:t>1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latin typeface="Times New Roman"/>
                <a:cs typeface="Times New Roman"/>
              </a:rPr>
              <a:t>2</a:t>
            </a:r>
            <a:r>
              <a:rPr sz="1800" b="1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492209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92209" y="4648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24239" y="4610227"/>
            <a:ext cx="678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(I</a:t>
            </a:r>
            <a:r>
              <a:rPr sz="1800" b="1" spc="-7" baseline="-20833" dirty="0">
                <a:latin typeface="Times New Roman"/>
                <a:cs typeface="Times New Roman"/>
              </a:rPr>
              <a:t>1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latin typeface="Times New Roman"/>
                <a:cs typeface="Times New Roman"/>
              </a:rPr>
              <a:t>2</a:t>
            </a:r>
            <a:r>
              <a:rPr sz="1800" b="1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461218" y="3971925"/>
            <a:ext cx="1143000" cy="523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41456" y="3429761"/>
            <a:ext cx="1905" cy="457200"/>
          </a:xfrm>
          <a:custGeom>
            <a:avLst/>
            <a:gdLst/>
            <a:ahLst/>
            <a:cxnLst/>
            <a:rect l="l" t="t" r="r" b="b"/>
            <a:pathLst>
              <a:path w="1904" h="457200">
                <a:moveTo>
                  <a:pt x="1523" y="0"/>
                </a:moveTo>
                <a:lnTo>
                  <a:pt x="0" y="45720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42218" y="4572000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1650" y="0"/>
                </a:moveTo>
                <a:lnTo>
                  <a:pt x="0" y="533400"/>
                </a:lnTo>
              </a:path>
            </a:pathLst>
          </a:custGeom>
          <a:ln w="190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94418" y="3886200"/>
            <a:ext cx="1054100" cy="685800"/>
          </a:xfrm>
          <a:custGeom>
            <a:avLst/>
            <a:gdLst/>
            <a:ahLst/>
            <a:cxnLst/>
            <a:rect l="l" t="t" r="r" b="b"/>
            <a:pathLst>
              <a:path w="1054100" h="685800">
                <a:moveTo>
                  <a:pt x="497585" y="14986"/>
                </a:moveTo>
                <a:lnTo>
                  <a:pt x="462592" y="30076"/>
                </a:lnTo>
                <a:lnTo>
                  <a:pt x="428987" y="49894"/>
                </a:lnTo>
                <a:lnTo>
                  <a:pt x="396890" y="74193"/>
                </a:lnTo>
                <a:lnTo>
                  <a:pt x="366420" y="102727"/>
                </a:lnTo>
                <a:lnTo>
                  <a:pt x="337699" y="135249"/>
                </a:lnTo>
                <a:lnTo>
                  <a:pt x="310846" y="171514"/>
                </a:lnTo>
                <a:lnTo>
                  <a:pt x="285980" y="211275"/>
                </a:lnTo>
                <a:lnTo>
                  <a:pt x="263223" y="254285"/>
                </a:lnTo>
                <a:lnTo>
                  <a:pt x="242693" y="300299"/>
                </a:lnTo>
                <a:lnTo>
                  <a:pt x="224512" y="349070"/>
                </a:lnTo>
                <a:lnTo>
                  <a:pt x="208798" y="400351"/>
                </a:lnTo>
                <a:lnTo>
                  <a:pt x="195673" y="453898"/>
                </a:lnTo>
                <a:lnTo>
                  <a:pt x="185255" y="509462"/>
                </a:lnTo>
                <a:lnTo>
                  <a:pt x="177665" y="566798"/>
                </a:lnTo>
                <a:lnTo>
                  <a:pt x="173023" y="625659"/>
                </a:lnTo>
                <a:lnTo>
                  <a:pt x="171450" y="685800"/>
                </a:lnTo>
                <a:lnTo>
                  <a:pt x="0" y="685800"/>
                </a:lnTo>
                <a:lnTo>
                  <a:pt x="1511" y="626632"/>
                </a:lnTo>
                <a:lnTo>
                  <a:pt x="5964" y="568861"/>
                </a:lnTo>
                <a:lnTo>
                  <a:pt x="13235" y="512693"/>
                </a:lnTo>
                <a:lnTo>
                  <a:pt x="23200" y="458333"/>
                </a:lnTo>
                <a:lnTo>
                  <a:pt x="35735" y="405987"/>
                </a:lnTo>
                <a:lnTo>
                  <a:pt x="50716" y="355862"/>
                </a:lnTo>
                <a:lnTo>
                  <a:pt x="68021" y="308163"/>
                </a:lnTo>
                <a:lnTo>
                  <a:pt x="87525" y="263096"/>
                </a:lnTo>
                <a:lnTo>
                  <a:pt x="109104" y="220867"/>
                </a:lnTo>
                <a:lnTo>
                  <a:pt x="132636" y="181683"/>
                </a:lnTo>
                <a:lnTo>
                  <a:pt x="157996" y="145749"/>
                </a:lnTo>
                <a:lnTo>
                  <a:pt x="185061" y="113271"/>
                </a:lnTo>
                <a:lnTo>
                  <a:pt x="213706" y="84455"/>
                </a:lnTo>
                <a:lnTo>
                  <a:pt x="243810" y="59507"/>
                </a:lnTo>
                <a:lnTo>
                  <a:pt x="307894" y="22040"/>
                </a:lnTo>
                <a:lnTo>
                  <a:pt x="376325" y="2517"/>
                </a:lnTo>
                <a:lnTo>
                  <a:pt x="411860" y="0"/>
                </a:lnTo>
                <a:lnTo>
                  <a:pt x="583310" y="0"/>
                </a:lnTo>
                <a:lnTo>
                  <a:pt x="620531" y="2785"/>
                </a:lnTo>
                <a:lnTo>
                  <a:pt x="656950" y="10998"/>
                </a:lnTo>
                <a:lnTo>
                  <a:pt x="726718" y="42854"/>
                </a:lnTo>
                <a:lnTo>
                  <a:pt x="759737" y="66068"/>
                </a:lnTo>
                <a:lnTo>
                  <a:pt x="791292" y="93854"/>
                </a:lnTo>
                <a:lnTo>
                  <a:pt x="821217" y="125997"/>
                </a:lnTo>
                <a:lnTo>
                  <a:pt x="849347" y="162285"/>
                </a:lnTo>
                <a:lnTo>
                  <a:pt x="875516" y="202503"/>
                </a:lnTo>
                <a:lnTo>
                  <a:pt x="899559" y="246436"/>
                </a:lnTo>
                <a:lnTo>
                  <a:pt x="921311" y="293871"/>
                </a:lnTo>
                <a:lnTo>
                  <a:pt x="940605" y="344594"/>
                </a:lnTo>
                <a:lnTo>
                  <a:pt x="957277" y="398391"/>
                </a:lnTo>
                <a:lnTo>
                  <a:pt x="971161" y="455047"/>
                </a:lnTo>
                <a:lnTo>
                  <a:pt x="982091" y="514350"/>
                </a:lnTo>
                <a:lnTo>
                  <a:pt x="1053719" y="514350"/>
                </a:lnTo>
                <a:lnTo>
                  <a:pt x="909447" y="685800"/>
                </a:lnTo>
                <a:lnTo>
                  <a:pt x="739013" y="514350"/>
                </a:lnTo>
                <a:lnTo>
                  <a:pt x="810641" y="514350"/>
                </a:lnTo>
                <a:lnTo>
                  <a:pt x="799711" y="455047"/>
                </a:lnTo>
                <a:lnTo>
                  <a:pt x="785827" y="398391"/>
                </a:lnTo>
                <a:lnTo>
                  <a:pt x="769155" y="344594"/>
                </a:lnTo>
                <a:lnTo>
                  <a:pt x="749861" y="293871"/>
                </a:lnTo>
                <a:lnTo>
                  <a:pt x="728109" y="246436"/>
                </a:lnTo>
                <a:lnTo>
                  <a:pt x="704066" y="202503"/>
                </a:lnTo>
                <a:lnTo>
                  <a:pt x="677897" y="162285"/>
                </a:lnTo>
                <a:lnTo>
                  <a:pt x="649767" y="125997"/>
                </a:lnTo>
                <a:lnTo>
                  <a:pt x="619842" y="93854"/>
                </a:lnTo>
                <a:lnTo>
                  <a:pt x="588287" y="66068"/>
                </a:lnTo>
                <a:lnTo>
                  <a:pt x="555268" y="42854"/>
                </a:lnTo>
                <a:lnTo>
                  <a:pt x="520950" y="24426"/>
                </a:lnTo>
                <a:lnTo>
                  <a:pt x="449081" y="2785"/>
                </a:lnTo>
                <a:lnTo>
                  <a:pt x="411860" y="0"/>
                </a:lnTo>
              </a:path>
            </a:pathLst>
          </a:custGeom>
          <a:ln w="25400">
            <a:solidFill>
              <a:srgbClr val="385D8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61218" y="3429000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0" y="0"/>
                </a:moveTo>
                <a:lnTo>
                  <a:pt x="381000" y="165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61218" y="5103748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0" y="0"/>
                </a:moveTo>
                <a:lnTo>
                  <a:pt x="381000" y="165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26422" y="4724400"/>
            <a:ext cx="620395" cy="997585"/>
          </a:xfrm>
          <a:custGeom>
            <a:avLst/>
            <a:gdLst/>
            <a:ahLst/>
            <a:cxnLst/>
            <a:rect l="l" t="t" r="r" b="b"/>
            <a:pathLst>
              <a:path w="620395" h="997585">
                <a:moveTo>
                  <a:pt x="593985" y="42882"/>
                </a:moveTo>
                <a:lnTo>
                  <a:pt x="571764" y="54755"/>
                </a:lnTo>
                <a:lnTo>
                  <a:pt x="0" y="983945"/>
                </a:lnTo>
                <a:lnTo>
                  <a:pt x="21590" y="997254"/>
                </a:lnTo>
                <a:lnTo>
                  <a:pt x="593406" y="68003"/>
                </a:lnTo>
                <a:lnTo>
                  <a:pt x="593985" y="42882"/>
                </a:lnTo>
                <a:close/>
              </a:path>
              <a:path w="620395" h="997585">
                <a:moveTo>
                  <a:pt x="620054" y="14731"/>
                </a:moveTo>
                <a:lnTo>
                  <a:pt x="596392" y="14731"/>
                </a:lnTo>
                <a:lnTo>
                  <a:pt x="617981" y="28067"/>
                </a:lnTo>
                <a:lnTo>
                  <a:pt x="593406" y="68003"/>
                </a:lnTo>
                <a:lnTo>
                  <a:pt x="592454" y="109347"/>
                </a:lnTo>
                <a:lnTo>
                  <a:pt x="592327" y="116331"/>
                </a:lnTo>
                <a:lnTo>
                  <a:pt x="597789" y="122174"/>
                </a:lnTo>
                <a:lnTo>
                  <a:pt x="611886" y="122427"/>
                </a:lnTo>
                <a:lnTo>
                  <a:pt x="617601" y="116967"/>
                </a:lnTo>
                <a:lnTo>
                  <a:pt x="617866" y="109347"/>
                </a:lnTo>
                <a:lnTo>
                  <a:pt x="620054" y="14731"/>
                </a:lnTo>
                <a:close/>
              </a:path>
              <a:path w="620395" h="997585">
                <a:moveTo>
                  <a:pt x="620395" y="0"/>
                </a:moveTo>
                <a:lnTo>
                  <a:pt x="517271" y="55118"/>
                </a:lnTo>
                <a:lnTo>
                  <a:pt x="514858" y="62864"/>
                </a:lnTo>
                <a:lnTo>
                  <a:pt x="518160" y="68961"/>
                </a:lnTo>
                <a:lnTo>
                  <a:pt x="521589" y="75183"/>
                </a:lnTo>
                <a:lnTo>
                  <a:pt x="529209" y="77469"/>
                </a:lnTo>
                <a:lnTo>
                  <a:pt x="571764" y="54755"/>
                </a:lnTo>
                <a:lnTo>
                  <a:pt x="596392" y="14731"/>
                </a:lnTo>
                <a:lnTo>
                  <a:pt x="620054" y="14731"/>
                </a:lnTo>
                <a:lnTo>
                  <a:pt x="620395" y="0"/>
                </a:lnTo>
                <a:close/>
              </a:path>
              <a:path w="620395" h="997585">
                <a:moveTo>
                  <a:pt x="606672" y="21081"/>
                </a:moveTo>
                <a:lnTo>
                  <a:pt x="594487" y="21081"/>
                </a:lnTo>
                <a:lnTo>
                  <a:pt x="613155" y="32638"/>
                </a:lnTo>
                <a:lnTo>
                  <a:pt x="593985" y="42882"/>
                </a:lnTo>
                <a:lnTo>
                  <a:pt x="593406" y="68003"/>
                </a:lnTo>
                <a:lnTo>
                  <a:pt x="617981" y="28067"/>
                </a:lnTo>
                <a:lnTo>
                  <a:pt x="606672" y="21081"/>
                </a:lnTo>
                <a:close/>
              </a:path>
              <a:path w="620395" h="997585">
                <a:moveTo>
                  <a:pt x="596392" y="14731"/>
                </a:moveTo>
                <a:lnTo>
                  <a:pt x="571764" y="54755"/>
                </a:lnTo>
                <a:lnTo>
                  <a:pt x="593985" y="42882"/>
                </a:lnTo>
                <a:lnTo>
                  <a:pt x="594487" y="21081"/>
                </a:lnTo>
                <a:lnTo>
                  <a:pt x="606672" y="21081"/>
                </a:lnTo>
                <a:lnTo>
                  <a:pt x="596392" y="14731"/>
                </a:lnTo>
                <a:close/>
              </a:path>
              <a:path w="620395" h="997585">
                <a:moveTo>
                  <a:pt x="594487" y="21081"/>
                </a:moveTo>
                <a:lnTo>
                  <a:pt x="593985" y="42882"/>
                </a:lnTo>
                <a:lnTo>
                  <a:pt x="613155" y="32638"/>
                </a:lnTo>
                <a:lnTo>
                  <a:pt x="594487" y="210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407246" y="5678830"/>
            <a:ext cx="1254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Mesh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76730" y="1295400"/>
            <a:ext cx="688886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10052" y="2209800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9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21992" y="2209800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0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3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5" y="10667"/>
                </a:lnTo>
                <a:lnTo>
                  <a:pt x="552479" y="6000"/>
                </a:lnTo>
                <a:lnTo>
                  <a:pt x="531066" y="2666"/>
                </a:lnTo>
                <a:lnTo>
                  <a:pt x="509581" y="666"/>
                </a:lnTo>
                <a:lnTo>
                  <a:pt x="48806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1992" y="2209800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5" y="10667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3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0" y="0"/>
                </a:lnTo>
                <a:lnTo>
                  <a:pt x="659510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6" y="685800"/>
                </a:lnTo>
                <a:lnTo>
                  <a:pt x="889000" y="514350"/>
                </a:lnTo>
                <a:lnTo>
                  <a:pt x="960627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58185" y="2540635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72253" y="2209800"/>
            <a:ext cx="715645" cy="685800"/>
          </a:xfrm>
          <a:custGeom>
            <a:avLst/>
            <a:gdLst/>
            <a:ahLst/>
            <a:cxnLst/>
            <a:rect l="l" t="t" r="r" b="b"/>
            <a:pathLst>
              <a:path w="715645" h="685800">
                <a:moveTo>
                  <a:pt x="715645" y="514350"/>
                </a:moveTo>
                <a:lnTo>
                  <a:pt x="400938" y="514350"/>
                </a:lnTo>
                <a:lnTo>
                  <a:pt x="573786" y="685800"/>
                </a:lnTo>
                <a:lnTo>
                  <a:pt x="715645" y="514350"/>
                </a:lnTo>
                <a:close/>
              </a:path>
              <a:path w="715645" h="685800">
                <a:moveTo>
                  <a:pt x="171450" y="0"/>
                </a:moveTo>
                <a:lnTo>
                  <a:pt x="0" y="0"/>
                </a:lnTo>
                <a:lnTo>
                  <a:pt x="41363" y="2450"/>
                </a:lnTo>
                <a:lnTo>
                  <a:pt x="81907" y="9682"/>
                </a:lnTo>
                <a:lnTo>
                  <a:pt x="121468" y="21521"/>
                </a:lnTo>
                <a:lnTo>
                  <a:pt x="159885" y="37790"/>
                </a:lnTo>
                <a:lnTo>
                  <a:pt x="196995" y="58312"/>
                </a:lnTo>
                <a:lnTo>
                  <a:pt x="232636" y="82912"/>
                </a:lnTo>
                <a:lnTo>
                  <a:pt x="266646" y="111412"/>
                </a:lnTo>
                <a:lnTo>
                  <a:pt x="298862" y="143637"/>
                </a:lnTo>
                <a:lnTo>
                  <a:pt x="329123" y="179409"/>
                </a:lnTo>
                <a:lnTo>
                  <a:pt x="357266" y="218554"/>
                </a:lnTo>
                <a:lnTo>
                  <a:pt x="383129" y="260893"/>
                </a:lnTo>
                <a:lnTo>
                  <a:pt x="406550" y="306252"/>
                </a:lnTo>
                <a:lnTo>
                  <a:pt x="427367" y="354453"/>
                </a:lnTo>
                <a:lnTo>
                  <a:pt x="445416" y="405321"/>
                </a:lnTo>
                <a:lnTo>
                  <a:pt x="460537" y="458678"/>
                </a:lnTo>
                <a:lnTo>
                  <a:pt x="472567" y="514350"/>
                </a:lnTo>
                <a:lnTo>
                  <a:pt x="644017" y="514350"/>
                </a:lnTo>
                <a:lnTo>
                  <a:pt x="631987" y="458678"/>
                </a:lnTo>
                <a:lnTo>
                  <a:pt x="616866" y="405321"/>
                </a:lnTo>
                <a:lnTo>
                  <a:pt x="598817" y="354453"/>
                </a:lnTo>
                <a:lnTo>
                  <a:pt x="578000" y="306252"/>
                </a:lnTo>
                <a:lnTo>
                  <a:pt x="554579" y="260893"/>
                </a:lnTo>
                <a:lnTo>
                  <a:pt x="528716" y="218554"/>
                </a:lnTo>
                <a:lnTo>
                  <a:pt x="500573" y="179409"/>
                </a:lnTo>
                <a:lnTo>
                  <a:pt x="470312" y="143637"/>
                </a:lnTo>
                <a:lnTo>
                  <a:pt x="438096" y="111412"/>
                </a:lnTo>
                <a:lnTo>
                  <a:pt x="404086" y="82912"/>
                </a:lnTo>
                <a:lnTo>
                  <a:pt x="368445" y="58312"/>
                </a:lnTo>
                <a:lnTo>
                  <a:pt x="331335" y="37790"/>
                </a:lnTo>
                <a:lnTo>
                  <a:pt x="292918" y="21521"/>
                </a:lnTo>
                <a:lnTo>
                  <a:pt x="253357" y="9682"/>
                </a:lnTo>
                <a:lnTo>
                  <a:pt x="212813" y="245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4191" y="2209800"/>
            <a:ext cx="574040" cy="685800"/>
          </a:xfrm>
          <a:custGeom>
            <a:avLst/>
            <a:gdLst/>
            <a:ahLst/>
            <a:cxnLst/>
            <a:rect l="l" t="t" r="r" b="b"/>
            <a:pathLst>
              <a:path w="574039" h="685800">
                <a:moveTo>
                  <a:pt x="488061" y="0"/>
                </a:moveTo>
                <a:lnTo>
                  <a:pt x="448039" y="2273"/>
                </a:lnTo>
                <a:lnTo>
                  <a:pt x="408908" y="8977"/>
                </a:lnTo>
                <a:lnTo>
                  <a:pt x="370792" y="19933"/>
                </a:lnTo>
                <a:lnTo>
                  <a:pt x="333816" y="34966"/>
                </a:lnTo>
                <a:lnTo>
                  <a:pt x="298108" y="53899"/>
                </a:lnTo>
                <a:lnTo>
                  <a:pt x="263792" y="76555"/>
                </a:lnTo>
                <a:lnTo>
                  <a:pt x="230995" y="102758"/>
                </a:lnTo>
                <a:lnTo>
                  <a:pt x="199842" y="132331"/>
                </a:lnTo>
                <a:lnTo>
                  <a:pt x="170458" y="165098"/>
                </a:lnTo>
                <a:lnTo>
                  <a:pt x="142970" y="200882"/>
                </a:lnTo>
                <a:lnTo>
                  <a:pt x="117503" y="239506"/>
                </a:lnTo>
                <a:lnTo>
                  <a:pt x="94183" y="280793"/>
                </a:lnTo>
                <a:lnTo>
                  <a:pt x="73135" y="324568"/>
                </a:lnTo>
                <a:lnTo>
                  <a:pt x="54486" y="370654"/>
                </a:lnTo>
                <a:lnTo>
                  <a:pt x="38361" y="418873"/>
                </a:lnTo>
                <a:lnTo>
                  <a:pt x="24886" y="469050"/>
                </a:lnTo>
                <a:lnTo>
                  <a:pt x="14187" y="521008"/>
                </a:lnTo>
                <a:lnTo>
                  <a:pt x="6389" y="574570"/>
                </a:lnTo>
                <a:lnTo>
                  <a:pt x="1618" y="629559"/>
                </a:lnTo>
                <a:lnTo>
                  <a:pt x="0" y="685800"/>
                </a:lnTo>
                <a:lnTo>
                  <a:pt x="171450" y="685800"/>
                </a:lnTo>
                <a:lnTo>
                  <a:pt x="173001" y="630900"/>
                </a:lnTo>
                <a:lnTo>
                  <a:pt x="177583" y="577069"/>
                </a:lnTo>
                <a:lnTo>
                  <a:pt x="185086" y="524488"/>
                </a:lnTo>
                <a:lnTo>
                  <a:pt x="195401" y="473343"/>
                </a:lnTo>
                <a:lnTo>
                  <a:pt x="208418" y="423815"/>
                </a:lnTo>
                <a:lnTo>
                  <a:pt x="224028" y="376089"/>
                </a:lnTo>
                <a:lnTo>
                  <a:pt x="242121" y="330348"/>
                </a:lnTo>
                <a:lnTo>
                  <a:pt x="262588" y="286775"/>
                </a:lnTo>
                <a:lnTo>
                  <a:pt x="285321" y="245554"/>
                </a:lnTo>
                <a:lnTo>
                  <a:pt x="310209" y="206868"/>
                </a:lnTo>
                <a:lnTo>
                  <a:pt x="337143" y="170902"/>
                </a:lnTo>
                <a:lnTo>
                  <a:pt x="366014" y="137837"/>
                </a:lnTo>
                <a:lnTo>
                  <a:pt x="396712" y="107858"/>
                </a:lnTo>
                <a:lnTo>
                  <a:pt x="429128" y="81148"/>
                </a:lnTo>
                <a:lnTo>
                  <a:pt x="463153" y="57890"/>
                </a:lnTo>
                <a:lnTo>
                  <a:pt x="498677" y="38269"/>
                </a:lnTo>
                <a:lnTo>
                  <a:pt x="535591" y="22467"/>
                </a:lnTo>
                <a:lnTo>
                  <a:pt x="573786" y="10667"/>
                </a:lnTo>
                <a:lnTo>
                  <a:pt x="552479" y="6000"/>
                </a:lnTo>
                <a:lnTo>
                  <a:pt x="531066" y="2666"/>
                </a:lnTo>
                <a:lnTo>
                  <a:pt x="509581" y="666"/>
                </a:lnTo>
                <a:lnTo>
                  <a:pt x="488061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84191" y="2209800"/>
            <a:ext cx="1203960" cy="685800"/>
          </a:xfrm>
          <a:custGeom>
            <a:avLst/>
            <a:gdLst/>
            <a:ahLst/>
            <a:cxnLst/>
            <a:rect l="l" t="t" r="r" b="b"/>
            <a:pathLst>
              <a:path w="1203960" h="685800">
                <a:moveTo>
                  <a:pt x="573786" y="10667"/>
                </a:moveTo>
                <a:lnTo>
                  <a:pt x="535591" y="22467"/>
                </a:lnTo>
                <a:lnTo>
                  <a:pt x="498677" y="38269"/>
                </a:lnTo>
                <a:lnTo>
                  <a:pt x="463153" y="57890"/>
                </a:lnTo>
                <a:lnTo>
                  <a:pt x="429128" y="81148"/>
                </a:lnTo>
                <a:lnTo>
                  <a:pt x="396712" y="107858"/>
                </a:lnTo>
                <a:lnTo>
                  <a:pt x="366014" y="137837"/>
                </a:lnTo>
                <a:lnTo>
                  <a:pt x="337143" y="170902"/>
                </a:lnTo>
                <a:lnTo>
                  <a:pt x="310209" y="206868"/>
                </a:lnTo>
                <a:lnTo>
                  <a:pt x="285321" y="245554"/>
                </a:lnTo>
                <a:lnTo>
                  <a:pt x="262588" y="286775"/>
                </a:lnTo>
                <a:lnTo>
                  <a:pt x="242121" y="330348"/>
                </a:lnTo>
                <a:lnTo>
                  <a:pt x="224028" y="376089"/>
                </a:lnTo>
                <a:lnTo>
                  <a:pt x="208418" y="423815"/>
                </a:lnTo>
                <a:lnTo>
                  <a:pt x="195401" y="473343"/>
                </a:lnTo>
                <a:lnTo>
                  <a:pt x="185086" y="524488"/>
                </a:lnTo>
                <a:lnTo>
                  <a:pt x="177583" y="577069"/>
                </a:lnTo>
                <a:lnTo>
                  <a:pt x="173001" y="630900"/>
                </a:lnTo>
                <a:lnTo>
                  <a:pt x="171450" y="685800"/>
                </a:lnTo>
                <a:lnTo>
                  <a:pt x="0" y="685800"/>
                </a:lnTo>
                <a:lnTo>
                  <a:pt x="1618" y="629559"/>
                </a:lnTo>
                <a:lnTo>
                  <a:pt x="6389" y="574570"/>
                </a:lnTo>
                <a:lnTo>
                  <a:pt x="14187" y="521008"/>
                </a:lnTo>
                <a:lnTo>
                  <a:pt x="24886" y="469050"/>
                </a:lnTo>
                <a:lnTo>
                  <a:pt x="38361" y="418873"/>
                </a:lnTo>
                <a:lnTo>
                  <a:pt x="54486" y="370654"/>
                </a:lnTo>
                <a:lnTo>
                  <a:pt x="73135" y="324568"/>
                </a:lnTo>
                <a:lnTo>
                  <a:pt x="94183" y="280793"/>
                </a:lnTo>
                <a:lnTo>
                  <a:pt x="117503" y="239506"/>
                </a:lnTo>
                <a:lnTo>
                  <a:pt x="142970" y="200882"/>
                </a:lnTo>
                <a:lnTo>
                  <a:pt x="170458" y="165098"/>
                </a:lnTo>
                <a:lnTo>
                  <a:pt x="199842" y="132331"/>
                </a:lnTo>
                <a:lnTo>
                  <a:pt x="230995" y="102758"/>
                </a:lnTo>
                <a:lnTo>
                  <a:pt x="263792" y="76555"/>
                </a:lnTo>
                <a:lnTo>
                  <a:pt x="298108" y="53899"/>
                </a:lnTo>
                <a:lnTo>
                  <a:pt x="333816" y="34966"/>
                </a:lnTo>
                <a:lnTo>
                  <a:pt x="370792" y="19933"/>
                </a:lnTo>
                <a:lnTo>
                  <a:pt x="408908" y="8977"/>
                </a:lnTo>
                <a:lnTo>
                  <a:pt x="448039" y="2273"/>
                </a:lnTo>
                <a:lnTo>
                  <a:pt x="488061" y="0"/>
                </a:lnTo>
                <a:lnTo>
                  <a:pt x="659511" y="0"/>
                </a:lnTo>
                <a:lnTo>
                  <a:pt x="700874" y="2450"/>
                </a:lnTo>
                <a:lnTo>
                  <a:pt x="741418" y="9682"/>
                </a:lnTo>
                <a:lnTo>
                  <a:pt x="780979" y="21521"/>
                </a:lnTo>
                <a:lnTo>
                  <a:pt x="819396" y="37790"/>
                </a:lnTo>
                <a:lnTo>
                  <a:pt x="856506" y="58312"/>
                </a:lnTo>
                <a:lnTo>
                  <a:pt x="892147" y="82912"/>
                </a:lnTo>
                <a:lnTo>
                  <a:pt x="926157" y="111412"/>
                </a:lnTo>
                <a:lnTo>
                  <a:pt x="958373" y="143637"/>
                </a:lnTo>
                <a:lnTo>
                  <a:pt x="988634" y="179409"/>
                </a:lnTo>
                <a:lnTo>
                  <a:pt x="1016777" y="218554"/>
                </a:lnTo>
                <a:lnTo>
                  <a:pt x="1042640" y="260893"/>
                </a:lnTo>
                <a:lnTo>
                  <a:pt x="1066061" y="306252"/>
                </a:lnTo>
                <a:lnTo>
                  <a:pt x="1086878" y="354453"/>
                </a:lnTo>
                <a:lnTo>
                  <a:pt x="1104927" y="405321"/>
                </a:lnTo>
                <a:lnTo>
                  <a:pt x="1120048" y="458678"/>
                </a:lnTo>
                <a:lnTo>
                  <a:pt x="1132078" y="514350"/>
                </a:lnTo>
                <a:lnTo>
                  <a:pt x="1203706" y="514350"/>
                </a:lnTo>
                <a:lnTo>
                  <a:pt x="1061847" y="685800"/>
                </a:lnTo>
                <a:lnTo>
                  <a:pt x="889000" y="514350"/>
                </a:lnTo>
                <a:lnTo>
                  <a:pt x="960628" y="514350"/>
                </a:lnTo>
                <a:lnTo>
                  <a:pt x="948598" y="458678"/>
                </a:lnTo>
                <a:lnTo>
                  <a:pt x="933477" y="405321"/>
                </a:lnTo>
                <a:lnTo>
                  <a:pt x="915428" y="354453"/>
                </a:lnTo>
                <a:lnTo>
                  <a:pt x="894611" y="306252"/>
                </a:lnTo>
                <a:lnTo>
                  <a:pt x="871190" y="260893"/>
                </a:lnTo>
                <a:lnTo>
                  <a:pt x="845327" y="218554"/>
                </a:lnTo>
                <a:lnTo>
                  <a:pt x="817184" y="179409"/>
                </a:lnTo>
                <a:lnTo>
                  <a:pt x="786923" y="143637"/>
                </a:lnTo>
                <a:lnTo>
                  <a:pt x="754707" y="111412"/>
                </a:lnTo>
                <a:lnTo>
                  <a:pt x="720697" y="82912"/>
                </a:lnTo>
                <a:lnTo>
                  <a:pt x="685056" y="58312"/>
                </a:lnTo>
                <a:lnTo>
                  <a:pt x="647946" y="37790"/>
                </a:lnTo>
                <a:lnTo>
                  <a:pt x="609529" y="21521"/>
                </a:lnTo>
                <a:lnTo>
                  <a:pt x="569968" y="9682"/>
                </a:lnTo>
                <a:lnTo>
                  <a:pt x="529424" y="2450"/>
                </a:lnTo>
                <a:lnTo>
                  <a:pt x="488061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44821" y="2552192"/>
            <a:ext cx="202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88592" y="1600453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0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88592" y="1600453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0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19985" y="1779777"/>
            <a:ext cx="174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</a:t>
            </a:r>
            <a:r>
              <a:rPr sz="1800" b="1" baseline="-20833" dirty="0">
                <a:latin typeface="Arial"/>
                <a:cs typeface="Arial"/>
              </a:rPr>
              <a:t>1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69791" y="1828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69791" y="1828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01566" y="1932254"/>
            <a:ext cx="1746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</a:t>
            </a:r>
            <a:r>
              <a:rPr sz="1800" b="1" baseline="-20833" dirty="0">
                <a:latin typeface="Arial"/>
                <a:cs typeface="Arial"/>
              </a:rPr>
              <a:t>2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22391" y="1612011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1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22391" y="1612011"/>
            <a:ext cx="234315" cy="228600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1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97221" y="1855977"/>
            <a:ext cx="656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(I</a:t>
            </a:r>
            <a:r>
              <a:rPr sz="1800" b="1" baseline="-20833" dirty="0">
                <a:latin typeface="Arial"/>
                <a:cs typeface="Arial"/>
              </a:rPr>
              <a:t>1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baseline="-20833" dirty="0">
                <a:latin typeface="Arial"/>
                <a:cs typeface="Arial"/>
              </a:rPr>
              <a:t>2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55791" y="2971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55791" y="2971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114300" y="228600"/>
                </a:lnTo>
                <a:lnTo>
                  <a:pt x="0" y="0"/>
                </a:lnTo>
                <a:lnTo>
                  <a:pt x="22860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187821" y="2934716"/>
            <a:ext cx="656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(I</a:t>
            </a:r>
            <a:r>
              <a:rPr sz="1800" b="1" baseline="-20833" dirty="0">
                <a:latin typeface="Arial"/>
                <a:cs typeface="Arial"/>
              </a:rPr>
              <a:t>1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baseline="-20833" dirty="0">
                <a:latin typeface="Arial"/>
                <a:cs typeface="Arial"/>
              </a:rPr>
              <a:t>2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24800" y="2295525"/>
            <a:ext cx="1143000" cy="523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05038" y="1753361"/>
            <a:ext cx="1905" cy="457200"/>
          </a:xfrm>
          <a:custGeom>
            <a:avLst/>
            <a:gdLst/>
            <a:ahLst/>
            <a:cxnLst/>
            <a:rect l="l" t="t" r="r" b="b"/>
            <a:pathLst>
              <a:path w="1904" h="457200">
                <a:moveTo>
                  <a:pt x="1523" y="0"/>
                </a:moveTo>
                <a:lnTo>
                  <a:pt x="0" y="45720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05800" y="2895600"/>
            <a:ext cx="1905" cy="533400"/>
          </a:xfrm>
          <a:custGeom>
            <a:avLst/>
            <a:gdLst/>
            <a:ahLst/>
            <a:cxnLst/>
            <a:rect l="l" t="t" r="r" b="b"/>
            <a:pathLst>
              <a:path w="1904" h="533400">
                <a:moveTo>
                  <a:pt x="1650" y="0"/>
                </a:moveTo>
                <a:lnTo>
                  <a:pt x="0" y="533400"/>
                </a:lnTo>
              </a:path>
            </a:pathLst>
          </a:custGeom>
          <a:ln w="190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58000" y="2209800"/>
            <a:ext cx="1054100" cy="685800"/>
          </a:xfrm>
          <a:custGeom>
            <a:avLst/>
            <a:gdLst/>
            <a:ahLst/>
            <a:cxnLst/>
            <a:rect l="l" t="t" r="r" b="b"/>
            <a:pathLst>
              <a:path w="1054100" h="685800">
                <a:moveTo>
                  <a:pt x="497585" y="14986"/>
                </a:moveTo>
                <a:lnTo>
                  <a:pt x="462592" y="30076"/>
                </a:lnTo>
                <a:lnTo>
                  <a:pt x="428987" y="49894"/>
                </a:lnTo>
                <a:lnTo>
                  <a:pt x="396890" y="74193"/>
                </a:lnTo>
                <a:lnTo>
                  <a:pt x="366420" y="102727"/>
                </a:lnTo>
                <a:lnTo>
                  <a:pt x="337699" y="135249"/>
                </a:lnTo>
                <a:lnTo>
                  <a:pt x="310846" y="171514"/>
                </a:lnTo>
                <a:lnTo>
                  <a:pt x="285980" y="211275"/>
                </a:lnTo>
                <a:lnTo>
                  <a:pt x="263223" y="254285"/>
                </a:lnTo>
                <a:lnTo>
                  <a:pt x="242693" y="300299"/>
                </a:lnTo>
                <a:lnTo>
                  <a:pt x="224512" y="349070"/>
                </a:lnTo>
                <a:lnTo>
                  <a:pt x="208798" y="400351"/>
                </a:lnTo>
                <a:lnTo>
                  <a:pt x="195673" y="453897"/>
                </a:lnTo>
                <a:lnTo>
                  <a:pt x="185255" y="509462"/>
                </a:lnTo>
                <a:lnTo>
                  <a:pt x="177665" y="566798"/>
                </a:lnTo>
                <a:lnTo>
                  <a:pt x="173023" y="625659"/>
                </a:lnTo>
                <a:lnTo>
                  <a:pt x="171450" y="685800"/>
                </a:lnTo>
                <a:lnTo>
                  <a:pt x="0" y="685800"/>
                </a:lnTo>
                <a:lnTo>
                  <a:pt x="1511" y="626632"/>
                </a:lnTo>
                <a:lnTo>
                  <a:pt x="5964" y="568861"/>
                </a:lnTo>
                <a:lnTo>
                  <a:pt x="13235" y="512693"/>
                </a:lnTo>
                <a:lnTo>
                  <a:pt x="23200" y="458333"/>
                </a:lnTo>
                <a:lnTo>
                  <a:pt x="35735" y="405987"/>
                </a:lnTo>
                <a:lnTo>
                  <a:pt x="50716" y="355862"/>
                </a:lnTo>
                <a:lnTo>
                  <a:pt x="68021" y="308163"/>
                </a:lnTo>
                <a:lnTo>
                  <a:pt x="87525" y="263096"/>
                </a:lnTo>
                <a:lnTo>
                  <a:pt x="109104" y="220867"/>
                </a:lnTo>
                <a:lnTo>
                  <a:pt x="132636" y="181683"/>
                </a:lnTo>
                <a:lnTo>
                  <a:pt x="157996" y="145749"/>
                </a:lnTo>
                <a:lnTo>
                  <a:pt x="185061" y="113271"/>
                </a:lnTo>
                <a:lnTo>
                  <a:pt x="213706" y="84455"/>
                </a:lnTo>
                <a:lnTo>
                  <a:pt x="243810" y="59507"/>
                </a:lnTo>
                <a:lnTo>
                  <a:pt x="307894" y="22040"/>
                </a:lnTo>
                <a:lnTo>
                  <a:pt x="376325" y="2517"/>
                </a:lnTo>
                <a:lnTo>
                  <a:pt x="411860" y="0"/>
                </a:lnTo>
                <a:lnTo>
                  <a:pt x="583310" y="0"/>
                </a:lnTo>
                <a:lnTo>
                  <a:pt x="620531" y="2785"/>
                </a:lnTo>
                <a:lnTo>
                  <a:pt x="656950" y="10998"/>
                </a:lnTo>
                <a:lnTo>
                  <a:pt x="726718" y="42854"/>
                </a:lnTo>
                <a:lnTo>
                  <a:pt x="759737" y="66068"/>
                </a:lnTo>
                <a:lnTo>
                  <a:pt x="791292" y="93854"/>
                </a:lnTo>
                <a:lnTo>
                  <a:pt x="821217" y="125997"/>
                </a:lnTo>
                <a:lnTo>
                  <a:pt x="849347" y="162285"/>
                </a:lnTo>
                <a:lnTo>
                  <a:pt x="875516" y="202503"/>
                </a:lnTo>
                <a:lnTo>
                  <a:pt x="899559" y="246436"/>
                </a:lnTo>
                <a:lnTo>
                  <a:pt x="921311" y="293871"/>
                </a:lnTo>
                <a:lnTo>
                  <a:pt x="940605" y="344594"/>
                </a:lnTo>
                <a:lnTo>
                  <a:pt x="957277" y="398391"/>
                </a:lnTo>
                <a:lnTo>
                  <a:pt x="971161" y="455047"/>
                </a:lnTo>
                <a:lnTo>
                  <a:pt x="982091" y="514350"/>
                </a:lnTo>
                <a:lnTo>
                  <a:pt x="1053719" y="514350"/>
                </a:lnTo>
                <a:lnTo>
                  <a:pt x="909447" y="685800"/>
                </a:lnTo>
                <a:lnTo>
                  <a:pt x="739013" y="514350"/>
                </a:lnTo>
                <a:lnTo>
                  <a:pt x="810641" y="514350"/>
                </a:lnTo>
                <a:lnTo>
                  <a:pt x="799711" y="455047"/>
                </a:lnTo>
                <a:lnTo>
                  <a:pt x="785827" y="398391"/>
                </a:lnTo>
                <a:lnTo>
                  <a:pt x="769155" y="344594"/>
                </a:lnTo>
                <a:lnTo>
                  <a:pt x="749861" y="293871"/>
                </a:lnTo>
                <a:lnTo>
                  <a:pt x="728109" y="246436"/>
                </a:lnTo>
                <a:lnTo>
                  <a:pt x="704066" y="202503"/>
                </a:lnTo>
                <a:lnTo>
                  <a:pt x="677897" y="162285"/>
                </a:lnTo>
                <a:lnTo>
                  <a:pt x="649767" y="125997"/>
                </a:lnTo>
                <a:lnTo>
                  <a:pt x="619842" y="93854"/>
                </a:lnTo>
                <a:lnTo>
                  <a:pt x="588287" y="66068"/>
                </a:lnTo>
                <a:lnTo>
                  <a:pt x="555268" y="42854"/>
                </a:lnTo>
                <a:lnTo>
                  <a:pt x="520950" y="24426"/>
                </a:lnTo>
                <a:lnTo>
                  <a:pt x="449081" y="2785"/>
                </a:lnTo>
                <a:lnTo>
                  <a:pt x="411860" y="0"/>
                </a:lnTo>
              </a:path>
            </a:pathLst>
          </a:custGeom>
          <a:ln w="25400">
            <a:solidFill>
              <a:srgbClr val="385D89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1752600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5">
                <a:moveTo>
                  <a:pt x="0" y="0"/>
                </a:moveTo>
                <a:lnTo>
                  <a:pt x="381000" y="165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3427348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0" y="0"/>
                </a:moveTo>
                <a:lnTo>
                  <a:pt x="381000" y="165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02994" y="3988689"/>
            <a:ext cx="24295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497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Untuk mesh virtual 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baseline="-20833" dirty="0">
                <a:latin typeface="Arial"/>
                <a:cs typeface="Arial"/>
              </a:rPr>
              <a:t>Th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dirty="0">
                <a:latin typeface="Times New Roman"/>
                <a:cs typeface="Times New Roman"/>
              </a:rPr>
              <a:t>4 - 2(I</a:t>
            </a:r>
            <a:r>
              <a:rPr sz="1800" baseline="-20833" dirty="0">
                <a:latin typeface="Times New Roman"/>
                <a:cs typeface="Times New Roman"/>
              </a:rPr>
              <a:t>1 </a:t>
            </a:r>
            <a:r>
              <a:rPr sz="1800" dirty="0">
                <a:latin typeface="Times New Roman"/>
                <a:cs typeface="Times New Roman"/>
              </a:rPr>
              <a:t>- I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) = 0 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baseline="-20833" dirty="0">
                <a:latin typeface="Arial"/>
                <a:cs typeface="Arial"/>
              </a:rPr>
              <a:t>Th </a:t>
            </a:r>
            <a:r>
              <a:rPr sz="1800" dirty="0">
                <a:latin typeface="Times New Roman"/>
                <a:cs typeface="Times New Roman"/>
              </a:rPr>
              <a:t>=  4 + 2(I</a:t>
            </a:r>
            <a:r>
              <a:rPr sz="1800" baseline="-20833" dirty="0">
                <a:latin typeface="Times New Roman"/>
                <a:cs typeface="Times New Roman"/>
              </a:rPr>
              <a:t>1 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410209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=  4 + </a:t>
            </a:r>
            <a:r>
              <a:rPr sz="1800" spc="-15" dirty="0">
                <a:latin typeface="Times New Roman"/>
                <a:cs typeface="Times New Roman"/>
              </a:rPr>
              <a:t>(42/11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34/11)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02994" y="5360619"/>
            <a:ext cx="159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Arial"/>
                <a:cs typeface="Arial"/>
              </a:rPr>
              <a:t>V</a:t>
            </a:r>
            <a:r>
              <a:rPr sz="1800" baseline="-20833" dirty="0">
                <a:solidFill>
                  <a:srgbClr val="006FC0"/>
                </a:solidFill>
                <a:latin typeface="Arial"/>
                <a:cs typeface="Arial"/>
              </a:rPr>
              <a:t>Th </a:t>
            </a:r>
            <a:r>
              <a:rPr sz="1800" dirty="0">
                <a:solidFill>
                  <a:srgbClr val="006FC0"/>
                </a:solidFill>
                <a:latin typeface="Times New Roman"/>
                <a:cs typeface="Times New Roman"/>
              </a:rPr>
              <a:t>=  </a:t>
            </a:r>
            <a:r>
              <a:rPr sz="1800" spc="-15" dirty="0">
                <a:solidFill>
                  <a:srgbClr val="006FC0"/>
                </a:solidFill>
                <a:latin typeface="Times New Roman"/>
                <a:cs typeface="Times New Roman"/>
              </a:rPr>
              <a:t>60/11</a:t>
            </a:r>
            <a:r>
              <a:rPr sz="1800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800" spc="-60" dirty="0">
                <a:solidFill>
                  <a:srgbClr val="006FC0"/>
                </a:solidFill>
                <a:latin typeface="Times New Roman"/>
                <a:cs typeface="Times New Roman"/>
              </a:rPr>
              <a:t>Volt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55017" y="4824361"/>
            <a:ext cx="306006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Catatan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99900"/>
              </a:lnSpc>
              <a:spcBef>
                <a:spcPts val="15"/>
              </a:spcBef>
              <a:tabLst>
                <a:tab pos="1941830" algn="l"/>
                <a:tab pos="2894330" algn="l"/>
              </a:tabLst>
            </a:pPr>
            <a:r>
              <a:rPr sz="1800" spc="-30" dirty="0">
                <a:latin typeface="Arial"/>
                <a:cs typeface="Arial"/>
              </a:rPr>
              <a:t>Tegangan </a:t>
            </a:r>
            <a:r>
              <a:rPr sz="1800" spc="-5" dirty="0">
                <a:latin typeface="Arial"/>
                <a:cs typeface="Arial"/>
              </a:rPr>
              <a:t>resistor </a:t>
            </a:r>
            <a:r>
              <a:rPr sz="1800" dirty="0">
                <a:latin typeface="Arial"/>
                <a:cs typeface="Arial"/>
              </a:rPr>
              <a:t>4 </a:t>
            </a:r>
            <a:r>
              <a:rPr sz="1800" spc="-5" dirty="0">
                <a:latin typeface="Arial"/>
                <a:cs typeface="Arial"/>
              </a:rPr>
              <a:t>Ohm 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mesh </a:t>
            </a:r>
            <a:r>
              <a:rPr sz="1800" dirty="0">
                <a:latin typeface="Arial"/>
                <a:cs typeface="Arial"/>
              </a:rPr>
              <a:t>virtual </a:t>
            </a:r>
            <a:r>
              <a:rPr sz="1800" spc="-5" dirty="0">
                <a:latin typeface="Arial"/>
                <a:cs typeface="Arial"/>
              </a:rPr>
              <a:t>tidak  dihitung </a:t>
            </a:r>
            <a:r>
              <a:rPr sz="1800" dirty="0">
                <a:latin typeface="Arial"/>
                <a:cs typeface="Arial"/>
              </a:rPr>
              <a:t>(sama </a:t>
            </a:r>
            <a:r>
              <a:rPr sz="1800" spc="-10" dirty="0">
                <a:latin typeface="Arial"/>
                <a:cs typeface="Arial"/>
              </a:rPr>
              <a:t>dengan nol)  </a:t>
            </a:r>
            <a:r>
              <a:rPr sz="1800" spc="-5" dirty="0">
                <a:latin typeface="Arial"/>
                <a:cs typeface="Arial"/>
              </a:rPr>
              <a:t>karena </a:t>
            </a:r>
            <a:r>
              <a:rPr sz="1800" spc="-10" dirty="0">
                <a:latin typeface="Arial"/>
                <a:cs typeface="Arial"/>
              </a:rPr>
              <a:t>pada kenyataannya  </a:t>
            </a:r>
            <a:r>
              <a:rPr sz="1800" dirty="0">
                <a:latin typeface="Arial"/>
                <a:cs typeface="Arial"/>
              </a:rPr>
              <a:t>tid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ir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baseline="-20833" dirty="0">
                <a:latin typeface="Times New Roman"/>
                <a:cs typeface="Times New Roman"/>
              </a:rPr>
              <a:t>1	</a:t>
            </a:r>
            <a:r>
              <a:rPr sz="1800" spc="-5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n	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533400"/>
            <a:ext cx="8153400" cy="4321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sng" spc="-5" dirty="0" err="1">
                <a:solidFill>
                  <a:srgbClr val="FF0000"/>
                </a:solidFill>
                <a:latin typeface="Arial"/>
                <a:cs typeface="Arial"/>
              </a:rPr>
              <a:t>Langkah</a:t>
            </a:r>
            <a:r>
              <a:rPr sz="2400" u="sng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sng" dirty="0" smtClean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endParaRPr lang="en-US" sz="2400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"/>
              <a:cs typeface="Arial"/>
            </a:endParaRPr>
          </a:p>
          <a:p>
            <a:pPr marL="12700" marR="862965">
              <a:lnSpc>
                <a:spcPts val="2310"/>
              </a:lnSpc>
              <a:spcBef>
                <a:spcPts val="550"/>
              </a:spcBef>
            </a:pPr>
            <a:r>
              <a:rPr sz="2400" spc="-25" dirty="0">
                <a:latin typeface="Arial"/>
                <a:cs typeface="Arial"/>
              </a:rPr>
              <a:t>R</a:t>
            </a:r>
            <a:r>
              <a:rPr sz="2400" spc="-37" baseline="-20833" dirty="0">
                <a:latin typeface="Arial"/>
                <a:cs typeface="Arial"/>
              </a:rPr>
              <a:t>Th </a:t>
            </a:r>
            <a:r>
              <a:rPr sz="2400" spc="-5" dirty="0">
                <a:latin typeface="Arial"/>
                <a:cs typeface="Arial"/>
              </a:rPr>
              <a:t>dicari dengan terlebih dahulu melakukan  </a:t>
            </a:r>
            <a:r>
              <a:rPr sz="2400" spc="-10" dirty="0">
                <a:latin typeface="Arial"/>
                <a:cs typeface="Arial"/>
              </a:rPr>
              <a:t>langkah-langkah </a:t>
            </a:r>
            <a:r>
              <a:rPr sz="2400" dirty="0">
                <a:latin typeface="Arial"/>
                <a:cs typeface="Arial"/>
              </a:rPr>
              <a:t>sbb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</a:p>
          <a:p>
            <a:pPr marL="525780" marR="5080" indent="-513080">
              <a:lnSpc>
                <a:spcPct val="80000"/>
              </a:lnSpc>
              <a:spcBef>
                <a:spcPts val="590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sz="2400" spc="-5" dirty="0">
                <a:latin typeface="Arial"/>
                <a:cs typeface="Arial"/>
              </a:rPr>
              <a:t>Bila </a:t>
            </a:r>
            <a:r>
              <a:rPr sz="2400" dirty="0">
                <a:latin typeface="Arial"/>
                <a:cs typeface="Arial"/>
              </a:rPr>
              <a:t>terdapat sumber </a:t>
            </a:r>
            <a:r>
              <a:rPr sz="2400" spc="-5" dirty="0">
                <a:latin typeface="Arial"/>
                <a:cs typeface="Arial"/>
              </a:rPr>
              <a:t>tegangan ideal </a:t>
            </a:r>
            <a:r>
              <a:rPr sz="2400" dirty="0">
                <a:latin typeface="Arial"/>
                <a:cs typeface="Arial"/>
              </a:rPr>
              <a:t>(tanpa  </a:t>
            </a:r>
            <a:r>
              <a:rPr sz="2400" spc="-5" dirty="0">
                <a:latin typeface="Arial"/>
                <a:cs typeface="Arial"/>
              </a:rPr>
              <a:t>hambatan dalam)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hilangkan </a:t>
            </a:r>
            <a:r>
              <a:rPr sz="2400" dirty="0">
                <a:latin typeface="Arial"/>
                <a:cs typeface="Arial"/>
              </a:rPr>
              <a:t>sumber  </a:t>
            </a:r>
            <a:r>
              <a:rPr sz="2400" spc="-5" dirty="0">
                <a:latin typeface="Arial"/>
                <a:cs typeface="Arial"/>
              </a:rPr>
              <a:t>tegangan </a:t>
            </a:r>
            <a:r>
              <a:rPr sz="2400" dirty="0">
                <a:latin typeface="Arial"/>
                <a:cs typeface="Arial"/>
              </a:rPr>
              <a:t>tersebut </a:t>
            </a:r>
            <a:r>
              <a:rPr sz="2400" spc="-5" dirty="0">
                <a:latin typeface="Arial"/>
                <a:cs typeface="Arial"/>
              </a:rPr>
              <a:t>dan hubung singkatkan jalur  yang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putus</a:t>
            </a:r>
            <a:endParaRPr sz="2400" dirty="0">
              <a:latin typeface="Arial"/>
              <a:cs typeface="Arial"/>
            </a:endParaRPr>
          </a:p>
          <a:p>
            <a:pPr marL="525780" marR="243204" indent="-513080">
              <a:lnSpc>
                <a:spcPct val="80000"/>
              </a:lnSpc>
              <a:spcBef>
                <a:spcPts val="575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sz="2400" spc="-5" dirty="0">
                <a:latin typeface="Arial"/>
                <a:cs typeface="Arial"/>
              </a:rPr>
              <a:t>Bila </a:t>
            </a:r>
            <a:r>
              <a:rPr sz="2400" dirty="0">
                <a:latin typeface="Arial"/>
                <a:cs typeface="Arial"/>
              </a:rPr>
              <a:t>terdapat sumber </a:t>
            </a:r>
            <a:r>
              <a:rPr sz="2400" spc="-5" dirty="0">
                <a:latin typeface="Arial"/>
                <a:cs typeface="Arial"/>
              </a:rPr>
              <a:t>arus ideal </a:t>
            </a:r>
            <a:r>
              <a:rPr sz="2400" dirty="0">
                <a:latin typeface="Arial"/>
                <a:cs typeface="Arial"/>
              </a:rPr>
              <a:t>(tanpa  </a:t>
            </a:r>
            <a:r>
              <a:rPr sz="2400" spc="-5" dirty="0">
                <a:latin typeface="Arial"/>
                <a:cs typeface="Arial"/>
              </a:rPr>
              <a:t>hambatan dalam)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hilangkan </a:t>
            </a:r>
            <a:r>
              <a:rPr sz="2400" dirty="0">
                <a:latin typeface="Arial"/>
                <a:cs typeface="Arial"/>
              </a:rPr>
              <a:t>sumber </a:t>
            </a:r>
            <a:r>
              <a:rPr sz="2400" spc="-5" dirty="0">
                <a:latin typeface="Arial"/>
                <a:cs typeface="Arial"/>
              </a:rPr>
              <a:t>arus  </a:t>
            </a:r>
            <a:r>
              <a:rPr sz="2400" dirty="0">
                <a:latin typeface="Arial"/>
                <a:cs typeface="Arial"/>
              </a:rPr>
              <a:t>tersebut </a:t>
            </a:r>
            <a:r>
              <a:rPr sz="2400" spc="-5" dirty="0">
                <a:latin typeface="Arial"/>
                <a:cs typeface="Arial"/>
              </a:rPr>
              <a:t>dan biarkan </a:t>
            </a:r>
            <a:r>
              <a:rPr sz="2400" dirty="0">
                <a:latin typeface="Arial"/>
                <a:cs typeface="Arial"/>
              </a:rPr>
              <a:t>terbuka </a:t>
            </a:r>
            <a:r>
              <a:rPr sz="2400" spc="-5" dirty="0">
                <a:latin typeface="Arial"/>
                <a:cs typeface="Arial"/>
              </a:rPr>
              <a:t>jalur </a:t>
            </a:r>
            <a:r>
              <a:rPr sz="2400" dirty="0">
                <a:latin typeface="Arial"/>
                <a:cs typeface="Arial"/>
              </a:rPr>
              <a:t>yang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putus</a:t>
            </a:r>
            <a:endParaRPr sz="2400" dirty="0">
              <a:latin typeface="Arial"/>
              <a:cs typeface="Arial"/>
            </a:endParaRPr>
          </a:p>
          <a:p>
            <a:pPr marL="525780" marR="122555" indent="-513080">
              <a:lnSpc>
                <a:spcPct val="80000"/>
              </a:lnSpc>
              <a:spcBef>
                <a:spcPts val="575"/>
              </a:spcBef>
              <a:buAutoNum type="arabicPeriod"/>
              <a:tabLst>
                <a:tab pos="525780" algn="l"/>
                <a:tab pos="526415" algn="l"/>
              </a:tabLst>
            </a:pPr>
            <a:r>
              <a:rPr sz="2400" spc="-5" dirty="0">
                <a:latin typeface="Arial"/>
                <a:cs typeface="Arial"/>
              </a:rPr>
              <a:t>Bila </a:t>
            </a:r>
            <a:r>
              <a:rPr sz="2400" dirty="0">
                <a:latin typeface="Arial"/>
                <a:cs typeface="Arial"/>
              </a:rPr>
              <a:t>terdapat sumber </a:t>
            </a:r>
            <a:r>
              <a:rPr sz="2400" spc="-5" dirty="0">
                <a:latin typeface="Arial"/>
                <a:cs typeface="Arial"/>
              </a:rPr>
              <a:t>arus, maupun </a:t>
            </a:r>
            <a:r>
              <a:rPr sz="2400" dirty="0">
                <a:latin typeface="Arial"/>
                <a:cs typeface="Arial"/>
              </a:rPr>
              <a:t>sumber  </a:t>
            </a:r>
            <a:r>
              <a:rPr sz="2400" spc="-5" dirty="0">
                <a:latin typeface="Arial"/>
                <a:cs typeface="Arial"/>
              </a:rPr>
              <a:t>tegangan </a:t>
            </a:r>
            <a:r>
              <a:rPr sz="2400" dirty="0">
                <a:latin typeface="Arial"/>
                <a:cs typeface="Arial"/>
              </a:rPr>
              <a:t>tak </a:t>
            </a:r>
            <a:r>
              <a:rPr sz="2400" spc="-10" dirty="0">
                <a:latin typeface="Arial"/>
                <a:cs typeface="Arial"/>
              </a:rPr>
              <a:t>ideal </a:t>
            </a:r>
            <a:r>
              <a:rPr sz="2400" spc="-5" dirty="0">
                <a:latin typeface="Arial"/>
                <a:cs typeface="Arial"/>
              </a:rPr>
              <a:t>(dengan hambatan dalam),  ganti </a:t>
            </a:r>
            <a:r>
              <a:rPr sz="2400" dirty="0">
                <a:latin typeface="Arial"/>
                <a:cs typeface="Arial"/>
              </a:rPr>
              <a:t>komponen tersebut </a:t>
            </a:r>
            <a:r>
              <a:rPr sz="2400" spc="-5" dirty="0">
                <a:latin typeface="Arial"/>
                <a:cs typeface="Arial"/>
              </a:rPr>
              <a:t>dengan hambatan  </a:t>
            </a:r>
            <a:r>
              <a:rPr sz="2400" spc="-10" dirty="0">
                <a:latin typeface="Arial"/>
                <a:cs typeface="Arial"/>
              </a:rPr>
              <a:t>dalamnya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00200" y="1600200"/>
            <a:ext cx="2743200" cy="85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0" y="3429000"/>
            <a:ext cx="2952750" cy="314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0200" y="3048063"/>
            <a:ext cx="2743200" cy="854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2057400"/>
            <a:ext cx="2847975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6400" y="4332617"/>
            <a:ext cx="2667000" cy="8489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6400" y="5562600"/>
            <a:ext cx="2667000" cy="7992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69794" y="5132070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atau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91200" y="5029200"/>
            <a:ext cx="2761106" cy="609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48200" y="18288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304800" y="0"/>
                </a:moveTo>
                <a:lnTo>
                  <a:pt x="304800" y="171450"/>
                </a:lnTo>
                <a:lnTo>
                  <a:pt x="0" y="171450"/>
                </a:lnTo>
                <a:lnTo>
                  <a:pt x="0" y="514350"/>
                </a:lnTo>
                <a:lnTo>
                  <a:pt x="304800" y="514350"/>
                </a:lnTo>
                <a:lnTo>
                  <a:pt x="304800" y="685800"/>
                </a:lnTo>
                <a:lnTo>
                  <a:pt x="609600" y="342900"/>
                </a:lnTo>
                <a:lnTo>
                  <a:pt x="304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48200" y="18288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171450"/>
                </a:moveTo>
                <a:lnTo>
                  <a:pt x="304800" y="171450"/>
                </a:lnTo>
                <a:lnTo>
                  <a:pt x="304800" y="0"/>
                </a:lnTo>
                <a:lnTo>
                  <a:pt x="609600" y="342900"/>
                </a:lnTo>
                <a:lnTo>
                  <a:pt x="304800" y="685800"/>
                </a:lnTo>
                <a:lnTo>
                  <a:pt x="304800" y="514350"/>
                </a:lnTo>
                <a:lnTo>
                  <a:pt x="0" y="514350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8200" y="32766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304800" y="0"/>
                </a:moveTo>
                <a:lnTo>
                  <a:pt x="304800" y="171450"/>
                </a:lnTo>
                <a:lnTo>
                  <a:pt x="0" y="171450"/>
                </a:lnTo>
                <a:lnTo>
                  <a:pt x="0" y="514350"/>
                </a:lnTo>
                <a:lnTo>
                  <a:pt x="304800" y="514350"/>
                </a:lnTo>
                <a:lnTo>
                  <a:pt x="304800" y="685800"/>
                </a:lnTo>
                <a:lnTo>
                  <a:pt x="609600" y="342900"/>
                </a:lnTo>
                <a:lnTo>
                  <a:pt x="304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48200" y="32766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171450"/>
                </a:moveTo>
                <a:lnTo>
                  <a:pt x="304800" y="171450"/>
                </a:lnTo>
                <a:lnTo>
                  <a:pt x="304800" y="0"/>
                </a:lnTo>
                <a:lnTo>
                  <a:pt x="609600" y="342900"/>
                </a:lnTo>
                <a:lnTo>
                  <a:pt x="304800" y="685800"/>
                </a:lnTo>
                <a:lnTo>
                  <a:pt x="304800" y="514350"/>
                </a:lnTo>
                <a:lnTo>
                  <a:pt x="0" y="514350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8200" y="51054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304800" y="0"/>
                </a:moveTo>
                <a:lnTo>
                  <a:pt x="304800" y="171450"/>
                </a:lnTo>
                <a:lnTo>
                  <a:pt x="0" y="171450"/>
                </a:lnTo>
                <a:lnTo>
                  <a:pt x="0" y="514350"/>
                </a:lnTo>
                <a:lnTo>
                  <a:pt x="304800" y="514350"/>
                </a:lnTo>
                <a:lnTo>
                  <a:pt x="304800" y="685800"/>
                </a:lnTo>
                <a:lnTo>
                  <a:pt x="609600" y="342900"/>
                </a:lnTo>
                <a:lnTo>
                  <a:pt x="304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8200" y="51054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171450"/>
                </a:moveTo>
                <a:lnTo>
                  <a:pt x="304800" y="171450"/>
                </a:lnTo>
                <a:lnTo>
                  <a:pt x="304800" y="0"/>
                </a:lnTo>
                <a:lnTo>
                  <a:pt x="609600" y="342900"/>
                </a:lnTo>
                <a:lnTo>
                  <a:pt x="304800" y="685800"/>
                </a:lnTo>
                <a:lnTo>
                  <a:pt x="304800" y="514350"/>
                </a:lnTo>
                <a:lnTo>
                  <a:pt x="0" y="514350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Penyelesaian</a:t>
            </a:r>
          </a:p>
        </p:txBody>
      </p:sp>
      <p:sp>
        <p:nvSpPr>
          <p:cNvPr id="3" name="object 3"/>
          <p:cNvSpPr/>
          <p:nvPr/>
        </p:nvSpPr>
        <p:spPr>
          <a:xfrm>
            <a:off x="1676400" y="1322324"/>
            <a:ext cx="5980049" cy="218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5800" y="3505200"/>
            <a:ext cx="685800" cy="609600"/>
          </a:xfrm>
          <a:custGeom>
            <a:avLst/>
            <a:gdLst/>
            <a:ahLst/>
            <a:cxnLst/>
            <a:rect l="l" t="t" r="r" b="b"/>
            <a:pathLst>
              <a:path w="685800" h="609600">
                <a:moveTo>
                  <a:pt x="685800" y="304800"/>
                </a:moveTo>
                <a:lnTo>
                  <a:pt x="0" y="304800"/>
                </a:lnTo>
                <a:lnTo>
                  <a:pt x="342900" y="609600"/>
                </a:lnTo>
                <a:lnTo>
                  <a:pt x="685800" y="304800"/>
                </a:lnTo>
                <a:close/>
              </a:path>
              <a:path w="685800" h="609600">
                <a:moveTo>
                  <a:pt x="514350" y="0"/>
                </a:moveTo>
                <a:lnTo>
                  <a:pt x="171450" y="0"/>
                </a:lnTo>
                <a:lnTo>
                  <a:pt x="171450" y="304800"/>
                </a:lnTo>
                <a:lnTo>
                  <a:pt x="514350" y="304800"/>
                </a:lnTo>
                <a:lnTo>
                  <a:pt x="5143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5800" y="3505200"/>
            <a:ext cx="685800" cy="609600"/>
          </a:xfrm>
          <a:custGeom>
            <a:avLst/>
            <a:gdLst/>
            <a:ahLst/>
            <a:cxnLst/>
            <a:rect l="l" t="t" r="r" b="b"/>
            <a:pathLst>
              <a:path w="685800" h="609600">
                <a:moveTo>
                  <a:pt x="514350" y="0"/>
                </a:moveTo>
                <a:lnTo>
                  <a:pt x="514350" y="304800"/>
                </a:lnTo>
                <a:lnTo>
                  <a:pt x="685800" y="304800"/>
                </a:lnTo>
                <a:lnTo>
                  <a:pt x="342900" y="609600"/>
                </a:lnTo>
                <a:lnTo>
                  <a:pt x="0" y="304800"/>
                </a:lnTo>
                <a:lnTo>
                  <a:pt x="171450" y="304800"/>
                </a:lnTo>
                <a:lnTo>
                  <a:pt x="171450" y="0"/>
                </a:lnTo>
                <a:lnTo>
                  <a:pt x="5143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2600" y="4190936"/>
            <a:ext cx="6019800" cy="2272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2994" y="6351219"/>
            <a:ext cx="64674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(karena hanya terdapat sumber tegangan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ideal)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0925" y="4038600"/>
            <a:ext cx="2267839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Penyelesaian</a:t>
            </a:r>
          </a:p>
        </p:txBody>
      </p:sp>
      <p:sp>
        <p:nvSpPr>
          <p:cNvPr id="4" name="object 4"/>
          <p:cNvSpPr/>
          <p:nvPr/>
        </p:nvSpPr>
        <p:spPr>
          <a:xfrm>
            <a:off x="4343400" y="3581400"/>
            <a:ext cx="685800" cy="609600"/>
          </a:xfrm>
          <a:custGeom>
            <a:avLst/>
            <a:gdLst/>
            <a:ahLst/>
            <a:cxnLst/>
            <a:rect l="l" t="t" r="r" b="b"/>
            <a:pathLst>
              <a:path w="685800" h="609600">
                <a:moveTo>
                  <a:pt x="685800" y="304800"/>
                </a:moveTo>
                <a:lnTo>
                  <a:pt x="0" y="304800"/>
                </a:lnTo>
                <a:lnTo>
                  <a:pt x="342900" y="609600"/>
                </a:lnTo>
                <a:lnTo>
                  <a:pt x="685800" y="304800"/>
                </a:lnTo>
                <a:close/>
              </a:path>
              <a:path w="685800" h="609600">
                <a:moveTo>
                  <a:pt x="514350" y="0"/>
                </a:moveTo>
                <a:lnTo>
                  <a:pt x="171450" y="0"/>
                </a:lnTo>
                <a:lnTo>
                  <a:pt x="171450" y="304800"/>
                </a:lnTo>
                <a:lnTo>
                  <a:pt x="514350" y="304800"/>
                </a:lnTo>
                <a:lnTo>
                  <a:pt x="5143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3400" y="3581400"/>
            <a:ext cx="685800" cy="609600"/>
          </a:xfrm>
          <a:custGeom>
            <a:avLst/>
            <a:gdLst/>
            <a:ahLst/>
            <a:cxnLst/>
            <a:rect l="l" t="t" r="r" b="b"/>
            <a:pathLst>
              <a:path w="685800" h="609600">
                <a:moveTo>
                  <a:pt x="514350" y="0"/>
                </a:moveTo>
                <a:lnTo>
                  <a:pt x="514350" y="304800"/>
                </a:lnTo>
                <a:lnTo>
                  <a:pt x="685800" y="304800"/>
                </a:lnTo>
                <a:lnTo>
                  <a:pt x="342900" y="609600"/>
                </a:lnTo>
                <a:lnTo>
                  <a:pt x="0" y="304800"/>
                </a:lnTo>
                <a:lnTo>
                  <a:pt x="171450" y="304800"/>
                </a:lnTo>
                <a:lnTo>
                  <a:pt x="171450" y="0"/>
                </a:lnTo>
                <a:lnTo>
                  <a:pt x="51435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0200" y="1233042"/>
            <a:ext cx="6019800" cy="2272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04228" y="5112765"/>
            <a:ext cx="18529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0" dirty="0">
                <a:latin typeface="Arial"/>
                <a:cs typeface="Arial"/>
              </a:rPr>
              <a:t>R</a:t>
            </a:r>
            <a:r>
              <a:rPr sz="1950" spc="0" baseline="-21367" dirty="0">
                <a:latin typeface="Arial"/>
                <a:cs typeface="Arial"/>
              </a:rPr>
              <a:t>th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30" dirty="0">
                <a:latin typeface="Arial"/>
                <a:cs typeface="Arial"/>
              </a:rPr>
              <a:t>60/11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Ohm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574929"/>
            <a:ext cx="7924800" cy="1731243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u="sng" spc="-5" dirty="0" err="1">
                <a:solidFill>
                  <a:srgbClr val="FF0000"/>
                </a:solidFill>
                <a:latin typeface="Arial"/>
                <a:cs typeface="Arial"/>
              </a:rPr>
              <a:t>Langkah</a:t>
            </a:r>
            <a:r>
              <a:rPr sz="2400" u="sng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sng" dirty="0" smtClean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endParaRPr lang="en-US" sz="2400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sz="24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Arial"/>
                <a:cs typeface="Arial"/>
              </a:rPr>
              <a:t>Semua </a:t>
            </a:r>
            <a:r>
              <a:rPr sz="2400" spc="-10" dirty="0">
                <a:latin typeface="Arial"/>
                <a:cs typeface="Arial"/>
              </a:rPr>
              <a:t>nilai </a:t>
            </a:r>
            <a:r>
              <a:rPr sz="2400" spc="-5" dirty="0">
                <a:latin typeface="Arial"/>
                <a:cs typeface="Arial"/>
              </a:rPr>
              <a:t>parameter dikalkulasi, </a:t>
            </a:r>
            <a:r>
              <a:rPr sz="2400" spc="-10" dirty="0">
                <a:latin typeface="Arial"/>
                <a:cs typeface="Arial"/>
              </a:rPr>
              <a:t>pasangkan  </a:t>
            </a:r>
            <a:r>
              <a:rPr sz="2400" spc="-5" dirty="0">
                <a:latin typeface="Arial"/>
                <a:cs typeface="Arial"/>
              </a:rPr>
              <a:t>kembali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15" baseline="-20833" dirty="0">
                <a:latin typeface="Arial"/>
                <a:cs typeface="Arial"/>
              </a:rPr>
              <a:t>L  </a:t>
            </a:r>
            <a:r>
              <a:rPr sz="2400" spc="-5" dirty="0">
                <a:latin typeface="Arial"/>
                <a:cs typeface="Arial"/>
              </a:rPr>
              <a:t>dan arus </a:t>
            </a:r>
            <a:r>
              <a:rPr sz="2400" dirty="0">
                <a:latin typeface="Arial"/>
                <a:cs typeface="Arial"/>
              </a:rPr>
              <a:t>yang </a:t>
            </a:r>
            <a:r>
              <a:rPr sz="2400" spc="-5" dirty="0">
                <a:latin typeface="Arial"/>
                <a:cs typeface="Arial"/>
              </a:rPr>
              <a:t>melewatinya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dicari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52907" y="2648255"/>
            <a:ext cx="6119493" cy="2685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4157" y="5681302"/>
            <a:ext cx="26155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I = </a:t>
            </a:r>
            <a:r>
              <a:rPr sz="2000" spc="-5" dirty="0">
                <a:latin typeface="Arial"/>
                <a:cs typeface="Arial"/>
              </a:rPr>
              <a:t>V</a:t>
            </a:r>
            <a:r>
              <a:rPr sz="2000" spc="-7" baseline="-20833" dirty="0">
                <a:latin typeface="Arial"/>
                <a:cs typeface="Arial"/>
              </a:rPr>
              <a:t>th </a:t>
            </a:r>
            <a:r>
              <a:rPr sz="2000" dirty="0">
                <a:latin typeface="Arial"/>
                <a:cs typeface="Arial"/>
              </a:rPr>
              <a:t>/ </a:t>
            </a:r>
            <a:r>
              <a:rPr sz="2000" spc="-5" dirty="0">
                <a:latin typeface="Arial"/>
                <a:cs typeface="Arial"/>
              </a:rPr>
              <a:t>(R</a:t>
            </a:r>
            <a:r>
              <a:rPr sz="2000" spc="-7" baseline="-20833" dirty="0">
                <a:latin typeface="Arial"/>
                <a:cs typeface="Arial"/>
              </a:rPr>
              <a:t>th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15" baseline="-20833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)</a:t>
            </a:r>
            <a:r>
              <a:rPr sz="2000" spc="3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9316" y="5665350"/>
            <a:ext cx="264604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1385" algn="l"/>
                <a:tab pos="1174115" algn="l"/>
              </a:tabLst>
            </a:pPr>
            <a:r>
              <a:rPr sz="2000" spc="-40" dirty="0">
                <a:latin typeface="Arial"/>
                <a:cs typeface="Arial"/>
              </a:rPr>
              <a:t>60/11	</a:t>
            </a:r>
            <a:r>
              <a:rPr sz="2000" dirty="0">
                <a:latin typeface="Arial"/>
                <a:cs typeface="Arial"/>
              </a:rPr>
              <a:t>/	</a:t>
            </a:r>
            <a:r>
              <a:rPr sz="2000" spc="-35" dirty="0">
                <a:latin typeface="Arial"/>
                <a:cs typeface="Arial"/>
              </a:rPr>
              <a:t>(60/11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8)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6200" y="6208399"/>
            <a:ext cx="235140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006FC0"/>
                </a:solidFill>
                <a:latin typeface="Arial"/>
                <a:cs typeface="Arial"/>
              </a:rPr>
              <a:t>= </a:t>
            </a:r>
            <a:r>
              <a:rPr sz="2000" spc="-5" dirty="0">
                <a:solidFill>
                  <a:srgbClr val="006FC0"/>
                </a:solidFill>
                <a:latin typeface="Arial"/>
                <a:cs typeface="Arial"/>
              </a:rPr>
              <a:t>15/37</a:t>
            </a:r>
            <a:r>
              <a:rPr sz="2000" spc="-2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6FC0"/>
                </a:solidFill>
                <a:latin typeface="Arial"/>
                <a:cs typeface="Arial"/>
              </a:rPr>
              <a:t>Ampere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27124" y="2935148"/>
            <a:ext cx="249651" cy="226263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1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27124" y="2935148"/>
            <a:ext cx="249651" cy="226263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1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6124" y="2935148"/>
            <a:ext cx="249651" cy="226263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11811" y="228346"/>
                </a:lnTo>
                <a:lnTo>
                  <a:pt x="234187" y="10236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6124" y="2935148"/>
            <a:ext cx="249651" cy="226263"/>
          </a:xfrm>
          <a:custGeom>
            <a:avLst/>
            <a:gdLst/>
            <a:ahLst/>
            <a:cxnLst/>
            <a:rect l="l" t="t" r="r" b="b"/>
            <a:pathLst>
              <a:path w="234314" h="228600">
                <a:moveTo>
                  <a:pt x="0" y="0"/>
                </a:moveTo>
                <a:lnTo>
                  <a:pt x="234187" y="102362"/>
                </a:lnTo>
                <a:lnTo>
                  <a:pt x="11811" y="2283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17676" y="3177972"/>
            <a:ext cx="122458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1110" y="3177972"/>
            <a:ext cx="122458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522083"/>
            <a:ext cx="206756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1" spc="-15" dirty="0">
                <a:latin typeface="Calibri"/>
                <a:cs typeface="Calibri"/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0780" y="2209800"/>
            <a:ext cx="3412490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Teorema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Thevenin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libri"/>
                <a:cs typeface="Calibri"/>
              </a:rPr>
              <a:t>Teorema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Norton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1850" y="526477"/>
            <a:ext cx="23983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1" spc="-10" dirty="0">
                <a:latin typeface="Calibri"/>
                <a:cs typeface="Calibri"/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647" y="1828800"/>
            <a:ext cx="8686800" cy="3665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6423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Mahasiswa </a:t>
            </a:r>
            <a:r>
              <a:rPr sz="2800" dirty="0">
                <a:latin typeface="Calibri"/>
                <a:cs typeface="Calibri"/>
              </a:rPr>
              <a:t>mampu memahami </a:t>
            </a:r>
            <a:r>
              <a:rPr sz="2800" spc="-5" dirty="0" err="1">
                <a:latin typeface="Calibri"/>
                <a:cs typeface="Calibri"/>
              </a:rPr>
              <a:t>dan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menyelesaikan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permasalahan </a:t>
            </a:r>
            <a:r>
              <a:rPr sz="2800" spc="-20" dirty="0">
                <a:latin typeface="Calibri"/>
                <a:cs typeface="Calibri"/>
              </a:rPr>
              <a:t>rangkaian  </a:t>
            </a:r>
            <a:r>
              <a:rPr sz="2800" spc="-15" dirty="0">
                <a:latin typeface="Calibri"/>
                <a:cs typeface="Calibri"/>
              </a:rPr>
              <a:t>berdasarkan </a:t>
            </a:r>
            <a:r>
              <a:rPr sz="2800" spc="-10" dirty="0">
                <a:latin typeface="Calibri"/>
                <a:cs typeface="Calibri"/>
              </a:rPr>
              <a:t>teori Norton </a:t>
            </a:r>
            <a:r>
              <a:rPr sz="2800" spc="-5" dirty="0">
                <a:latin typeface="Calibri"/>
                <a:cs typeface="Calibri"/>
              </a:rPr>
              <a:t>dan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Thevenin</a:t>
            </a:r>
            <a:endParaRPr sz="2800" dirty="0">
              <a:latin typeface="Calibri"/>
              <a:cs typeface="Calibri"/>
            </a:endParaRPr>
          </a:p>
          <a:p>
            <a:pPr marL="355600" marR="327025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Mahasiswa </a:t>
            </a:r>
            <a:r>
              <a:rPr sz="2800" dirty="0">
                <a:latin typeface="Calibri"/>
                <a:cs typeface="Calibri"/>
              </a:rPr>
              <a:t>mampu </a:t>
            </a:r>
            <a:r>
              <a:rPr sz="2800" spc="-15" dirty="0">
                <a:latin typeface="Calibri"/>
                <a:cs typeface="Calibri"/>
              </a:rPr>
              <a:t>menyelesaikan  </a:t>
            </a:r>
            <a:r>
              <a:rPr sz="2800" spc="-5" dirty="0">
                <a:latin typeface="Calibri"/>
                <a:cs typeface="Calibri"/>
              </a:rPr>
              <a:t>permasalahan </a:t>
            </a:r>
            <a:r>
              <a:rPr sz="2800" spc="-20" dirty="0">
                <a:latin typeface="Calibri"/>
                <a:cs typeface="Calibri"/>
              </a:rPr>
              <a:t>rangkaian </a:t>
            </a:r>
            <a:r>
              <a:rPr sz="2800" spc="-15" dirty="0">
                <a:latin typeface="Calibri"/>
                <a:cs typeface="Calibri"/>
              </a:rPr>
              <a:t>elektronika  </a:t>
            </a:r>
            <a:r>
              <a:rPr sz="2800" spc="-5" dirty="0">
                <a:latin typeface="Calibri"/>
                <a:cs typeface="Calibri"/>
              </a:rPr>
              <a:t>menggunakan </a:t>
            </a:r>
            <a:r>
              <a:rPr sz="2800" spc="-20" dirty="0">
                <a:latin typeface="Calibri"/>
                <a:cs typeface="Calibri"/>
              </a:rPr>
              <a:t>transformasi </a:t>
            </a:r>
            <a:r>
              <a:rPr sz="2800" spc="-15" dirty="0">
                <a:latin typeface="Calibri"/>
                <a:cs typeface="Calibri"/>
              </a:rPr>
              <a:t>Delta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Bintang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Mahasiswa </a:t>
            </a:r>
            <a:r>
              <a:rPr sz="2800" dirty="0">
                <a:latin typeface="Calibri"/>
                <a:cs typeface="Calibri"/>
              </a:rPr>
              <a:t>mampu memahami </a:t>
            </a:r>
            <a:r>
              <a:rPr sz="2800" spc="-25" dirty="0">
                <a:latin typeface="Calibri"/>
                <a:cs typeface="Calibri"/>
              </a:rPr>
              <a:t>konsep </a:t>
            </a:r>
            <a:r>
              <a:rPr sz="2800" spc="-5" dirty="0">
                <a:latin typeface="Calibri"/>
                <a:cs typeface="Calibri"/>
              </a:rPr>
              <a:t>dasar  </a:t>
            </a:r>
            <a:r>
              <a:rPr sz="2800" spc="-20" dirty="0">
                <a:latin typeface="Calibri"/>
                <a:cs typeface="Calibri"/>
              </a:rPr>
              <a:t>komponen Pasif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elektronika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0617" y="495700"/>
            <a:ext cx="384492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000" b="1" spc="-65" dirty="0">
                <a:latin typeface="Calibri"/>
                <a:cs typeface="Calibri"/>
              </a:rPr>
              <a:t>Teorema </a:t>
            </a:r>
            <a:r>
              <a:rPr sz="4000" b="1" spc="-10" dirty="0">
                <a:latin typeface="Calibri"/>
                <a:cs typeface="Calibri"/>
              </a:rPr>
              <a:t>vs</a:t>
            </a:r>
            <a:r>
              <a:rPr sz="4000" b="1" spc="-15" dirty="0">
                <a:latin typeface="Calibri"/>
                <a:cs typeface="Calibri"/>
              </a:rPr>
              <a:t> </a:t>
            </a:r>
            <a:r>
              <a:rPr sz="4000" b="1" spc="-80" dirty="0">
                <a:latin typeface="Calibri"/>
                <a:cs typeface="Calibri"/>
              </a:rPr>
              <a:t>Teori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2438400"/>
            <a:ext cx="7674609" cy="1659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4246880" algn="l"/>
              </a:tabLst>
            </a:pPr>
            <a:r>
              <a:rPr sz="2400" spc="-10" dirty="0">
                <a:latin typeface="Calibri"/>
                <a:cs typeface="Calibri"/>
              </a:rPr>
              <a:t>Perbedaan </a:t>
            </a:r>
            <a:r>
              <a:rPr sz="2400" spc="-5" dirty="0">
                <a:latin typeface="Calibri"/>
                <a:cs typeface="Calibri"/>
              </a:rPr>
              <a:t>teori</a:t>
            </a:r>
            <a:r>
              <a:rPr sz="2400" spc="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dengan</a:t>
            </a:r>
            <a:r>
              <a:rPr sz="2400" spc="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teorema	</a:t>
            </a:r>
            <a:r>
              <a:rPr sz="2400" spc="-5" dirty="0">
                <a:latin typeface="Calibri"/>
                <a:cs typeface="Calibri"/>
              </a:rPr>
              <a:t>adalah teori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diperoleh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dari  </a:t>
            </a:r>
            <a:r>
              <a:rPr sz="2400" spc="-20" dirty="0">
                <a:latin typeface="Calibri"/>
                <a:cs typeface="Calibri"/>
              </a:rPr>
              <a:t>fakta-fakta </a:t>
            </a:r>
            <a:r>
              <a:rPr sz="2400" spc="-5" dirty="0">
                <a:latin typeface="Calibri"/>
                <a:cs typeface="Calibri"/>
              </a:rPr>
              <a:t>empiris </a:t>
            </a:r>
            <a:r>
              <a:rPr sz="2400" spc="-10" dirty="0">
                <a:latin typeface="Calibri"/>
                <a:cs typeface="Calibri"/>
              </a:rPr>
              <a:t>sedangkan teorema diperoleh </a:t>
            </a:r>
            <a:r>
              <a:rPr sz="2400" spc="-5" dirty="0">
                <a:latin typeface="Calibri"/>
                <a:cs typeface="Calibri"/>
              </a:rPr>
              <a:t>dari </a:t>
            </a:r>
            <a:r>
              <a:rPr sz="2400" spc="0" dirty="0">
                <a:latin typeface="Calibri"/>
                <a:cs typeface="Calibri"/>
              </a:rPr>
              <a:t>asumsi-  </a:t>
            </a:r>
            <a:r>
              <a:rPr sz="2400" spc="-5" dirty="0">
                <a:latin typeface="Calibri"/>
                <a:cs typeface="Calibri"/>
              </a:rPr>
              <a:t>asumsi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matematis.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477" y="495700"/>
            <a:ext cx="378396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000" b="1" spc="-15" dirty="0">
                <a:latin typeface="Calibri"/>
                <a:cs typeface="Calibri"/>
              </a:rPr>
              <a:t>Contoh</a:t>
            </a:r>
            <a:r>
              <a:rPr sz="4000" b="1" spc="-75" dirty="0">
                <a:latin typeface="Calibri"/>
                <a:cs typeface="Calibri"/>
              </a:rPr>
              <a:t> </a:t>
            </a:r>
            <a:r>
              <a:rPr sz="4000" b="1" spc="-65" dirty="0">
                <a:latin typeface="Calibri"/>
                <a:cs typeface="Calibri"/>
              </a:rPr>
              <a:t>Teorema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258"/>
            <a:ext cx="6327140" cy="357918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45" dirty="0">
                <a:latin typeface="Calibri"/>
                <a:cs typeface="Calibri"/>
              </a:rPr>
              <a:t>Teorema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Superposisi</a:t>
            </a:r>
            <a:endParaRPr sz="3200" dirty="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45" dirty="0">
                <a:latin typeface="Calibri"/>
                <a:cs typeface="Calibri"/>
              </a:rPr>
              <a:t>Teorema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Substitusi</a:t>
            </a:r>
            <a:endParaRPr sz="3200" dirty="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0" dirty="0">
                <a:latin typeface="Calibri"/>
                <a:cs typeface="Calibri"/>
              </a:rPr>
              <a:t>Teorema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Thevenin</a:t>
            </a:r>
            <a:endParaRPr sz="3200" dirty="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0" dirty="0">
                <a:latin typeface="Calibri"/>
                <a:cs typeface="Calibri"/>
              </a:rPr>
              <a:t>Teorema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Norton</a:t>
            </a:r>
            <a:endParaRPr sz="3200" dirty="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45" dirty="0">
                <a:latin typeface="Calibri"/>
                <a:cs typeface="Calibri"/>
              </a:rPr>
              <a:t>Teorema </a:t>
            </a:r>
            <a:r>
              <a:rPr sz="3200" spc="-35" dirty="0">
                <a:latin typeface="Calibri"/>
                <a:cs typeface="Calibri"/>
              </a:rPr>
              <a:t>Transformasi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Sumber</a:t>
            </a:r>
            <a:endParaRPr sz="3200" dirty="0">
              <a:latin typeface="Calibri"/>
              <a:cs typeface="Calibri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45" dirty="0">
                <a:latin typeface="Calibri"/>
                <a:cs typeface="Calibri"/>
              </a:rPr>
              <a:t>Teorema </a:t>
            </a:r>
            <a:r>
              <a:rPr sz="3200" spc="-50" dirty="0">
                <a:latin typeface="Calibri"/>
                <a:cs typeface="Calibri"/>
              </a:rPr>
              <a:t>Transfer </a:t>
            </a:r>
            <a:r>
              <a:rPr sz="3200" spc="-30" dirty="0">
                <a:latin typeface="Calibri"/>
                <a:cs typeface="Calibri"/>
              </a:rPr>
              <a:t>Daya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Maksimum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6213" y="495700"/>
            <a:ext cx="421449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4000" spc="-65" dirty="0" smtClean="0">
                <a:latin typeface="Calibri"/>
                <a:cs typeface="Calibri"/>
              </a:rPr>
              <a:t>TEOREMA THEVENIN</a:t>
            </a:r>
            <a:endParaRPr sz="4000" spc="-1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615" y="2057400"/>
            <a:ext cx="7933690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Calibri"/>
                <a:cs typeface="Calibri"/>
              </a:rPr>
              <a:t>Suatu </a:t>
            </a:r>
            <a:r>
              <a:rPr sz="2400" i="1" spc="-15" dirty="0">
                <a:latin typeface="Calibri"/>
                <a:cs typeface="Calibri"/>
              </a:rPr>
              <a:t>rangkaian </a:t>
            </a:r>
            <a:r>
              <a:rPr sz="2400" i="1" spc="-5" dirty="0">
                <a:latin typeface="Calibri"/>
                <a:cs typeface="Calibri"/>
              </a:rPr>
              <a:t>listrik </a:t>
            </a:r>
            <a:r>
              <a:rPr sz="2400" i="1" spc="-15" dirty="0">
                <a:latin typeface="Calibri"/>
                <a:cs typeface="Calibri"/>
              </a:rPr>
              <a:t>komplek </a:t>
            </a:r>
            <a:r>
              <a:rPr sz="2400" i="1" spc="-5" dirty="0">
                <a:latin typeface="Calibri"/>
                <a:cs typeface="Calibri"/>
              </a:rPr>
              <a:t>dapat </a:t>
            </a:r>
            <a:r>
              <a:rPr sz="2400" i="1" spc="-10" dirty="0">
                <a:latin typeface="Calibri"/>
                <a:cs typeface="Calibri"/>
              </a:rPr>
              <a:t>disederhanakan  </a:t>
            </a:r>
            <a:r>
              <a:rPr sz="2400" i="1" spc="-5" dirty="0">
                <a:latin typeface="Calibri"/>
                <a:cs typeface="Calibri"/>
              </a:rPr>
              <a:t>dengan </a:t>
            </a:r>
            <a:r>
              <a:rPr sz="2400" i="1" u="heavy" spc="-15" dirty="0">
                <a:latin typeface="Calibri"/>
                <a:cs typeface="Calibri"/>
              </a:rPr>
              <a:t>hanya </a:t>
            </a:r>
            <a:r>
              <a:rPr sz="2400" i="1" u="heavy" spc="-5" dirty="0">
                <a:latin typeface="Calibri"/>
                <a:cs typeface="Calibri"/>
              </a:rPr>
              <a:t>terdiri</a:t>
            </a:r>
            <a:r>
              <a:rPr sz="2400" i="1" spc="-5" dirty="0">
                <a:latin typeface="Calibri"/>
                <a:cs typeface="Calibri"/>
              </a:rPr>
              <a:t> dari satu buah sumber tegangan bebas  yang </a:t>
            </a:r>
            <a:r>
              <a:rPr sz="2400" i="1" spc="-10" dirty="0">
                <a:latin typeface="Calibri"/>
                <a:cs typeface="Calibri"/>
              </a:rPr>
              <a:t>dihubungserikan </a:t>
            </a:r>
            <a:r>
              <a:rPr sz="2400" i="1" spc="-5" dirty="0">
                <a:latin typeface="Calibri"/>
                <a:cs typeface="Calibri"/>
              </a:rPr>
              <a:t>dengan sebuah </a:t>
            </a:r>
            <a:r>
              <a:rPr sz="2400" i="1" spc="-10" dirty="0">
                <a:latin typeface="Calibri"/>
                <a:cs typeface="Calibri"/>
              </a:rPr>
              <a:t>tahanan </a:t>
            </a:r>
            <a:r>
              <a:rPr sz="2400" i="1" dirty="0">
                <a:latin typeface="Calibri"/>
                <a:cs typeface="Calibri"/>
              </a:rPr>
              <a:t>ekivelen </a:t>
            </a:r>
            <a:r>
              <a:rPr sz="2400" i="1" spc="-5" dirty="0">
                <a:latin typeface="Calibri"/>
                <a:cs typeface="Calibri"/>
              </a:rPr>
              <a:t>pada  dua </a:t>
            </a:r>
            <a:r>
              <a:rPr sz="2400" i="1" dirty="0">
                <a:latin typeface="Calibri"/>
                <a:cs typeface="Calibri"/>
              </a:rPr>
              <a:t>titik </a:t>
            </a:r>
            <a:r>
              <a:rPr sz="2400" i="1" spc="-5" dirty="0">
                <a:latin typeface="Calibri"/>
                <a:cs typeface="Calibri"/>
              </a:rPr>
              <a:t>yang</a:t>
            </a:r>
            <a:r>
              <a:rPr sz="2400" i="1" spc="-114" dirty="0">
                <a:latin typeface="Calibri"/>
                <a:cs typeface="Calibri"/>
              </a:rPr>
              <a:t> </a:t>
            </a:r>
            <a:r>
              <a:rPr sz="2400" i="1" spc="-5" dirty="0" err="1" smtClean="0">
                <a:latin typeface="Calibri"/>
                <a:cs typeface="Calibri"/>
              </a:rPr>
              <a:t>diamati</a:t>
            </a:r>
            <a:endParaRPr lang="en-US" sz="2400" i="1" spc="-5" dirty="0" smtClean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alibri"/>
              <a:cs typeface="Calibri"/>
            </a:endParaRPr>
          </a:p>
          <a:p>
            <a:pPr marL="355600" marR="566420" indent="-342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Tujuan </a:t>
            </a:r>
            <a:r>
              <a:rPr sz="2400" b="1" spc="-5" dirty="0" err="1">
                <a:solidFill>
                  <a:srgbClr val="FF0000"/>
                </a:solidFill>
                <a:latin typeface="Calibri"/>
                <a:cs typeface="Calibri"/>
              </a:rPr>
              <a:t>dari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teorema</a:t>
            </a:r>
            <a:r>
              <a:rPr lang="en-US" sz="2400" spc="-10" dirty="0" smtClean="0">
                <a:latin typeface="Calibri"/>
                <a:cs typeface="Calibri"/>
              </a:rPr>
              <a:t>: 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untuk menyederhanakan</a:t>
            </a:r>
            <a:r>
              <a:rPr sz="2400" i="1" spc="-2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analisis  </a:t>
            </a:r>
            <a:r>
              <a:rPr sz="2400" i="1" spc="-10" dirty="0">
                <a:latin typeface="Calibri"/>
                <a:cs typeface="Calibri"/>
              </a:rPr>
              <a:t>rangkaian, yaitu </a:t>
            </a:r>
            <a:r>
              <a:rPr sz="2400" i="1" spc="-5" dirty="0">
                <a:latin typeface="Calibri"/>
                <a:cs typeface="Calibri"/>
              </a:rPr>
              <a:t>membuat </a:t>
            </a:r>
            <a:r>
              <a:rPr sz="2400" i="1" spc="-10" dirty="0">
                <a:latin typeface="Calibri"/>
                <a:cs typeface="Calibri"/>
              </a:rPr>
              <a:t>rangkaian pengganti </a:t>
            </a:r>
            <a:r>
              <a:rPr sz="2400" i="1" spc="-5" dirty="0">
                <a:latin typeface="Calibri"/>
                <a:cs typeface="Calibri"/>
              </a:rPr>
              <a:t>berupa  sumber</a:t>
            </a:r>
            <a:endParaRPr sz="2400" i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7257" y="482930"/>
            <a:ext cx="2732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Pengertian</a:t>
            </a:r>
          </a:p>
        </p:txBody>
      </p:sp>
      <p:sp>
        <p:nvSpPr>
          <p:cNvPr id="3" name="object 3"/>
          <p:cNvSpPr/>
          <p:nvPr/>
        </p:nvSpPr>
        <p:spPr>
          <a:xfrm>
            <a:off x="1447800" y="1219200"/>
            <a:ext cx="5334000" cy="1644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5600" y="1667382"/>
            <a:ext cx="390525" cy="390525"/>
          </a:xfrm>
          <a:custGeom>
            <a:avLst/>
            <a:gdLst/>
            <a:ahLst/>
            <a:cxnLst/>
            <a:rect l="l" t="t" r="r" b="b"/>
            <a:pathLst>
              <a:path w="390525" h="390525">
                <a:moveTo>
                  <a:pt x="36702" y="272795"/>
                </a:moveTo>
                <a:lnTo>
                  <a:pt x="29718" y="276859"/>
                </a:lnTo>
                <a:lnTo>
                  <a:pt x="27940" y="283717"/>
                </a:lnTo>
                <a:lnTo>
                  <a:pt x="0" y="390016"/>
                </a:lnTo>
                <a:lnTo>
                  <a:pt x="33339" y="381253"/>
                </a:lnTo>
                <a:lnTo>
                  <a:pt x="26797" y="381253"/>
                </a:lnTo>
                <a:lnTo>
                  <a:pt x="8763" y="363219"/>
                </a:lnTo>
                <a:lnTo>
                  <a:pt x="42020" y="329962"/>
                </a:lnTo>
                <a:lnTo>
                  <a:pt x="52450" y="290194"/>
                </a:lnTo>
                <a:lnTo>
                  <a:pt x="54355" y="283337"/>
                </a:lnTo>
                <a:lnTo>
                  <a:pt x="50292" y="276478"/>
                </a:lnTo>
                <a:lnTo>
                  <a:pt x="43433" y="274700"/>
                </a:lnTo>
                <a:lnTo>
                  <a:pt x="36702" y="272795"/>
                </a:lnTo>
                <a:close/>
              </a:path>
              <a:path w="390525" h="390525">
                <a:moveTo>
                  <a:pt x="42020" y="329962"/>
                </a:moveTo>
                <a:lnTo>
                  <a:pt x="8763" y="363219"/>
                </a:lnTo>
                <a:lnTo>
                  <a:pt x="26797" y="381253"/>
                </a:lnTo>
                <a:lnTo>
                  <a:pt x="32638" y="375412"/>
                </a:lnTo>
                <a:lnTo>
                  <a:pt x="30099" y="375412"/>
                </a:lnTo>
                <a:lnTo>
                  <a:pt x="14604" y="359917"/>
                </a:lnTo>
                <a:lnTo>
                  <a:pt x="35616" y="354375"/>
                </a:lnTo>
                <a:lnTo>
                  <a:pt x="42020" y="329962"/>
                </a:lnTo>
                <a:close/>
              </a:path>
              <a:path w="390525" h="390525">
                <a:moveTo>
                  <a:pt x="106679" y="335661"/>
                </a:moveTo>
                <a:lnTo>
                  <a:pt x="60146" y="347904"/>
                </a:lnTo>
                <a:lnTo>
                  <a:pt x="26797" y="381253"/>
                </a:lnTo>
                <a:lnTo>
                  <a:pt x="33339" y="381253"/>
                </a:lnTo>
                <a:lnTo>
                  <a:pt x="113156" y="360299"/>
                </a:lnTo>
                <a:lnTo>
                  <a:pt x="117094" y="353313"/>
                </a:lnTo>
                <a:lnTo>
                  <a:pt x="115316" y="346582"/>
                </a:lnTo>
                <a:lnTo>
                  <a:pt x="113538" y="339725"/>
                </a:lnTo>
                <a:lnTo>
                  <a:pt x="106679" y="335661"/>
                </a:lnTo>
                <a:close/>
              </a:path>
              <a:path w="390525" h="390525">
                <a:moveTo>
                  <a:pt x="35616" y="354375"/>
                </a:moveTo>
                <a:lnTo>
                  <a:pt x="14604" y="359917"/>
                </a:lnTo>
                <a:lnTo>
                  <a:pt x="30099" y="375412"/>
                </a:lnTo>
                <a:lnTo>
                  <a:pt x="35616" y="354375"/>
                </a:lnTo>
                <a:close/>
              </a:path>
              <a:path w="390525" h="390525">
                <a:moveTo>
                  <a:pt x="60146" y="347904"/>
                </a:moveTo>
                <a:lnTo>
                  <a:pt x="35616" y="354375"/>
                </a:lnTo>
                <a:lnTo>
                  <a:pt x="30099" y="375412"/>
                </a:lnTo>
                <a:lnTo>
                  <a:pt x="32638" y="375412"/>
                </a:lnTo>
                <a:lnTo>
                  <a:pt x="60146" y="347904"/>
                </a:lnTo>
                <a:close/>
              </a:path>
              <a:path w="390525" h="390525">
                <a:moveTo>
                  <a:pt x="371982" y="0"/>
                </a:moveTo>
                <a:lnTo>
                  <a:pt x="42020" y="329962"/>
                </a:lnTo>
                <a:lnTo>
                  <a:pt x="35616" y="354375"/>
                </a:lnTo>
                <a:lnTo>
                  <a:pt x="60146" y="347904"/>
                </a:lnTo>
                <a:lnTo>
                  <a:pt x="390017" y="18033"/>
                </a:lnTo>
                <a:lnTo>
                  <a:pt x="3719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66609" y="1486661"/>
            <a:ext cx="274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baseline="-20833" dirty="0">
                <a:latin typeface="Arial"/>
                <a:cs typeface="Arial"/>
              </a:rPr>
              <a:t>L</a:t>
            </a:r>
            <a:endParaRPr sz="1800" baseline="-20833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33800" y="28956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533400" y="152400"/>
                </a:moveTo>
                <a:lnTo>
                  <a:pt x="0" y="152400"/>
                </a:lnTo>
                <a:lnTo>
                  <a:pt x="266700" y="304800"/>
                </a:lnTo>
                <a:lnTo>
                  <a:pt x="533400" y="152400"/>
                </a:lnTo>
                <a:close/>
              </a:path>
              <a:path w="533400" h="304800">
                <a:moveTo>
                  <a:pt x="400050" y="0"/>
                </a:moveTo>
                <a:lnTo>
                  <a:pt x="133350" y="0"/>
                </a:lnTo>
                <a:lnTo>
                  <a:pt x="133350" y="152400"/>
                </a:lnTo>
                <a:lnTo>
                  <a:pt x="400050" y="152400"/>
                </a:lnTo>
                <a:lnTo>
                  <a:pt x="4000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33800" y="28956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0" y="152400"/>
                </a:moveTo>
                <a:lnTo>
                  <a:pt x="133350" y="152400"/>
                </a:lnTo>
                <a:lnTo>
                  <a:pt x="133350" y="0"/>
                </a:lnTo>
                <a:lnTo>
                  <a:pt x="400050" y="0"/>
                </a:lnTo>
                <a:lnTo>
                  <a:pt x="400050" y="152400"/>
                </a:lnTo>
                <a:lnTo>
                  <a:pt x="533400" y="152400"/>
                </a:lnTo>
                <a:lnTo>
                  <a:pt x="266700" y="304800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3269488"/>
            <a:ext cx="5638800" cy="1607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3800" y="49530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533400" y="152400"/>
                </a:moveTo>
                <a:lnTo>
                  <a:pt x="0" y="152400"/>
                </a:lnTo>
                <a:lnTo>
                  <a:pt x="266700" y="304800"/>
                </a:lnTo>
                <a:lnTo>
                  <a:pt x="533400" y="152400"/>
                </a:lnTo>
                <a:close/>
              </a:path>
              <a:path w="533400" h="304800">
                <a:moveTo>
                  <a:pt x="400050" y="0"/>
                </a:moveTo>
                <a:lnTo>
                  <a:pt x="133350" y="0"/>
                </a:lnTo>
                <a:lnTo>
                  <a:pt x="133350" y="152400"/>
                </a:lnTo>
                <a:lnTo>
                  <a:pt x="400050" y="152400"/>
                </a:lnTo>
                <a:lnTo>
                  <a:pt x="4000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3800" y="49530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0" y="152400"/>
                </a:moveTo>
                <a:lnTo>
                  <a:pt x="133350" y="152400"/>
                </a:lnTo>
                <a:lnTo>
                  <a:pt x="133350" y="0"/>
                </a:lnTo>
                <a:lnTo>
                  <a:pt x="400050" y="0"/>
                </a:lnTo>
                <a:lnTo>
                  <a:pt x="400050" y="152400"/>
                </a:lnTo>
                <a:lnTo>
                  <a:pt x="533400" y="152400"/>
                </a:lnTo>
                <a:lnTo>
                  <a:pt x="266700" y="304800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2300" y="5348351"/>
            <a:ext cx="2552700" cy="12810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42809" y="3802507"/>
            <a:ext cx="13557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R</a:t>
            </a:r>
            <a:r>
              <a:rPr sz="1575" baseline="-21164" dirty="0">
                <a:latin typeface="Arial"/>
                <a:cs typeface="Arial"/>
              </a:rPr>
              <a:t>L </a:t>
            </a:r>
            <a:r>
              <a:rPr sz="1600" spc="-5" dirty="0">
                <a:latin typeface="Arial"/>
                <a:cs typeface="Arial"/>
              </a:rPr>
              <a:t>dipisahkan  terlebih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dahulu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6794" y="6150660"/>
            <a:ext cx="14776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Rangkaian  setara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Thevenin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4000" y="3276600"/>
            <a:ext cx="4572000" cy="1600200"/>
          </a:xfrm>
          <a:custGeom>
            <a:avLst/>
            <a:gdLst/>
            <a:ahLst/>
            <a:cxnLst/>
            <a:rect l="l" t="t" r="r" b="b"/>
            <a:pathLst>
              <a:path w="4572000" h="1600200">
                <a:moveTo>
                  <a:pt x="0" y="266700"/>
                </a:moveTo>
                <a:lnTo>
                  <a:pt x="4296" y="218753"/>
                </a:lnTo>
                <a:lnTo>
                  <a:pt x="16682" y="173629"/>
                </a:lnTo>
                <a:lnTo>
                  <a:pt x="36406" y="132080"/>
                </a:lnTo>
                <a:lnTo>
                  <a:pt x="62716" y="94858"/>
                </a:lnTo>
                <a:lnTo>
                  <a:pt x="94858" y="62716"/>
                </a:lnTo>
                <a:lnTo>
                  <a:pt x="132079" y="36406"/>
                </a:lnTo>
                <a:lnTo>
                  <a:pt x="173629" y="16682"/>
                </a:lnTo>
                <a:lnTo>
                  <a:pt x="218753" y="4296"/>
                </a:lnTo>
                <a:lnTo>
                  <a:pt x="266700" y="0"/>
                </a:lnTo>
                <a:lnTo>
                  <a:pt x="4305300" y="0"/>
                </a:lnTo>
                <a:lnTo>
                  <a:pt x="4353246" y="4296"/>
                </a:lnTo>
                <a:lnTo>
                  <a:pt x="4398370" y="16682"/>
                </a:lnTo>
                <a:lnTo>
                  <a:pt x="4439920" y="36406"/>
                </a:lnTo>
                <a:lnTo>
                  <a:pt x="4477141" y="62716"/>
                </a:lnTo>
                <a:lnTo>
                  <a:pt x="4509283" y="94858"/>
                </a:lnTo>
                <a:lnTo>
                  <a:pt x="4535593" y="132079"/>
                </a:lnTo>
                <a:lnTo>
                  <a:pt x="4555317" y="173629"/>
                </a:lnTo>
                <a:lnTo>
                  <a:pt x="4567703" y="218753"/>
                </a:lnTo>
                <a:lnTo>
                  <a:pt x="4572000" y="266700"/>
                </a:lnTo>
                <a:lnTo>
                  <a:pt x="4572000" y="1333500"/>
                </a:lnTo>
                <a:lnTo>
                  <a:pt x="4567703" y="1381446"/>
                </a:lnTo>
                <a:lnTo>
                  <a:pt x="4555317" y="1426570"/>
                </a:lnTo>
                <a:lnTo>
                  <a:pt x="4535593" y="1468119"/>
                </a:lnTo>
                <a:lnTo>
                  <a:pt x="4509283" y="1505341"/>
                </a:lnTo>
                <a:lnTo>
                  <a:pt x="4477141" y="1537483"/>
                </a:lnTo>
                <a:lnTo>
                  <a:pt x="4439920" y="1563793"/>
                </a:lnTo>
                <a:lnTo>
                  <a:pt x="4398370" y="1583517"/>
                </a:lnTo>
                <a:lnTo>
                  <a:pt x="4353246" y="1595903"/>
                </a:lnTo>
                <a:lnTo>
                  <a:pt x="4305300" y="1600200"/>
                </a:lnTo>
                <a:lnTo>
                  <a:pt x="266700" y="1600200"/>
                </a:lnTo>
                <a:lnTo>
                  <a:pt x="218753" y="1595903"/>
                </a:lnTo>
                <a:lnTo>
                  <a:pt x="173629" y="1583517"/>
                </a:lnTo>
                <a:lnTo>
                  <a:pt x="132080" y="1563793"/>
                </a:lnTo>
                <a:lnTo>
                  <a:pt x="94858" y="1537483"/>
                </a:lnTo>
                <a:lnTo>
                  <a:pt x="62716" y="1505341"/>
                </a:lnTo>
                <a:lnTo>
                  <a:pt x="36406" y="1468119"/>
                </a:lnTo>
                <a:lnTo>
                  <a:pt x="16682" y="1426570"/>
                </a:lnTo>
                <a:lnTo>
                  <a:pt x="4296" y="1381446"/>
                </a:lnTo>
                <a:lnTo>
                  <a:pt x="0" y="1333500"/>
                </a:lnTo>
                <a:lnTo>
                  <a:pt x="0" y="2667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24200" y="5334000"/>
            <a:ext cx="1600200" cy="1371600"/>
          </a:xfrm>
          <a:custGeom>
            <a:avLst/>
            <a:gdLst/>
            <a:ahLst/>
            <a:cxnLst/>
            <a:rect l="l" t="t" r="r" b="b"/>
            <a:pathLst>
              <a:path w="1600200" h="1371600">
                <a:moveTo>
                  <a:pt x="0" y="228600"/>
                </a:moveTo>
                <a:lnTo>
                  <a:pt x="4644" y="182533"/>
                </a:lnTo>
                <a:lnTo>
                  <a:pt x="17966" y="139624"/>
                </a:lnTo>
                <a:lnTo>
                  <a:pt x="39045" y="100793"/>
                </a:lnTo>
                <a:lnTo>
                  <a:pt x="66960" y="66960"/>
                </a:lnTo>
                <a:lnTo>
                  <a:pt x="100793" y="39045"/>
                </a:lnTo>
                <a:lnTo>
                  <a:pt x="139624" y="17966"/>
                </a:lnTo>
                <a:lnTo>
                  <a:pt x="182533" y="4644"/>
                </a:lnTo>
                <a:lnTo>
                  <a:pt x="228600" y="0"/>
                </a:lnTo>
                <a:lnTo>
                  <a:pt x="1371600" y="0"/>
                </a:lnTo>
                <a:lnTo>
                  <a:pt x="1417666" y="4644"/>
                </a:lnTo>
                <a:lnTo>
                  <a:pt x="1460575" y="17966"/>
                </a:lnTo>
                <a:lnTo>
                  <a:pt x="1499406" y="39045"/>
                </a:lnTo>
                <a:lnTo>
                  <a:pt x="1533239" y="66960"/>
                </a:lnTo>
                <a:lnTo>
                  <a:pt x="1561154" y="100793"/>
                </a:lnTo>
                <a:lnTo>
                  <a:pt x="1582233" y="139624"/>
                </a:lnTo>
                <a:lnTo>
                  <a:pt x="1595555" y="182533"/>
                </a:lnTo>
                <a:lnTo>
                  <a:pt x="1600200" y="228600"/>
                </a:lnTo>
                <a:lnTo>
                  <a:pt x="1600200" y="1143000"/>
                </a:lnTo>
                <a:lnTo>
                  <a:pt x="1595555" y="1189070"/>
                </a:lnTo>
                <a:lnTo>
                  <a:pt x="1582233" y="1231980"/>
                </a:lnTo>
                <a:lnTo>
                  <a:pt x="1561154" y="1270811"/>
                </a:lnTo>
                <a:lnTo>
                  <a:pt x="1533239" y="1304644"/>
                </a:lnTo>
                <a:lnTo>
                  <a:pt x="1499406" y="1332558"/>
                </a:lnTo>
                <a:lnTo>
                  <a:pt x="1460575" y="1353635"/>
                </a:lnTo>
                <a:lnTo>
                  <a:pt x="1417666" y="1366955"/>
                </a:lnTo>
                <a:lnTo>
                  <a:pt x="1371600" y="1371600"/>
                </a:lnTo>
                <a:lnTo>
                  <a:pt x="228600" y="1371600"/>
                </a:lnTo>
                <a:lnTo>
                  <a:pt x="182533" y="1366955"/>
                </a:lnTo>
                <a:lnTo>
                  <a:pt x="139624" y="1353635"/>
                </a:lnTo>
                <a:lnTo>
                  <a:pt x="100793" y="1332558"/>
                </a:lnTo>
                <a:lnTo>
                  <a:pt x="66960" y="1304644"/>
                </a:lnTo>
                <a:lnTo>
                  <a:pt x="39045" y="1270811"/>
                </a:lnTo>
                <a:lnTo>
                  <a:pt x="17966" y="1231980"/>
                </a:lnTo>
                <a:lnTo>
                  <a:pt x="4644" y="1189070"/>
                </a:lnTo>
                <a:lnTo>
                  <a:pt x="0" y="1143000"/>
                </a:lnTo>
                <a:lnTo>
                  <a:pt x="0" y="2286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6000" y="4877561"/>
            <a:ext cx="1270" cy="1218565"/>
          </a:xfrm>
          <a:custGeom>
            <a:avLst/>
            <a:gdLst/>
            <a:ahLst/>
            <a:cxnLst/>
            <a:rect l="l" t="t" r="r" b="b"/>
            <a:pathLst>
              <a:path w="1269" h="1218564">
                <a:moveTo>
                  <a:pt x="762" y="0"/>
                </a:moveTo>
                <a:lnTo>
                  <a:pt x="0" y="1218438"/>
                </a:lnTo>
              </a:path>
            </a:pathLst>
          </a:custGeom>
          <a:ln w="25400">
            <a:solidFill>
              <a:srgbClr val="497DBA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6000" y="6036855"/>
            <a:ext cx="838200" cy="118110"/>
          </a:xfrm>
          <a:custGeom>
            <a:avLst/>
            <a:gdLst/>
            <a:ahLst/>
            <a:cxnLst/>
            <a:rect l="l" t="t" r="r" b="b"/>
            <a:pathLst>
              <a:path w="838200" h="118110">
                <a:moveTo>
                  <a:pt x="0" y="44856"/>
                </a:moveTo>
                <a:lnTo>
                  <a:pt x="0" y="70256"/>
                </a:lnTo>
                <a:lnTo>
                  <a:pt x="101600" y="70446"/>
                </a:lnTo>
                <a:lnTo>
                  <a:pt x="101600" y="45046"/>
                </a:lnTo>
                <a:lnTo>
                  <a:pt x="0" y="44856"/>
                </a:lnTo>
                <a:close/>
              </a:path>
              <a:path w="838200" h="118110">
                <a:moveTo>
                  <a:pt x="177800" y="45186"/>
                </a:moveTo>
                <a:lnTo>
                  <a:pt x="177800" y="70586"/>
                </a:lnTo>
                <a:lnTo>
                  <a:pt x="279400" y="70777"/>
                </a:lnTo>
                <a:lnTo>
                  <a:pt x="279400" y="45377"/>
                </a:lnTo>
                <a:lnTo>
                  <a:pt x="177800" y="45186"/>
                </a:lnTo>
                <a:close/>
              </a:path>
              <a:path w="838200" h="118110">
                <a:moveTo>
                  <a:pt x="355600" y="45529"/>
                </a:moveTo>
                <a:lnTo>
                  <a:pt x="355600" y="70929"/>
                </a:lnTo>
                <a:lnTo>
                  <a:pt x="457200" y="71119"/>
                </a:lnTo>
                <a:lnTo>
                  <a:pt x="457200" y="45719"/>
                </a:lnTo>
                <a:lnTo>
                  <a:pt x="355600" y="45529"/>
                </a:lnTo>
                <a:close/>
              </a:path>
              <a:path w="838200" h="118110">
                <a:moveTo>
                  <a:pt x="533400" y="45859"/>
                </a:moveTo>
                <a:lnTo>
                  <a:pt x="533400" y="71259"/>
                </a:lnTo>
                <a:lnTo>
                  <a:pt x="635000" y="71450"/>
                </a:lnTo>
                <a:lnTo>
                  <a:pt x="635000" y="46050"/>
                </a:lnTo>
                <a:lnTo>
                  <a:pt x="533400" y="45859"/>
                </a:lnTo>
                <a:close/>
              </a:path>
              <a:path w="838200" h="118110">
                <a:moveTo>
                  <a:pt x="766055" y="71705"/>
                </a:moveTo>
                <a:lnTo>
                  <a:pt x="724281" y="95935"/>
                </a:lnTo>
                <a:lnTo>
                  <a:pt x="722249" y="103708"/>
                </a:lnTo>
                <a:lnTo>
                  <a:pt x="729361" y="115836"/>
                </a:lnTo>
                <a:lnTo>
                  <a:pt x="737107" y="117906"/>
                </a:lnTo>
                <a:lnTo>
                  <a:pt x="816439" y="71793"/>
                </a:lnTo>
                <a:lnTo>
                  <a:pt x="766055" y="71705"/>
                </a:lnTo>
                <a:close/>
              </a:path>
              <a:path w="838200" h="118110">
                <a:moveTo>
                  <a:pt x="787832" y="59063"/>
                </a:moveTo>
                <a:lnTo>
                  <a:pt x="766055" y="71705"/>
                </a:lnTo>
                <a:lnTo>
                  <a:pt x="812800" y="71793"/>
                </a:lnTo>
                <a:lnTo>
                  <a:pt x="812800" y="70053"/>
                </a:lnTo>
                <a:lnTo>
                  <a:pt x="806576" y="70053"/>
                </a:lnTo>
                <a:lnTo>
                  <a:pt x="787832" y="59063"/>
                </a:lnTo>
                <a:close/>
              </a:path>
              <a:path w="838200" h="118110">
                <a:moveTo>
                  <a:pt x="737362" y="0"/>
                </a:moveTo>
                <a:lnTo>
                  <a:pt x="729488" y="2031"/>
                </a:lnTo>
                <a:lnTo>
                  <a:pt x="722376" y="14135"/>
                </a:lnTo>
                <a:lnTo>
                  <a:pt x="724407" y="21907"/>
                </a:lnTo>
                <a:lnTo>
                  <a:pt x="766073" y="46305"/>
                </a:lnTo>
                <a:lnTo>
                  <a:pt x="812800" y="46393"/>
                </a:lnTo>
                <a:lnTo>
                  <a:pt x="812800" y="71793"/>
                </a:lnTo>
                <a:lnTo>
                  <a:pt x="816439" y="71793"/>
                </a:lnTo>
                <a:lnTo>
                  <a:pt x="838200" y="59143"/>
                </a:lnTo>
                <a:lnTo>
                  <a:pt x="737362" y="0"/>
                </a:lnTo>
                <a:close/>
              </a:path>
              <a:path w="838200" h="118110">
                <a:moveTo>
                  <a:pt x="711200" y="46202"/>
                </a:moveTo>
                <a:lnTo>
                  <a:pt x="711200" y="71602"/>
                </a:lnTo>
                <a:lnTo>
                  <a:pt x="766055" y="71705"/>
                </a:lnTo>
                <a:lnTo>
                  <a:pt x="787832" y="59063"/>
                </a:lnTo>
                <a:lnTo>
                  <a:pt x="766073" y="46305"/>
                </a:lnTo>
                <a:lnTo>
                  <a:pt x="711200" y="46202"/>
                </a:lnTo>
                <a:close/>
              </a:path>
              <a:path w="838200" h="118110">
                <a:moveTo>
                  <a:pt x="806704" y="48107"/>
                </a:moveTo>
                <a:lnTo>
                  <a:pt x="787832" y="59063"/>
                </a:lnTo>
                <a:lnTo>
                  <a:pt x="806576" y="70053"/>
                </a:lnTo>
                <a:lnTo>
                  <a:pt x="806704" y="48107"/>
                </a:lnTo>
                <a:close/>
              </a:path>
              <a:path w="838200" h="118110">
                <a:moveTo>
                  <a:pt x="812800" y="48107"/>
                </a:moveTo>
                <a:lnTo>
                  <a:pt x="806704" y="48107"/>
                </a:lnTo>
                <a:lnTo>
                  <a:pt x="806576" y="70053"/>
                </a:lnTo>
                <a:lnTo>
                  <a:pt x="812800" y="70053"/>
                </a:lnTo>
                <a:lnTo>
                  <a:pt x="812800" y="48107"/>
                </a:lnTo>
                <a:close/>
              </a:path>
              <a:path w="838200" h="118110">
                <a:moveTo>
                  <a:pt x="766073" y="46305"/>
                </a:moveTo>
                <a:lnTo>
                  <a:pt x="787832" y="59063"/>
                </a:lnTo>
                <a:lnTo>
                  <a:pt x="806704" y="48107"/>
                </a:lnTo>
                <a:lnTo>
                  <a:pt x="812800" y="48107"/>
                </a:lnTo>
                <a:lnTo>
                  <a:pt x="812800" y="46393"/>
                </a:lnTo>
                <a:lnTo>
                  <a:pt x="766073" y="46305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0" y="0"/>
                </a:lnTo>
                <a:lnTo>
                  <a:pt x="152400" y="152400"/>
                </a:lnTo>
                <a:lnTo>
                  <a:pt x="0" y="304800"/>
                </a:lnTo>
                <a:lnTo>
                  <a:pt x="152400" y="304800"/>
                </a:lnTo>
                <a:lnTo>
                  <a:pt x="304800" y="152400"/>
                </a:lnTo>
                <a:lnTo>
                  <a:pt x="152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72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0"/>
                </a:moveTo>
                <a:lnTo>
                  <a:pt x="152400" y="0"/>
                </a:lnTo>
                <a:lnTo>
                  <a:pt x="304800" y="152400"/>
                </a:lnTo>
                <a:lnTo>
                  <a:pt x="152400" y="304800"/>
                </a:lnTo>
                <a:lnTo>
                  <a:pt x="0" y="304800"/>
                </a:lnTo>
                <a:lnTo>
                  <a:pt x="152400" y="152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94628" y="5939434"/>
            <a:ext cx="10629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R</a:t>
            </a:r>
            <a:r>
              <a:rPr sz="1575" baseline="-21164" dirty="0">
                <a:latin typeface="Arial"/>
                <a:cs typeface="Arial"/>
              </a:rPr>
              <a:t>L </a:t>
            </a:r>
            <a:r>
              <a:rPr sz="1600" spc="-5" dirty="0">
                <a:latin typeface="Arial"/>
                <a:cs typeface="Arial"/>
              </a:rPr>
              <a:t>= 8</a:t>
            </a:r>
            <a:r>
              <a:rPr sz="1600" spc="-1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Ohm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398345"/>
            <a:ext cx="300926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err="1">
                <a:latin typeface="Arial"/>
                <a:cs typeface="Arial"/>
              </a:rPr>
              <a:t>Contoh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 err="1" smtClean="0">
                <a:latin typeface="Arial"/>
                <a:cs typeface="Arial"/>
              </a:rPr>
              <a:t>soal</a:t>
            </a:r>
            <a:r>
              <a:rPr lang="en-US" sz="3200" dirty="0" smtClean="0">
                <a:latin typeface="Arial"/>
                <a:cs typeface="Arial"/>
              </a:rPr>
              <a:t> 1: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19200"/>
            <a:ext cx="685800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Carilah nilai arus yang </a:t>
            </a:r>
            <a:r>
              <a:rPr sz="2400" spc="-10" dirty="0">
                <a:latin typeface="Arial"/>
                <a:cs typeface="Arial"/>
              </a:rPr>
              <a:t>mengalir </a:t>
            </a:r>
            <a:r>
              <a:rPr sz="2400" spc="-5" dirty="0">
                <a:latin typeface="Arial"/>
                <a:cs typeface="Arial"/>
              </a:rPr>
              <a:t>pada  resistor 8 Ohm dengan menggunakan  teorema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Thevenin!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7387" y="2743200"/>
            <a:ext cx="7467600" cy="2832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28042" y="3830307"/>
            <a:ext cx="990600" cy="990600"/>
          </a:xfrm>
          <a:custGeom>
            <a:avLst/>
            <a:gdLst/>
            <a:ahLst/>
            <a:cxnLst/>
            <a:rect l="l" t="t" r="r" b="b"/>
            <a:pathLst>
              <a:path w="990600" h="990600">
                <a:moveTo>
                  <a:pt x="0" y="495300"/>
                </a:moveTo>
                <a:lnTo>
                  <a:pt x="2267" y="447597"/>
                </a:lnTo>
                <a:lnTo>
                  <a:pt x="8930" y="401178"/>
                </a:lnTo>
                <a:lnTo>
                  <a:pt x="19782" y="356249"/>
                </a:lnTo>
                <a:lnTo>
                  <a:pt x="34615" y="313019"/>
                </a:lnTo>
                <a:lnTo>
                  <a:pt x="53222" y="271695"/>
                </a:lnTo>
                <a:lnTo>
                  <a:pt x="75394" y="232484"/>
                </a:lnTo>
                <a:lnTo>
                  <a:pt x="100925" y="195594"/>
                </a:lnTo>
                <a:lnTo>
                  <a:pt x="129607" y="161233"/>
                </a:lnTo>
                <a:lnTo>
                  <a:pt x="161233" y="129607"/>
                </a:lnTo>
                <a:lnTo>
                  <a:pt x="195594" y="100925"/>
                </a:lnTo>
                <a:lnTo>
                  <a:pt x="232484" y="75394"/>
                </a:lnTo>
                <a:lnTo>
                  <a:pt x="271695" y="53222"/>
                </a:lnTo>
                <a:lnTo>
                  <a:pt x="313019" y="34615"/>
                </a:lnTo>
                <a:lnTo>
                  <a:pt x="356249" y="19782"/>
                </a:lnTo>
                <a:lnTo>
                  <a:pt x="401178" y="8930"/>
                </a:lnTo>
                <a:lnTo>
                  <a:pt x="447597" y="2267"/>
                </a:lnTo>
                <a:lnTo>
                  <a:pt x="495300" y="0"/>
                </a:lnTo>
                <a:lnTo>
                  <a:pt x="543002" y="2267"/>
                </a:lnTo>
                <a:lnTo>
                  <a:pt x="589421" y="8930"/>
                </a:lnTo>
                <a:lnTo>
                  <a:pt x="634350" y="19782"/>
                </a:lnTo>
                <a:lnTo>
                  <a:pt x="677580" y="34615"/>
                </a:lnTo>
                <a:lnTo>
                  <a:pt x="718904" y="53222"/>
                </a:lnTo>
                <a:lnTo>
                  <a:pt x="758115" y="75394"/>
                </a:lnTo>
                <a:lnTo>
                  <a:pt x="795005" y="100925"/>
                </a:lnTo>
                <a:lnTo>
                  <a:pt x="829366" y="129607"/>
                </a:lnTo>
                <a:lnTo>
                  <a:pt x="860992" y="161233"/>
                </a:lnTo>
                <a:lnTo>
                  <a:pt x="889674" y="195594"/>
                </a:lnTo>
                <a:lnTo>
                  <a:pt x="915205" y="232484"/>
                </a:lnTo>
                <a:lnTo>
                  <a:pt x="937377" y="271695"/>
                </a:lnTo>
                <a:lnTo>
                  <a:pt x="955984" y="313019"/>
                </a:lnTo>
                <a:lnTo>
                  <a:pt x="970817" y="356249"/>
                </a:lnTo>
                <a:lnTo>
                  <a:pt x="981669" y="401178"/>
                </a:lnTo>
                <a:lnTo>
                  <a:pt x="988332" y="447597"/>
                </a:lnTo>
                <a:lnTo>
                  <a:pt x="990600" y="495300"/>
                </a:lnTo>
                <a:lnTo>
                  <a:pt x="988332" y="543002"/>
                </a:lnTo>
                <a:lnTo>
                  <a:pt x="981669" y="589421"/>
                </a:lnTo>
                <a:lnTo>
                  <a:pt x="970817" y="634350"/>
                </a:lnTo>
                <a:lnTo>
                  <a:pt x="955984" y="677580"/>
                </a:lnTo>
                <a:lnTo>
                  <a:pt x="937377" y="718904"/>
                </a:lnTo>
                <a:lnTo>
                  <a:pt x="915205" y="758115"/>
                </a:lnTo>
                <a:lnTo>
                  <a:pt x="889674" y="795005"/>
                </a:lnTo>
                <a:lnTo>
                  <a:pt x="860992" y="829366"/>
                </a:lnTo>
                <a:lnTo>
                  <a:pt x="829366" y="860992"/>
                </a:lnTo>
                <a:lnTo>
                  <a:pt x="795005" y="889674"/>
                </a:lnTo>
                <a:lnTo>
                  <a:pt x="758115" y="915205"/>
                </a:lnTo>
                <a:lnTo>
                  <a:pt x="718904" y="937377"/>
                </a:lnTo>
                <a:lnTo>
                  <a:pt x="677580" y="955984"/>
                </a:lnTo>
                <a:lnTo>
                  <a:pt x="634350" y="970817"/>
                </a:lnTo>
                <a:lnTo>
                  <a:pt x="589421" y="981669"/>
                </a:lnTo>
                <a:lnTo>
                  <a:pt x="543002" y="988332"/>
                </a:lnTo>
                <a:lnTo>
                  <a:pt x="495300" y="990600"/>
                </a:lnTo>
                <a:lnTo>
                  <a:pt x="447597" y="988332"/>
                </a:lnTo>
                <a:lnTo>
                  <a:pt x="401178" y="981669"/>
                </a:lnTo>
                <a:lnTo>
                  <a:pt x="356249" y="970817"/>
                </a:lnTo>
                <a:lnTo>
                  <a:pt x="313019" y="955984"/>
                </a:lnTo>
                <a:lnTo>
                  <a:pt x="271695" y="937377"/>
                </a:lnTo>
                <a:lnTo>
                  <a:pt x="232484" y="915205"/>
                </a:lnTo>
                <a:lnTo>
                  <a:pt x="195594" y="889674"/>
                </a:lnTo>
                <a:lnTo>
                  <a:pt x="161233" y="860992"/>
                </a:lnTo>
                <a:lnTo>
                  <a:pt x="129607" y="829366"/>
                </a:lnTo>
                <a:lnTo>
                  <a:pt x="100925" y="795005"/>
                </a:lnTo>
                <a:lnTo>
                  <a:pt x="75394" y="758115"/>
                </a:lnTo>
                <a:lnTo>
                  <a:pt x="53222" y="718904"/>
                </a:lnTo>
                <a:lnTo>
                  <a:pt x="34615" y="677580"/>
                </a:lnTo>
                <a:lnTo>
                  <a:pt x="19782" y="634350"/>
                </a:lnTo>
                <a:lnTo>
                  <a:pt x="8930" y="589421"/>
                </a:lnTo>
                <a:lnTo>
                  <a:pt x="2267" y="543002"/>
                </a:lnTo>
                <a:lnTo>
                  <a:pt x="0" y="4953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385973"/>
            <a:ext cx="8359774" cy="129650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u="heavy" spc="-5" dirty="0">
                <a:solidFill>
                  <a:srgbClr val="FF0000"/>
                </a:solidFill>
                <a:latin typeface="Arial"/>
                <a:cs typeface="Arial"/>
              </a:rPr>
              <a:t>Langkah</a:t>
            </a:r>
            <a:r>
              <a:rPr sz="2400" u="heavy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</a:pPr>
            <a:r>
              <a:rPr sz="2400" spc="-5" dirty="0">
                <a:latin typeface="Arial"/>
                <a:cs typeface="Arial"/>
              </a:rPr>
              <a:t>Komponen yang akan kita analisis </a:t>
            </a:r>
            <a:r>
              <a:rPr sz="2400" spc="-5" dirty="0" err="1">
                <a:latin typeface="Arial"/>
                <a:cs typeface="Arial"/>
              </a:rPr>
              <a:t>besar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arus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yang </a:t>
            </a:r>
            <a:r>
              <a:rPr sz="2400" spc="-5" dirty="0" err="1" smtClean="0">
                <a:latin typeface="Arial"/>
                <a:cs typeface="Arial"/>
              </a:rPr>
              <a:t>melewatinya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sementara</a:t>
            </a:r>
            <a:r>
              <a:rPr sz="2400" spc="-5" dirty="0" smtClean="0">
                <a:latin typeface="Arial"/>
                <a:cs typeface="Arial"/>
              </a:rPr>
              <a:t>  </a:t>
            </a:r>
            <a:r>
              <a:rPr sz="2400" spc="-5" dirty="0">
                <a:latin typeface="Arial"/>
                <a:cs typeface="Arial"/>
              </a:rPr>
              <a:t>dipisahkan </a:t>
            </a:r>
            <a:r>
              <a:rPr sz="2400" spc="-5" dirty="0" err="1">
                <a:latin typeface="Arial"/>
                <a:cs typeface="Arial"/>
              </a:rPr>
              <a:t>dulu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dari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rangkaiannya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3200400"/>
            <a:ext cx="7014209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492814"/>
            <a:ext cx="7886700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b="1" dirty="0" err="1" smtClean="0"/>
              <a:t>Penyelesaian</a:t>
            </a:r>
            <a:r>
              <a:rPr lang="en-US" b="1" dirty="0" smtClean="0"/>
              <a:t> :</a:t>
            </a:r>
            <a:endParaRPr b="1" dirty="0"/>
          </a:p>
        </p:txBody>
      </p:sp>
      <p:sp>
        <p:nvSpPr>
          <p:cNvPr id="5" name="object 5"/>
          <p:cNvSpPr/>
          <p:nvPr/>
        </p:nvSpPr>
        <p:spPr>
          <a:xfrm>
            <a:off x="6293590" y="42291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0" y="0"/>
                </a:lnTo>
                <a:lnTo>
                  <a:pt x="228600" y="228600"/>
                </a:lnTo>
                <a:lnTo>
                  <a:pt x="0" y="457200"/>
                </a:lnTo>
                <a:lnTo>
                  <a:pt x="228600" y="457200"/>
                </a:lnTo>
                <a:lnTo>
                  <a:pt x="4572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3590" y="42291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0"/>
                </a:moveTo>
                <a:lnTo>
                  <a:pt x="228600" y="0"/>
                </a:lnTo>
                <a:lnTo>
                  <a:pt x="457200" y="228600"/>
                </a:lnTo>
                <a:lnTo>
                  <a:pt x="228600" y="457200"/>
                </a:lnTo>
                <a:lnTo>
                  <a:pt x="0" y="457200"/>
                </a:lnTo>
                <a:lnTo>
                  <a:pt x="228600" y="228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742284" y="5565140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7" baseline="-20833" dirty="0">
                <a:latin typeface="Arial"/>
                <a:cs typeface="Arial"/>
              </a:rPr>
              <a:t>L </a:t>
            </a:r>
            <a:r>
              <a:rPr sz="1800" dirty="0">
                <a:latin typeface="Arial"/>
                <a:cs typeface="Arial"/>
              </a:rPr>
              <a:t>= 8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Ohm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13212" y="3505200"/>
            <a:ext cx="1219200" cy="1905000"/>
          </a:xfrm>
          <a:custGeom>
            <a:avLst/>
            <a:gdLst/>
            <a:ahLst/>
            <a:cxnLst/>
            <a:rect l="l" t="t" r="r" b="b"/>
            <a:pathLst>
              <a:path w="1219200" h="1905000">
                <a:moveTo>
                  <a:pt x="0" y="952500"/>
                </a:moveTo>
                <a:lnTo>
                  <a:pt x="1112" y="894478"/>
                </a:lnTo>
                <a:lnTo>
                  <a:pt x="4407" y="837375"/>
                </a:lnTo>
                <a:lnTo>
                  <a:pt x="9821" y="781291"/>
                </a:lnTo>
                <a:lnTo>
                  <a:pt x="17290" y="726325"/>
                </a:lnTo>
                <a:lnTo>
                  <a:pt x="26750" y="672578"/>
                </a:lnTo>
                <a:lnTo>
                  <a:pt x="38137" y="620148"/>
                </a:lnTo>
                <a:lnTo>
                  <a:pt x="51388" y="569136"/>
                </a:lnTo>
                <a:lnTo>
                  <a:pt x="66439" y="519641"/>
                </a:lnTo>
                <a:lnTo>
                  <a:pt x="83227" y="471762"/>
                </a:lnTo>
                <a:lnTo>
                  <a:pt x="101687" y="425600"/>
                </a:lnTo>
                <a:lnTo>
                  <a:pt x="121755" y="381254"/>
                </a:lnTo>
                <a:lnTo>
                  <a:pt x="143368" y="338823"/>
                </a:lnTo>
                <a:lnTo>
                  <a:pt x="166463" y="298408"/>
                </a:lnTo>
                <a:lnTo>
                  <a:pt x="190975" y="260107"/>
                </a:lnTo>
                <a:lnTo>
                  <a:pt x="216840" y="224021"/>
                </a:lnTo>
                <a:lnTo>
                  <a:pt x="243996" y="190250"/>
                </a:lnTo>
                <a:lnTo>
                  <a:pt x="272377" y="158892"/>
                </a:lnTo>
                <a:lnTo>
                  <a:pt x="301921" y="130048"/>
                </a:lnTo>
                <a:lnTo>
                  <a:pt x="332563" y="103816"/>
                </a:lnTo>
                <a:lnTo>
                  <a:pt x="364240" y="80298"/>
                </a:lnTo>
                <a:lnTo>
                  <a:pt x="396889" y="59592"/>
                </a:lnTo>
                <a:lnTo>
                  <a:pt x="464843" y="27017"/>
                </a:lnTo>
                <a:lnTo>
                  <a:pt x="535917" y="6887"/>
                </a:lnTo>
                <a:lnTo>
                  <a:pt x="609600" y="0"/>
                </a:lnTo>
                <a:lnTo>
                  <a:pt x="646735" y="1738"/>
                </a:lnTo>
                <a:lnTo>
                  <a:pt x="683282" y="6887"/>
                </a:lnTo>
                <a:lnTo>
                  <a:pt x="754356" y="27017"/>
                </a:lnTo>
                <a:lnTo>
                  <a:pt x="822310" y="59592"/>
                </a:lnTo>
                <a:lnTo>
                  <a:pt x="854959" y="80298"/>
                </a:lnTo>
                <a:lnTo>
                  <a:pt x="886636" y="103816"/>
                </a:lnTo>
                <a:lnTo>
                  <a:pt x="917278" y="130048"/>
                </a:lnTo>
                <a:lnTo>
                  <a:pt x="946822" y="158892"/>
                </a:lnTo>
                <a:lnTo>
                  <a:pt x="975203" y="190250"/>
                </a:lnTo>
                <a:lnTo>
                  <a:pt x="1002359" y="224021"/>
                </a:lnTo>
                <a:lnTo>
                  <a:pt x="1028224" y="260107"/>
                </a:lnTo>
                <a:lnTo>
                  <a:pt x="1052736" y="298408"/>
                </a:lnTo>
                <a:lnTo>
                  <a:pt x="1075831" y="338823"/>
                </a:lnTo>
                <a:lnTo>
                  <a:pt x="1097444" y="381254"/>
                </a:lnTo>
                <a:lnTo>
                  <a:pt x="1117512" y="425600"/>
                </a:lnTo>
                <a:lnTo>
                  <a:pt x="1135972" y="471762"/>
                </a:lnTo>
                <a:lnTo>
                  <a:pt x="1152760" y="519641"/>
                </a:lnTo>
                <a:lnTo>
                  <a:pt x="1167811" y="569136"/>
                </a:lnTo>
                <a:lnTo>
                  <a:pt x="1181062" y="620148"/>
                </a:lnTo>
                <a:lnTo>
                  <a:pt x="1192449" y="672578"/>
                </a:lnTo>
                <a:lnTo>
                  <a:pt x="1201909" y="726325"/>
                </a:lnTo>
                <a:lnTo>
                  <a:pt x="1209378" y="781291"/>
                </a:lnTo>
                <a:lnTo>
                  <a:pt x="1214792" y="837375"/>
                </a:lnTo>
                <a:lnTo>
                  <a:pt x="1218087" y="894478"/>
                </a:lnTo>
                <a:lnTo>
                  <a:pt x="1219200" y="952500"/>
                </a:lnTo>
                <a:lnTo>
                  <a:pt x="1218087" y="1010521"/>
                </a:lnTo>
                <a:lnTo>
                  <a:pt x="1214792" y="1067624"/>
                </a:lnTo>
                <a:lnTo>
                  <a:pt x="1209378" y="1123708"/>
                </a:lnTo>
                <a:lnTo>
                  <a:pt x="1201909" y="1178674"/>
                </a:lnTo>
                <a:lnTo>
                  <a:pt x="1192449" y="1232421"/>
                </a:lnTo>
                <a:lnTo>
                  <a:pt x="1181062" y="1284851"/>
                </a:lnTo>
                <a:lnTo>
                  <a:pt x="1167811" y="1335863"/>
                </a:lnTo>
                <a:lnTo>
                  <a:pt x="1152760" y="1385358"/>
                </a:lnTo>
                <a:lnTo>
                  <a:pt x="1135972" y="1433237"/>
                </a:lnTo>
                <a:lnTo>
                  <a:pt x="1117512" y="1479399"/>
                </a:lnTo>
                <a:lnTo>
                  <a:pt x="1097444" y="1523745"/>
                </a:lnTo>
                <a:lnTo>
                  <a:pt x="1075831" y="1566176"/>
                </a:lnTo>
                <a:lnTo>
                  <a:pt x="1052736" y="1606591"/>
                </a:lnTo>
                <a:lnTo>
                  <a:pt x="1028224" y="1644892"/>
                </a:lnTo>
                <a:lnTo>
                  <a:pt x="1002359" y="1680978"/>
                </a:lnTo>
                <a:lnTo>
                  <a:pt x="975203" y="1714749"/>
                </a:lnTo>
                <a:lnTo>
                  <a:pt x="946822" y="1746107"/>
                </a:lnTo>
                <a:lnTo>
                  <a:pt x="917278" y="1774951"/>
                </a:lnTo>
                <a:lnTo>
                  <a:pt x="886636" y="1801183"/>
                </a:lnTo>
                <a:lnTo>
                  <a:pt x="854959" y="1824701"/>
                </a:lnTo>
                <a:lnTo>
                  <a:pt x="822310" y="1845407"/>
                </a:lnTo>
                <a:lnTo>
                  <a:pt x="754356" y="1877982"/>
                </a:lnTo>
                <a:lnTo>
                  <a:pt x="683282" y="1898112"/>
                </a:lnTo>
                <a:lnTo>
                  <a:pt x="609600" y="1905000"/>
                </a:lnTo>
                <a:lnTo>
                  <a:pt x="572464" y="1903261"/>
                </a:lnTo>
                <a:lnTo>
                  <a:pt x="535917" y="1898112"/>
                </a:lnTo>
                <a:lnTo>
                  <a:pt x="464843" y="1877982"/>
                </a:lnTo>
                <a:lnTo>
                  <a:pt x="396889" y="1845407"/>
                </a:lnTo>
                <a:lnTo>
                  <a:pt x="364240" y="1824701"/>
                </a:lnTo>
                <a:lnTo>
                  <a:pt x="332563" y="1801183"/>
                </a:lnTo>
                <a:lnTo>
                  <a:pt x="301921" y="1774952"/>
                </a:lnTo>
                <a:lnTo>
                  <a:pt x="272377" y="1746107"/>
                </a:lnTo>
                <a:lnTo>
                  <a:pt x="243996" y="1714749"/>
                </a:lnTo>
                <a:lnTo>
                  <a:pt x="216840" y="1680978"/>
                </a:lnTo>
                <a:lnTo>
                  <a:pt x="190975" y="1644892"/>
                </a:lnTo>
                <a:lnTo>
                  <a:pt x="166463" y="1606591"/>
                </a:lnTo>
                <a:lnTo>
                  <a:pt x="143368" y="1566176"/>
                </a:lnTo>
                <a:lnTo>
                  <a:pt x="121755" y="1523745"/>
                </a:lnTo>
                <a:lnTo>
                  <a:pt x="101687" y="1479399"/>
                </a:lnTo>
                <a:lnTo>
                  <a:pt x="83227" y="1433237"/>
                </a:lnTo>
                <a:lnTo>
                  <a:pt x="66439" y="1385358"/>
                </a:lnTo>
                <a:lnTo>
                  <a:pt x="51388" y="1335863"/>
                </a:lnTo>
                <a:lnTo>
                  <a:pt x="38137" y="1284851"/>
                </a:lnTo>
                <a:lnTo>
                  <a:pt x="26750" y="1232421"/>
                </a:lnTo>
                <a:lnTo>
                  <a:pt x="17290" y="1178674"/>
                </a:lnTo>
                <a:lnTo>
                  <a:pt x="9821" y="1123708"/>
                </a:lnTo>
                <a:lnTo>
                  <a:pt x="4407" y="1067624"/>
                </a:lnTo>
                <a:lnTo>
                  <a:pt x="1112" y="1010521"/>
                </a:lnTo>
                <a:lnTo>
                  <a:pt x="0" y="9525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22812" y="4686300"/>
            <a:ext cx="419472" cy="87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555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TEOREMA THEVENIN &amp; NORTON</vt:lpstr>
      <vt:lpstr>Contents</vt:lpstr>
      <vt:lpstr>Objectives</vt:lpstr>
      <vt:lpstr>Teorema vs Teori</vt:lpstr>
      <vt:lpstr>Contoh Teorema</vt:lpstr>
      <vt:lpstr>TEOREMA THEVENIN</vt:lpstr>
      <vt:lpstr>Pengertian</vt:lpstr>
      <vt:lpstr>PowerPoint Presentation</vt:lpstr>
      <vt:lpstr>Penyelesaian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Penyelesaian</vt:lpstr>
      <vt:lpstr>Penyelesaian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RANGKAIAN - 2</dc:title>
  <dc:creator>Didi</dc:creator>
  <cp:lastModifiedBy>Nayadut</cp:lastModifiedBy>
  <cp:revision>5</cp:revision>
  <dcterms:created xsi:type="dcterms:W3CDTF">2017-10-23T10:08:44Z</dcterms:created>
  <dcterms:modified xsi:type="dcterms:W3CDTF">2017-10-23T04:19:35Z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2017-10-23T00:00:00Z</vt:filetime>
  </property>
</Properties>
</file>