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65" r:id="rId1"/>
  </p:sldMasterIdLst>
  <p:notesMasterIdLst>
    <p:notesMasterId r:id="rId19"/>
  </p:notesMasterIdLst>
  <p:sldIdLst>
    <p:sldId id="284" r:id="rId2"/>
    <p:sldId id="270" r:id="rId3"/>
    <p:sldId id="271" r:id="rId4"/>
    <p:sldId id="272" r:id="rId5"/>
    <p:sldId id="275" r:id="rId6"/>
    <p:sldId id="276" r:id="rId7"/>
    <p:sldId id="274" r:id="rId8"/>
    <p:sldId id="277" r:id="rId9"/>
    <p:sldId id="278" r:id="rId10"/>
    <p:sldId id="279" r:id="rId11"/>
    <p:sldId id="280" r:id="rId12"/>
    <p:sldId id="281" r:id="rId13"/>
    <p:sldId id="282" r:id="rId14"/>
    <p:sldId id="283" r:id="rId15"/>
    <p:sldId id="285" r:id="rId16"/>
    <p:sldId id="287" r:id="rId17"/>
    <p:sldId id="286" r:id="rId18"/>
  </p:sldIdLst>
  <p:sldSz cx="10801350" cy="6858000"/>
  <p:notesSz cx="6858000" cy="9144000"/>
  <p:defaultTextStyle>
    <a:defPPr>
      <a:defRPr lang="id-ID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40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17" autoAdjust="0"/>
    <p:restoredTop sz="94737" autoAdjust="0"/>
  </p:normalViewPr>
  <p:slideViewPr>
    <p:cSldViewPr>
      <p:cViewPr varScale="1">
        <p:scale>
          <a:sx n="69" d="100"/>
          <a:sy n="69" d="100"/>
        </p:scale>
        <p:origin x="1050" y="72"/>
      </p:cViewPr>
      <p:guideLst>
        <p:guide orient="horz" pos="2160"/>
        <p:guide pos="340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8E40D85-748E-483E-A6DC-FF8CB2834943}" type="datetimeFigureOut">
              <a:rPr lang="en-US"/>
              <a:pPr>
                <a:defRPr/>
              </a:pPr>
              <a:t>12/20/2017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28663" y="685800"/>
            <a:ext cx="540067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E1A397C-4DBC-4F51-B2B3-12AB09327B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809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728663" y="685800"/>
            <a:ext cx="5400675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1B08E26-8DD6-4884-85D5-7F55D4F0B2B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728663" y="685800"/>
            <a:ext cx="5400675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66EA82A-8340-43E2-B276-83CDA80DFBB2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728663" y="685800"/>
            <a:ext cx="5400675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583ED90-D145-4043-98E1-80FB8C14E092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728663" y="685800"/>
            <a:ext cx="5400675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CA857F0-8538-4107-AD47-468367D75954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728663" y="685800"/>
            <a:ext cx="5400675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0185E8-64A3-4F8D-B73F-466692E00A7E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728663" y="685800"/>
            <a:ext cx="5400675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BA1E438-1318-4E5F-A2D8-B4740B562D5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728663" y="685800"/>
            <a:ext cx="5400675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1198FFE-E34F-4EF6-9E2B-77385D1D5E0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728663" y="685800"/>
            <a:ext cx="5400675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B6EDFAA-B8CE-4DE5-A98D-1C1E61D03CCF}" type="slidenum">
              <a:rPr lang="id-ID" smtClean="0"/>
              <a:pPr>
                <a:defRPr/>
              </a:pPr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728663" y="685800"/>
            <a:ext cx="5400675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44FF3E6-F2BF-40B7-9C02-A7750593CC30}" type="slidenum">
              <a:rPr lang="id-ID" smtClean="0"/>
              <a:pPr>
                <a:defRPr/>
              </a:pPr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728663" y="685800"/>
            <a:ext cx="5400675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272B992-0A3B-438B-BE71-28C21481314E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728663" y="685800"/>
            <a:ext cx="5400675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502F883-A0AC-4950-B70D-399516C7C21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728663" y="685800"/>
            <a:ext cx="5400675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7D901D6-657B-4B6F-8ADB-B1DE8621E747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728663" y="685800"/>
            <a:ext cx="5400675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B80B0AD-1878-4391-995F-FA183BAC1137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0"/>
            <a:ext cx="1080135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108015" y="101600"/>
            <a:ext cx="10585324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66700A7-D0B5-4CB9-AA47-AB637D3D32B9}" type="datetimeFigureOut">
              <a:rPr lang="id-ID" smtClean="0"/>
              <a:pPr>
                <a:defRPr/>
              </a:pPr>
              <a:t>20/12/2017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9" name="Rectangle 8"/>
          <p:cNvSpPr/>
          <p:nvPr/>
        </p:nvSpPr>
        <p:spPr>
          <a:xfrm>
            <a:off x="408051" y="2942602"/>
            <a:ext cx="8443494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8945196" y="2944634"/>
            <a:ext cx="1406099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10645" y="3136658"/>
            <a:ext cx="1075202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526228" y="3055624"/>
            <a:ext cx="8207141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198189" y="4625268"/>
            <a:ext cx="900112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470C8FB7-1CCB-4E2E-B94B-3F8B04140ECD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  <p:sp>
        <p:nvSpPr>
          <p:cNvPr id="11" name="Rectangle 10"/>
          <p:cNvSpPr/>
          <p:nvPr/>
        </p:nvSpPr>
        <p:spPr>
          <a:xfrm>
            <a:off x="640029" y="4559279"/>
            <a:ext cx="7979539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36661" y="3139440"/>
            <a:ext cx="7986275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9313" y="4648200"/>
            <a:ext cx="7740968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09" y="3227036"/>
            <a:ext cx="7830979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622F0CB-5A28-478D-A6EE-BE16F754D445}" type="datetimeFigureOut">
              <a:rPr lang="id-ID" smtClean="0"/>
              <a:pPr>
                <a:defRPr/>
              </a:pPr>
              <a:t>20/12/2017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C4581A-5D46-4283-B82C-4EE7128BF97C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05386" y="228600"/>
            <a:ext cx="2196274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215861" y="351412"/>
            <a:ext cx="1975328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26133" y="395430"/>
            <a:ext cx="1754783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0067" y="381002"/>
            <a:ext cx="7290911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162BA72-2A91-4310-92FE-C52B1F3A4D2A}" type="datetimeFigureOut">
              <a:rPr lang="id-ID" smtClean="0"/>
              <a:pPr>
                <a:defRPr/>
              </a:pPr>
              <a:t>20/12/2017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0B1A9F-EEE4-4160-9B93-C27B24AA3F10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069" y="274638"/>
            <a:ext cx="9721216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540069" y="1600203"/>
            <a:ext cx="9721216" cy="4525963"/>
          </a:xfrm>
        </p:spPr>
        <p:txBody>
          <a:bodyPr/>
          <a:lstStyle/>
          <a:p>
            <a:pPr lvl="0"/>
            <a:endParaRPr lang="id-ID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54A2CE-501C-4AA1-9519-5AC36E434602}" type="datetimeFigureOut">
              <a:rPr lang="id-ID"/>
              <a:pPr>
                <a:defRPr/>
              </a:pPr>
              <a:t>20/12/2017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BD01AC-CFDD-4A0E-8961-A7547DABD4DC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4ACD769-9566-4044-A174-A76C11F7F964}" type="datetimeFigureOut">
              <a:rPr lang="id-ID" smtClean="0"/>
              <a:pPr>
                <a:defRPr/>
              </a:pPr>
              <a:t>20/12/2017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C03D45-5E4E-462C-A870-281D665CA044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0"/>
            <a:ext cx="1080135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108015" y="101600"/>
            <a:ext cx="10585324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2ED163B-023D-44EE-AAF5-59A6DD7419D9}" type="datetimeFigureOut">
              <a:rPr lang="id-ID" smtClean="0"/>
              <a:pPr>
                <a:defRPr/>
              </a:pPr>
              <a:t>20/12/2017</a:t>
            </a:fld>
            <a:endParaRPr lang="id-ID"/>
          </a:p>
        </p:txBody>
      </p:sp>
      <p:sp>
        <p:nvSpPr>
          <p:cNvPr id="13" name="Rectangle 12"/>
          <p:cNvSpPr/>
          <p:nvPr/>
        </p:nvSpPr>
        <p:spPr>
          <a:xfrm>
            <a:off x="533897" y="2946400"/>
            <a:ext cx="976322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670544" y="3048000"/>
            <a:ext cx="9489927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AA3197-0F0D-4B92-B701-1DA571CFCA15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9939" y="3200402"/>
            <a:ext cx="9091136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797930" y="4541523"/>
            <a:ext cx="9235155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9939" y="4607513"/>
            <a:ext cx="9091136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798239" y="3124200"/>
            <a:ext cx="923453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364" y="408375"/>
            <a:ext cx="9757920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364" y="1719071"/>
            <a:ext cx="4770596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0687" y="1719071"/>
            <a:ext cx="4770596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79D0F57-6CAF-41D8-B998-79D21B282F2C}" type="datetimeFigureOut">
              <a:rPr lang="id-ID" smtClean="0"/>
              <a:pPr>
                <a:defRPr/>
              </a:pPr>
              <a:t>20/12/2017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712ECE-A9DE-4F76-A018-2E90C76B8CAA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364" y="408375"/>
            <a:ext cx="9757920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364" y="1722438"/>
            <a:ext cx="4772471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364" y="2438400"/>
            <a:ext cx="4772471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86937" y="1722438"/>
            <a:ext cx="477434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86937" y="2438400"/>
            <a:ext cx="477434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5C0D93F-5528-4DE5-BEF7-827679188856}" type="datetimeFigureOut">
              <a:rPr lang="id-ID" smtClean="0"/>
              <a:pPr>
                <a:defRPr/>
              </a:pPr>
              <a:t>20/12/2017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A49A70-167B-4C13-A2EE-2C1E05DC16AA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D4C912C-187A-4D35-8DEA-88558BB68086}" type="datetimeFigureOut">
              <a:rPr lang="id-ID" smtClean="0"/>
              <a:pPr>
                <a:defRPr/>
              </a:pPr>
              <a:t>20/12/2017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4DFAEB-254F-4A07-812F-8616662BC90E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" y="0"/>
            <a:ext cx="1080135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108015" y="101600"/>
            <a:ext cx="10585324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7BBCE38-717D-423F-AA23-1316B45C4F99}" type="datetimeFigureOut">
              <a:rPr lang="id-ID" smtClean="0"/>
              <a:pPr>
                <a:defRPr/>
              </a:pPr>
              <a:t>20/12/2017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FDAA32-19C9-4D29-9300-00EF53C99ECD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" y="0"/>
            <a:ext cx="1080135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108015" y="101600"/>
            <a:ext cx="10585324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0574" y="685800"/>
            <a:ext cx="5400676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D259330-A06F-4892-9239-739B14A1E660}" type="datetimeFigureOut">
              <a:rPr lang="id-ID" smtClean="0"/>
              <a:pPr>
                <a:defRPr/>
              </a:pPr>
              <a:t>20/12/2017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5E5BE9-DA41-4DD2-88D2-DDEC362355DC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  <p:sp>
        <p:nvSpPr>
          <p:cNvPr id="8" name="Rectangle 7"/>
          <p:cNvSpPr/>
          <p:nvPr/>
        </p:nvSpPr>
        <p:spPr>
          <a:xfrm>
            <a:off x="661541" y="1505712"/>
            <a:ext cx="3208943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99341" y="1642472"/>
            <a:ext cx="293334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8381" y="2971800"/>
            <a:ext cx="2715261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8381" y="1734312"/>
            <a:ext cx="2715261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" y="0"/>
            <a:ext cx="1080135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108015" y="101600"/>
            <a:ext cx="10585324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10103" y="621437"/>
            <a:ext cx="9181148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37AFF50-C7C6-49F9-B238-317C66717905}" type="datetimeFigureOut">
              <a:rPr lang="id-ID" smtClean="0"/>
              <a:pPr>
                <a:defRPr/>
              </a:pPr>
              <a:t>20/12/2017</a:t>
            </a:fld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ADBA95-A4FA-4F7D-B88F-37D7C2950BB0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  <p:sp>
        <p:nvSpPr>
          <p:cNvPr id="10" name="Rectangle 9"/>
          <p:cNvSpPr/>
          <p:nvPr/>
        </p:nvSpPr>
        <p:spPr>
          <a:xfrm>
            <a:off x="810103" y="4953000"/>
            <a:ext cx="9181148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00114" y="5029200"/>
            <a:ext cx="8978403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13" name="Rectangle 12"/>
          <p:cNvSpPr/>
          <p:nvPr/>
        </p:nvSpPr>
        <p:spPr>
          <a:xfrm>
            <a:off x="1080136" y="5638800"/>
            <a:ext cx="8656806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15353" y="5074920"/>
            <a:ext cx="9386373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9617" y="5656559"/>
            <a:ext cx="8557844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0136" y="5105403"/>
            <a:ext cx="8656806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" y="0"/>
            <a:ext cx="1080135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108015" y="101600"/>
            <a:ext cx="10585324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0069" y="1752602"/>
            <a:ext cx="9721216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067" y="6356353"/>
            <a:ext cx="25203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90BEFE05-AFBD-4D50-A65A-E4C62603128B}" type="datetimeFigureOut">
              <a:rPr lang="id-ID" smtClean="0"/>
              <a:pPr>
                <a:defRPr/>
              </a:pPr>
              <a:t>20/12/2017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90462" y="6356353"/>
            <a:ext cx="34204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40968" y="6356353"/>
            <a:ext cx="25203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1A01AAC9-7F5B-43B2-9A05-4FE8CFFB2A5D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  <p:sp>
        <p:nvSpPr>
          <p:cNvPr id="9" name="Rectangle 8"/>
          <p:cNvSpPr/>
          <p:nvPr/>
        </p:nvSpPr>
        <p:spPr>
          <a:xfrm>
            <a:off x="324042" y="278166"/>
            <a:ext cx="1015327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40445" y="372862"/>
            <a:ext cx="9899489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3364" y="408375"/>
            <a:ext cx="9757920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67" r:id="rId2"/>
    <p:sldLayoutId id="2147483768" r:id="rId3"/>
    <p:sldLayoutId id="2147483769" r:id="rId4"/>
    <p:sldLayoutId id="2147483770" r:id="rId5"/>
    <p:sldLayoutId id="2147483771" r:id="rId6"/>
    <p:sldLayoutId id="2147483772" r:id="rId7"/>
    <p:sldLayoutId id="2147483773" r:id="rId8"/>
    <p:sldLayoutId id="2147483774" r:id="rId9"/>
    <p:sldLayoutId id="2147483775" r:id="rId10"/>
    <p:sldLayoutId id="2147483776" r:id="rId11"/>
    <p:sldLayoutId id="2147483777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8.emf"/><Relationship Id="rId4" Type="http://schemas.openxmlformats.org/officeDocument/2006/relationships/image" Target="../media/image7.emf"/><Relationship Id="rId9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b="1" dirty="0" smtClean="0"/>
              <a:t>ACTIVITY DIAGRAM</a:t>
            </a:r>
            <a:endParaRPr lang="en-US" b="1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DIAGRAM AKTIVITAS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b="1" smtClean="0"/>
              <a:t>Langkah-langkah Penggambaran</a:t>
            </a:r>
            <a:endParaRPr lang="id-ID" smtClean="0"/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id-ID" sz="2800" dirty="0" smtClean="0"/>
              <a:t>Diagram aktivitas dibaca dari atas ke bawah, mungkin bercabang untuk menunjukkan kondisi, keputusan dan atau memiliki kegiatan paralel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540069" y="1752602"/>
            <a:ext cx="9721216" cy="4700734"/>
          </a:xfrm>
        </p:spPr>
        <p:txBody>
          <a:bodyPr>
            <a:normAutofit/>
          </a:bodyPr>
          <a:lstStyle/>
          <a:p>
            <a:pPr marL="571500" indent="-457200" algn="just">
              <a:buFont typeface="+mj-lt"/>
              <a:buAutoNum type="arabicPeriod"/>
            </a:pPr>
            <a:r>
              <a:rPr lang="id-ID" sz="2400" dirty="0" smtClean="0"/>
              <a:t>Buat simbol status awal ketika mengawali diagram</a:t>
            </a:r>
          </a:p>
          <a:p>
            <a:pPr marL="571500" indent="-457200" algn="just">
              <a:buFont typeface="+mj-lt"/>
              <a:buAutoNum type="arabicPeriod"/>
            </a:pPr>
            <a:r>
              <a:rPr lang="id-ID" sz="2400" dirty="0" smtClean="0"/>
              <a:t>Gambarkan aksi pertama dan seterusnya sesuai aliran kegiatan sistem. Gunakan sebuah </a:t>
            </a:r>
            <a:r>
              <a:rPr lang="id-ID" sz="2400" i="1" dirty="0" smtClean="0"/>
              <a:t>fork ketika berbagai aktivitas terjadi secara </a:t>
            </a:r>
            <a:r>
              <a:rPr lang="id-ID" sz="2400" dirty="0" smtClean="0"/>
              <a:t>bersamaan. Setelah penggabungan seluruh kegiatan paralel, harus digabungkan dengan simbol </a:t>
            </a:r>
            <a:r>
              <a:rPr lang="id-ID" sz="2400" i="1" dirty="0" smtClean="0"/>
              <a:t>join. </a:t>
            </a:r>
          </a:p>
          <a:p>
            <a:pPr marL="571500" indent="-457200" algn="just">
              <a:buFont typeface="+mj-lt"/>
              <a:buAutoNum type="arabicPeriod"/>
            </a:pPr>
            <a:r>
              <a:rPr lang="id-ID" sz="2400" dirty="0" smtClean="0"/>
              <a:t>Cabang keputusan digunakan</a:t>
            </a:r>
            <a:r>
              <a:rPr lang="en-US" sz="2400" dirty="0" smtClean="0"/>
              <a:t> </a:t>
            </a:r>
            <a:r>
              <a:rPr lang="id-ID" sz="2400" dirty="0" smtClean="0"/>
              <a:t>untuk menunjukkan suatu kegiatan </a:t>
            </a:r>
            <a:r>
              <a:rPr lang="de-DE" sz="2400" dirty="0" smtClean="0"/>
              <a:t>yang memenuhi kondisi tertentu. Seluruh pancabangan</a:t>
            </a:r>
            <a:r>
              <a:rPr lang="id-ID" sz="2400" dirty="0" smtClean="0"/>
              <a:t> </a:t>
            </a:r>
            <a:r>
              <a:rPr lang="de-DE" sz="2400" dirty="0" smtClean="0"/>
              <a:t>diakhiri</a:t>
            </a:r>
            <a:r>
              <a:rPr lang="id-ID" sz="2400" dirty="0" smtClean="0"/>
              <a:t> tanda penggabungan (mengg</a:t>
            </a:r>
            <a:r>
              <a:rPr lang="en-US" sz="2400" dirty="0" smtClean="0"/>
              <a:t>u</a:t>
            </a:r>
            <a:r>
              <a:rPr lang="id-ID" sz="2400" dirty="0" smtClean="0"/>
              <a:t>nakan tanda decision) sebagai akhir perilaku tersebut.</a:t>
            </a:r>
          </a:p>
          <a:p>
            <a:pPr marL="571500" indent="-457200" algn="just">
              <a:buFont typeface="+mj-lt"/>
              <a:buAutoNum type="arabicPeriod"/>
            </a:pPr>
            <a:r>
              <a:rPr lang="id-ID" sz="2400" dirty="0" smtClean="0"/>
              <a:t>Akhiri diagram dengan simbol status akhir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b="1" smtClean="0"/>
              <a:t>Contoh Diagram Aktivitas </a:t>
            </a:r>
            <a:br>
              <a:rPr lang="id-ID" b="1" smtClean="0"/>
            </a:br>
            <a:r>
              <a:rPr lang="id-ID" b="1" smtClean="0"/>
              <a:t>sistem order</a:t>
            </a:r>
            <a:endParaRPr lang="id-ID" smtClean="0"/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1331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78411" y="1643063"/>
            <a:ext cx="6160144" cy="515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b="1" smtClean="0"/>
              <a:t>Diagram aktivitas sistem order dengan </a:t>
            </a:r>
            <a:r>
              <a:rPr lang="id-ID" b="1" i="1" smtClean="0"/>
              <a:t>Swimlane</a:t>
            </a:r>
            <a:endParaRPr lang="id-ID" smtClean="0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1434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97050" y="1500188"/>
            <a:ext cx="7800975" cy="535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15363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12628" y="1484316"/>
            <a:ext cx="8438554" cy="5373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 txBox="1">
            <a:spLocks/>
          </p:cNvSpPr>
          <p:nvPr/>
        </p:nvSpPr>
        <p:spPr bwMode="auto">
          <a:xfrm>
            <a:off x="720091" y="427038"/>
            <a:ext cx="9721216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id-ID" sz="3200" b="1" dirty="0">
                <a:latin typeface="+mj-lt"/>
                <a:ea typeface="+mj-ea"/>
                <a:cs typeface="+mj-cs"/>
              </a:rPr>
              <a:t>Contoh Diagram Aktivitas </a:t>
            </a:r>
            <a:r>
              <a:rPr lang="en-US" sz="3200" b="1" dirty="0" err="1">
                <a:latin typeface="+mj-lt"/>
                <a:ea typeface="+mj-ea"/>
                <a:cs typeface="+mj-cs"/>
              </a:rPr>
              <a:t>Manajemen</a:t>
            </a:r>
            <a:r>
              <a:rPr lang="en-US" sz="3200" b="1" dirty="0">
                <a:latin typeface="+mj-lt"/>
                <a:ea typeface="+mj-ea"/>
                <a:cs typeface="+mj-cs"/>
              </a:rPr>
              <a:t> </a:t>
            </a:r>
            <a:r>
              <a:rPr lang="en-US" sz="3200" b="1" dirty="0" err="1">
                <a:latin typeface="+mj-lt"/>
                <a:ea typeface="+mj-ea"/>
                <a:cs typeface="+mj-cs"/>
              </a:rPr>
              <a:t>Perpustakaan</a:t>
            </a:r>
            <a:endParaRPr lang="id-ID" sz="3200" dirty="0"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Prosedur pendaftaran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0069" y="1752602"/>
            <a:ext cx="9721216" cy="4628726"/>
          </a:xfrm>
        </p:spPr>
        <p:txBody>
          <a:bodyPr>
            <a:normAutofit fontScale="92500" lnSpcReduction="20000"/>
          </a:bodyPr>
          <a:lstStyle/>
          <a:p>
            <a:pPr lvl="0" algn="just">
              <a:lnSpc>
                <a:spcPct val="120000"/>
              </a:lnSpc>
            </a:pPr>
            <a:r>
              <a:rPr lang="id-ID" dirty="0">
                <a:solidFill>
                  <a:schemeClr val="tx1"/>
                </a:solidFill>
              </a:rPr>
              <a:t>Petugas Pendaftaran menyerahkan form pendaftaran yang masih kosong kepada calon anggota.</a:t>
            </a:r>
          </a:p>
          <a:p>
            <a:pPr lvl="0" algn="just">
              <a:lnSpc>
                <a:spcPct val="120000"/>
              </a:lnSpc>
            </a:pPr>
            <a:r>
              <a:rPr lang="id-ID" dirty="0">
                <a:solidFill>
                  <a:schemeClr val="tx1"/>
                </a:solidFill>
              </a:rPr>
              <a:t>Calon anggota mengisi form pendaftaran yang masih kosong tersebut dengan lengkap lalu menyerahkannya kepada petugas pendaftaran.</a:t>
            </a:r>
          </a:p>
          <a:p>
            <a:pPr lvl="0" algn="just">
              <a:lnSpc>
                <a:spcPct val="120000"/>
              </a:lnSpc>
            </a:pPr>
            <a:r>
              <a:rPr lang="id-ID" dirty="0">
                <a:solidFill>
                  <a:schemeClr val="tx1"/>
                </a:solidFill>
              </a:rPr>
              <a:t>Petugas pendaftaran melakukan pengecekan terhadap form pendaftaran yang sudah terisi tersebut.</a:t>
            </a:r>
          </a:p>
          <a:p>
            <a:pPr lvl="0" algn="just">
              <a:lnSpc>
                <a:spcPct val="120000"/>
              </a:lnSpc>
            </a:pPr>
            <a:r>
              <a:rPr lang="id-ID" dirty="0">
                <a:solidFill>
                  <a:schemeClr val="tx1"/>
                </a:solidFill>
              </a:rPr>
              <a:t>Jika form pendaftaran tersebut terisi dengan lengkap, maka petugas pendaftaran akan </a:t>
            </a:r>
            <a:r>
              <a:rPr lang="id-ID" dirty="0" smtClean="0">
                <a:solidFill>
                  <a:schemeClr val="tx1"/>
                </a:solidFill>
              </a:rPr>
              <a:t>membuatkan </a:t>
            </a:r>
            <a:r>
              <a:rPr lang="id-ID" dirty="0">
                <a:solidFill>
                  <a:schemeClr val="tx1"/>
                </a:solidFill>
              </a:rPr>
              <a:t>kartu anggota lalu menyerahkannya kepada calon anggota </a:t>
            </a:r>
          </a:p>
          <a:p>
            <a:pPr lvl="0" algn="just">
              <a:lnSpc>
                <a:spcPct val="120000"/>
              </a:lnSpc>
            </a:pPr>
            <a:r>
              <a:rPr lang="id-ID" dirty="0">
                <a:solidFill>
                  <a:schemeClr val="tx1"/>
                </a:solidFill>
              </a:rPr>
              <a:t>Jika form pendaftaran tersebut tidak lengkap, maka </a:t>
            </a:r>
            <a:r>
              <a:rPr lang="en-ID" dirty="0" err="1" smtClean="0">
                <a:solidFill>
                  <a:schemeClr val="tx1"/>
                </a:solidFill>
              </a:rPr>
              <a:t>pendaftaran</a:t>
            </a:r>
            <a:r>
              <a:rPr lang="en-ID" dirty="0" smtClean="0">
                <a:solidFill>
                  <a:schemeClr val="tx1"/>
                </a:solidFill>
              </a:rPr>
              <a:t> </a:t>
            </a:r>
            <a:r>
              <a:rPr lang="en-ID" dirty="0" err="1" smtClean="0">
                <a:solidFill>
                  <a:schemeClr val="tx1"/>
                </a:solidFill>
              </a:rPr>
              <a:t>ditolak</a:t>
            </a:r>
            <a:r>
              <a:rPr lang="en-ID" dirty="0" smtClean="0">
                <a:solidFill>
                  <a:schemeClr val="tx1"/>
                </a:solidFill>
              </a:rPr>
              <a:t>.</a:t>
            </a:r>
            <a:endParaRPr lang="id-ID" dirty="0">
              <a:solidFill>
                <a:schemeClr val="tx1"/>
              </a:solidFill>
            </a:endParaRPr>
          </a:p>
          <a:p>
            <a:pPr algn="just">
              <a:lnSpc>
                <a:spcPct val="120000"/>
              </a:lnSpc>
            </a:pPr>
            <a:endParaRPr lang="id-ID" sz="3200" dirty="0">
              <a:solidFill>
                <a:schemeClr val="tx1"/>
              </a:solidFill>
            </a:endParaRPr>
          </a:p>
          <a:p>
            <a:endParaRPr lang="id-ID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2084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dirty="0" err="1" smtClean="0"/>
              <a:t>Petugas</a:t>
            </a:r>
            <a:r>
              <a:rPr lang="en-ID" dirty="0" smtClean="0"/>
              <a:t> </a:t>
            </a:r>
            <a:r>
              <a:rPr lang="en-ID" dirty="0" err="1" smtClean="0"/>
              <a:t>mengisi</a:t>
            </a:r>
            <a:r>
              <a:rPr lang="en-ID" dirty="0" smtClean="0"/>
              <a:t> Form </a:t>
            </a:r>
            <a:r>
              <a:rPr lang="en-ID" dirty="0" err="1" smtClean="0"/>
              <a:t>pendaftaran</a:t>
            </a:r>
            <a:r>
              <a:rPr lang="en-ID" dirty="0" smtClean="0"/>
              <a:t> </a:t>
            </a:r>
            <a:r>
              <a:rPr lang="en-ID" dirty="0" err="1" smtClean="0"/>
              <a:t>Anggota</a:t>
            </a:r>
            <a:r>
              <a:rPr lang="en-ID" dirty="0" smtClean="0"/>
              <a:t> </a:t>
            </a:r>
          </a:p>
          <a:p>
            <a:r>
              <a:rPr lang="en-ID" dirty="0" smtClean="0"/>
              <a:t>System </a:t>
            </a:r>
            <a:r>
              <a:rPr lang="en-ID" dirty="0" err="1" smtClean="0"/>
              <a:t>mengecek</a:t>
            </a:r>
            <a:r>
              <a:rPr lang="en-ID" dirty="0" smtClean="0"/>
              <a:t> </a:t>
            </a:r>
            <a:r>
              <a:rPr lang="en-ID" dirty="0" err="1" smtClean="0"/>
              <a:t>isian</a:t>
            </a:r>
            <a:r>
              <a:rPr lang="en-ID" dirty="0" smtClean="0"/>
              <a:t> </a:t>
            </a:r>
            <a:r>
              <a:rPr lang="en-ID" dirty="0" err="1" smtClean="0"/>
              <a:t>apakah</a:t>
            </a:r>
            <a:r>
              <a:rPr lang="en-ID" dirty="0" smtClean="0"/>
              <a:t> </a:t>
            </a:r>
            <a:r>
              <a:rPr lang="en-ID" dirty="0" err="1" smtClean="0"/>
              <a:t>sudah</a:t>
            </a:r>
            <a:r>
              <a:rPr lang="en-ID" dirty="0" smtClean="0"/>
              <a:t> </a:t>
            </a:r>
            <a:r>
              <a:rPr lang="en-ID" dirty="0" err="1" smtClean="0"/>
              <a:t>terisi</a:t>
            </a:r>
            <a:r>
              <a:rPr lang="en-ID" dirty="0" smtClean="0"/>
              <a:t> </a:t>
            </a:r>
            <a:r>
              <a:rPr lang="en-ID" dirty="0" err="1" smtClean="0"/>
              <a:t>atau</a:t>
            </a:r>
            <a:r>
              <a:rPr lang="en-ID" dirty="0" smtClean="0"/>
              <a:t> </a:t>
            </a:r>
            <a:r>
              <a:rPr lang="en-ID" dirty="0" err="1" smtClean="0"/>
              <a:t>belum</a:t>
            </a:r>
            <a:endParaRPr lang="en-ID" dirty="0" smtClean="0"/>
          </a:p>
          <a:p>
            <a:r>
              <a:rPr lang="en-ID" dirty="0" err="1" smtClean="0"/>
              <a:t>Jika</a:t>
            </a:r>
            <a:r>
              <a:rPr lang="en-ID" dirty="0" smtClean="0"/>
              <a:t> </a:t>
            </a:r>
            <a:r>
              <a:rPr lang="en-ID" dirty="0" err="1" smtClean="0"/>
              <a:t>sudah</a:t>
            </a:r>
            <a:r>
              <a:rPr lang="en-ID" dirty="0" smtClean="0"/>
              <a:t> </a:t>
            </a:r>
            <a:r>
              <a:rPr lang="en-ID" dirty="0" err="1" smtClean="0"/>
              <a:t>terisi</a:t>
            </a:r>
            <a:r>
              <a:rPr lang="en-ID" dirty="0" smtClean="0"/>
              <a:t> </a:t>
            </a:r>
            <a:r>
              <a:rPr lang="en-ID" dirty="0" err="1" smtClean="0"/>
              <a:t>maka</a:t>
            </a:r>
            <a:r>
              <a:rPr lang="en-ID" dirty="0" smtClean="0"/>
              <a:t> system </a:t>
            </a:r>
            <a:r>
              <a:rPr lang="en-ID" dirty="0" err="1" smtClean="0"/>
              <a:t>akan</a:t>
            </a:r>
            <a:r>
              <a:rPr lang="en-ID" dirty="0" smtClean="0"/>
              <a:t> </a:t>
            </a:r>
            <a:r>
              <a:rPr lang="en-ID" dirty="0" err="1" smtClean="0"/>
              <a:t>menyimpan</a:t>
            </a:r>
            <a:r>
              <a:rPr lang="en-ID" dirty="0" smtClean="0"/>
              <a:t> Form </a:t>
            </a:r>
            <a:r>
              <a:rPr lang="en-ID" dirty="0" err="1" smtClean="0"/>
              <a:t>pendaftaran</a:t>
            </a:r>
            <a:r>
              <a:rPr lang="en-ID" dirty="0" smtClean="0"/>
              <a:t> </a:t>
            </a:r>
            <a:r>
              <a:rPr lang="en-ID" dirty="0" err="1" smtClean="0"/>
              <a:t>dan</a:t>
            </a:r>
            <a:r>
              <a:rPr lang="en-ID" dirty="0" smtClean="0"/>
              <a:t> </a:t>
            </a:r>
            <a:r>
              <a:rPr lang="en-ID" dirty="0" err="1" smtClean="0"/>
              <a:t>menampilkan</a:t>
            </a:r>
            <a:r>
              <a:rPr lang="en-ID" dirty="0" smtClean="0"/>
              <a:t> menu </a:t>
            </a:r>
            <a:r>
              <a:rPr lang="en-ID" dirty="0" err="1" smtClean="0"/>
              <a:t>cetak</a:t>
            </a:r>
            <a:r>
              <a:rPr lang="en-ID" dirty="0" smtClean="0"/>
              <a:t> </a:t>
            </a:r>
            <a:r>
              <a:rPr lang="en-ID" dirty="0" err="1" smtClean="0"/>
              <a:t>kartu</a:t>
            </a:r>
            <a:r>
              <a:rPr lang="en-ID" dirty="0" smtClean="0"/>
              <a:t> </a:t>
            </a:r>
            <a:r>
              <a:rPr lang="en-ID" dirty="0" err="1" smtClean="0"/>
              <a:t>anggota</a:t>
            </a:r>
            <a:endParaRPr lang="en-ID" dirty="0" smtClean="0"/>
          </a:p>
          <a:p>
            <a:r>
              <a:rPr lang="en-ID" dirty="0" err="1" smtClean="0"/>
              <a:t>Petugas</a:t>
            </a:r>
            <a:r>
              <a:rPr lang="en-ID" dirty="0" smtClean="0"/>
              <a:t> </a:t>
            </a:r>
            <a:r>
              <a:rPr lang="en-ID" dirty="0" err="1" smtClean="0"/>
              <a:t>mendapatkan</a:t>
            </a:r>
            <a:r>
              <a:rPr lang="en-ID" dirty="0" smtClean="0"/>
              <a:t> </a:t>
            </a:r>
            <a:r>
              <a:rPr lang="en-ID" dirty="0" err="1" smtClean="0"/>
              <a:t>informasi</a:t>
            </a:r>
            <a:r>
              <a:rPr lang="en-ID" dirty="0" smtClean="0"/>
              <a:t> </a:t>
            </a:r>
            <a:r>
              <a:rPr lang="en-ID" dirty="0" err="1" smtClean="0"/>
              <a:t>cetak</a:t>
            </a:r>
            <a:r>
              <a:rPr lang="en-ID" dirty="0" smtClean="0"/>
              <a:t> </a:t>
            </a:r>
            <a:r>
              <a:rPr lang="en-ID" dirty="0" err="1" smtClean="0"/>
              <a:t>kartu</a:t>
            </a:r>
            <a:r>
              <a:rPr lang="en-ID" dirty="0" smtClean="0"/>
              <a:t> </a:t>
            </a:r>
            <a:r>
              <a:rPr lang="en-ID" dirty="0" err="1" smtClean="0"/>
              <a:t>anggota</a:t>
            </a:r>
            <a:endParaRPr lang="en-ID" dirty="0" smtClean="0"/>
          </a:p>
          <a:p>
            <a:r>
              <a:rPr lang="en-ID" dirty="0" err="1" smtClean="0"/>
              <a:t>Jika</a:t>
            </a:r>
            <a:r>
              <a:rPr lang="en-ID" dirty="0" smtClean="0"/>
              <a:t> </a:t>
            </a:r>
            <a:r>
              <a:rPr lang="en-ID" dirty="0" err="1" smtClean="0"/>
              <a:t>ada</a:t>
            </a:r>
            <a:r>
              <a:rPr lang="en-ID" dirty="0" smtClean="0"/>
              <a:t> yang </a:t>
            </a:r>
            <a:r>
              <a:rPr lang="en-ID" dirty="0" err="1" smtClean="0"/>
              <a:t>belum</a:t>
            </a:r>
            <a:r>
              <a:rPr lang="en-ID" dirty="0" smtClean="0"/>
              <a:t> </a:t>
            </a:r>
            <a:r>
              <a:rPr lang="en-ID" dirty="0" err="1" smtClean="0"/>
              <a:t>terisi</a:t>
            </a:r>
            <a:r>
              <a:rPr lang="en-ID" dirty="0" smtClean="0"/>
              <a:t> system </a:t>
            </a:r>
            <a:r>
              <a:rPr lang="en-ID" dirty="0" err="1" smtClean="0"/>
              <a:t>akan</a:t>
            </a:r>
            <a:r>
              <a:rPr lang="en-ID" dirty="0" smtClean="0"/>
              <a:t> </a:t>
            </a:r>
            <a:r>
              <a:rPr lang="en-ID" dirty="0" err="1" smtClean="0"/>
              <a:t>menampilkan</a:t>
            </a:r>
            <a:r>
              <a:rPr lang="en-ID" dirty="0" smtClean="0"/>
              <a:t> </a:t>
            </a:r>
            <a:r>
              <a:rPr lang="en-ID" dirty="0" err="1" smtClean="0"/>
              <a:t>pesan</a:t>
            </a:r>
            <a:r>
              <a:rPr lang="en-ID" dirty="0" smtClean="0"/>
              <a:t> </a:t>
            </a:r>
            <a:r>
              <a:rPr lang="en-ID" dirty="0" err="1" smtClean="0"/>
              <a:t>kesalahan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petugas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mengisi</a:t>
            </a:r>
            <a:r>
              <a:rPr lang="en-US" dirty="0" smtClean="0"/>
              <a:t> </a:t>
            </a:r>
            <a:r>
              <a:rPr lang="en-US" dirty="0" err="1" smtClean="0"/>
              <a:t>kembali</a:t>
            </a:r>
            <a:r>
              <a:rPr lang="en-US" dirty="0" smtClean="0"/>
              <a:t> form </a:t>
            </a:r>
            <a:r>
              <a:rPr lang="en-US" dirty="0" err="1" smtClean="0"/>
              <a:t>tersebut</a:t>
            </a:r>
            <a:endParaRPr lang="en-US" dirty="0" smtClean="0"/>
          </a:p>
          <a:p>
            <a:endParaRPr lang="en-ID" dirty="0" smtClean="0"/>
          </a:p>
        </p:txBody>
      </p:sp>
    </p:spTree>
    <p:extLst>
      <p:ext uri="{BB962C8B-B14F-4D97-AF65-F5344CB8AC3E}">
        <p14:creationId xmlns:p14="http://schemas.microsoft.com/office/powerpoint/2010/main" val="1680266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 smtClean="0"/>
              <a:t>Prosedur</a:t>
            </a:r>
            <a:r>
              <a:rPr lang="en-ID" dirty="0" smtClean="0"/>
              <a:t> </a:t>
            </a:r>
            <a:r>
              <a:rPr lang="en-ID" dirty="0" err="1" smtClean="0"/>
              <a:t>Peminjaman</a:t>
            </a:r>
            <a:r>
              <a:rPr lang="en-ID" dirty="0" smtClean="0"/>
              <a:t> </a:t>
            </a:r>
            <a:r>
              <a:rPr lang="en-ID" dirty="0" err="1" smtClean="0"/>
              <a:t>buku</a:t>
            </a:r>
            <a:endParaRPr lang="id-ID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dirty="0" err="1" smtClean="0"/>
              <a:t>Buat</a:t>
            </a:r>
            <a:r>
              <a:rPr lang="en-ID" dirty="0" err="1" smtClean="0"/>
              <a:t>lah</a:t>
            </a:r>
            <a:r>
              <a:rPr lang="en-ID" dirty="0" smtClean="0"/>
              <a:t> </a:t>
            </a:r>
            <a:r>
              <a:rPr lang="en-ID" dirty="0" err="1" smtClean="0"/>
              <a:t>prosedur</a:t>
            </a:r>
            <a:r>
              <a:rPr lang="en-ID" dirty="0" smtClean="0"/>
              <a:t> </a:t>
            </a:r>
            <a:r>
              <a:rPr lang="en-ID" dirty="0" err="1" smtClean="0"/>
              <a:t>peminjaman</a:t>
            </a:r>
            <a:r>
              <a:rPr lang="en-ID" dirty="0" smtClean="0"/>
              <a:t> </a:t>
            </a:r>
            <a:r>
              <a:rPr lang="en-ID" dirty="0" err="1" smtClean="0"/>
              <a:t>Buku</a:t>
            </a:r>
            <a:r>
              <a:rPr lang="en-ID" dirty="0" smtClean="0"/>
              <a:t> </a:t>
            </a:r>
          </a:p>
          <a:p>
            <a:pPr lvl="1"/>
            <a:r>
              <a:rPr lang="en-ID" dirty="0" err="1" smtClean="0"/>
              <a:t>Petugas</a:t>
            </a:r>
            <a:r>
              <a:rPr lang="en-ID" dirty="0" smtClean="0"/>
              <a:t> </a:t>
            </a:r>
            <a:r>
              <a:rPr lang="en-ID" dirty="0" err="1" smtClean="0"/>
              <a:t>berelasi</a:t>
            </a:r>
            <a:r>
              <a:rPr lang="en-ID" dirty="0" smtClean="0"/>
              <a:t> </a:t>
            </a:r>
            <a:r>
              <a:rPr lang="en-ID" dirty="0" err="1" smtClean="0"/>
              <a:t>dengan</a:t>
            </a:r>
            <a:r>
              <a:rPr lang="en-ID" dirty="0" smtClean="0"/>
              <a:t> </a:t>
            </a:r>
            <a:r>
              <a:rPr lang="en-ID" dirty="0" err="1" smtClean="0"/>
              <a:t>Anggota</a:t>
            </a:r>
            <a:endParaRPr lang="en-ID" dirty="0" smtClean="0"/>
          </a:p>
          <a:p>
            <a:pPr lvl="1"/>
            <a:r>
              <a:rPr lang="en-ID" dirty="0" err="1" smtClean="0"/>
              <a:t>Petugas</a:t>
            </a:r>
            <a:r>
              <a:rPr lang="en-ID" dirty="0" smtClean="0"/>
              <a:t> </a:t>
            </a:r>
            <a:r>
              <a:rPr lang="en-ID" dirty="0" err="1" smtClean="0"/>
              <a:t>dengan</a:t>
            </a:r>
            <a:r>
              <a:rPr lang="en-ID" dirty="0" smtClean="0"/>
              <a:t> system (</a:t>
            </a:r>
            <a:r>
              <a:rPr lang="en-ID" dirty="0" err="1" smtClean="0"/>
              <a:t>Anggota</a:t>
            </a:r>
            <a:r>
              <a:rPr lang="en-ID" dirty="0" smtClean="0"/>
              <a:t> </a:t>
            </a:r>
            <a:r>
              <a:rPr lang="en-ID" dirty="0" err="1" smtClean="0"/>
              <a:t>tidak</a:t>
            </a:r>
            <a:r>
              <a:rPr lang="en-ID" dirty="0" smtClean="0"/>
              <a:t> </a:t>
            </a:r>
            <a:r>
              <a:rPr lang="en-ID" dirty="0" err="1" smtClean="0"/>
              <a:t>terlibat</a:t>
            </a:r>
            <a:r>
              <a:rPr lang="en-ID" dirty="0" smtClean="0"/>
              <a:t> </a:t>
            </a:r>
            <a:r>
              <a:rPr lang="en-ID" dirty="0" err="1" smtClean="0"/>
              <a:t>dengan</a:t>
            </a:r>
            <a:r>
              <a:rPr lang="en-ID" dirty="0" smtClean="0"/>
              <a:t> system)</a:t>
            </a:r>
          </a:p>
          <a:p>
            <a:pPr lvl="1"/>
            <a:endParaRPr lang="en-ID" dirty="0"/>
          </a:p>
          <a:p>
            <a:r>
              <a:rPr lang="en-ID" dirty="0" err="1" smtClean="0"/>
              <a:t>Batasan</a:t>
            </a:r>
            <a:r>
              <a:rPr lang="en-ID" dirty="0" smtClean="0"/>
              <a:t> </a:t>
            </a:r>
            <a:r>
              <a:rPr lang="en-ID" dirty="0" smtClean="0"/>
              <a:t>: </a:t>
            </a:r>
            <a:r>
              <a:rPr lang="en-ID" dirty="0" err="1" smtClean="0"/>
              <a:t>Sebelum</a:t>
            </a:r>
            <a:r>
              <a:rPr lang="en-ID" dirty="0" smtClean="0"/>
              <a:t> </a:t>
            </a:r>
            <a:r>
              <a:rPr lang="en-ID" dirty="0" err="1" smtClean="0"/>
              <a:t>anggota</a:t>
            </a:r>
            <a:r>
              <a:rPr lang="en-ID" dirty="0" smtClean="0"/>
              <a:t> </a:t>
            </a:r>
            <a:r>
              <a:rPr lang="en-ID" dirty="0" err="1" smtClean="0"/>
              <a:t>meminjam</a:t>
            </a:r>
            <a:r>
              <a:rPr lang="en-ID" dirty="0" smtClean="0"/>
              <a:t> </a:t>
            </a:r>
            <a:r>
              <a:rPr lang="en-ID" dirty="0" err="1" smtClean="0"/>
              <a:t>ada</a:t>
            </a:r>
            <a:r>
              <a:rPr lang="en-ID" dirty="0" smtClean="0"/>
              <a:t> </a:t>
            </a:r>
            <a:r>
              <a:rPr lang="en-ID" dirty="0" err="1" smtClean="0"/>
              <a:t>pengecekan</a:t>
            </a:r>
            <a:r>
              <a:rPr lang="en-ID" dirty="0" smtClean="0"/>
              <a:t> </a:t>
            </a:r>
            <a:r>
              <a:rPr lang="en-ID" dirty="0" err="1" smtClean="0"/>
              <a:t>terlebih</a:t>
            </a:r>
            <a:r>
              <a:rPr lang="en-ID" dirty="0" smtClean="0"/>
              <a:t> </a:t>
            </a:r>
            <a:r>
              <a:rPr lang="en-ID" dirty="0" err="1" smtClean="0"/>
              <a:t>dahulu</a:t>
            </a:r>
            <a:r>
              <a:rPr lang="en-ID" dirty="0" smtClean="0"/>
              <a:t> </a:t>
            </a:r>
            <a:r>
              <a:rPr lang="en-ID" dirty="0" err="1" smtClean="0"/>
              <a:t>apakah</a:t>
            </a:r>
            <a:r>
              <a:rPr lang="en-ID" dirty="0" smtClean="0"/>
              <a:t> </a:t>
            </a:r>
            <a:r>
              <a:rPr lang="en-ID" dirty="0" err="1" smtClean="0"/>
              <a:t>peminjam</a:t>
            </a:r>
            <a:r>
              <a:rPr lang="en-ID" dirty="0" smtClean="0"/>
              <a:t> </a:t>
            </a:r>
            <a:r>
              <a:rPr lang="en-ID" dirty="0" err="1" smtClean="0"/>
              <a:t>itu</a:t>
            </a:r>
            <a:r>
              <a:rPr lang="en-ID" dirty="0" smtClean="0"/>
              <a:t> </a:t>
            </a:r>
            <a:r>
              <a:rPr lang="en-ID" dirty="0" err="1" smtClean="0"/>
              <a:t>anggota</a:t>
            </a:r>
            <a:r>
              <a:rPr lang="en-ID" dirty="0" smtClean="0"/>
              <a:t> </a:t>
            </a:r>
            <a:r>
              <a:rPr lang="en-ID" dirty="0" err="1" smtClean="0"/>
              <a:t>atau</a:t>
            </a:r>
            <a:r>
              <a:rPr lang="en-ID" dirty="0" smtClean="0"/>
              <a:t> </a:t>
            </a:r>
            <a:r>
              <a:rPr lang="en-ID" dirty="0" err="1" smtClean="0"/>
              <a:t>bukan</a:t>
            </a:r>
            <a:r>
              <a:rPr lang="en-ID" dirty="0" smtClean="0"/>
              <a:t>. </a:t>
            </a:r>
            <a:r>
              <a:rPr lang="en-ID" dirty="0" err="1" smtClean="0"/>
              <a:t>Jika</a:t>
            </a:r>
            <a:r>
              <a:rPr lang="en-ID" dirty="0" smtClean="0"/>
              <a:t> </a:t>
            </a:r>
            <a:r>
              <a:rPr lang="en-ID" dirty="0" err="1" smtClean="0"/>
              <a:t>bukan</a:t>
            </a:r>
            <a:r>
              <a:rPr lang="en-ID" dirty="0" smtClean="0"/>
              <a:t> </a:t>
            </a:r>
            <a:r>
              <a:rPr lang="en-ID" dirty="0" err="1" smtClean="0"/>
              <a:t>maka</a:t>
            </a:r>
            <a:r>
              <a:rPr lang="en-ID" dirty="0" smtClean="0"/>
              <a:t> </a:t>
            </a:r>
            <a:r>
              <a:rPr lang="en-ID" dirty="0" err="1" smtClean="0"/>
              <a:t>peminjaman</a:t>
            </a:r>
            <a:r>
              <a:rPr lang="en-ID" dirty="0" smtClean="0"/>
              <a:t> </a:t>
            </a:r>
            <a:r>
              <a:rPr lang="en-ID" dirty="0" err="1" smtClean="0"/>
              <a:t>dibatalkan</a:t>
            </a:r>
            <a:endParaRPr lang="en-ID" dirty="0" smtClean="0"/>
          </a:p>
        </p:txBody>
      </p:sp>
    </p:spTree>
    <p:extLst>
      <p:ext uri="{BB962C8B-B14F-4D97-AF65-F5344CB8AC3E}">
        <p14:creationId xmlns:p14="http://schemas.microsoft.com/office/powerpoint/2010/main" val="3003493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id-ID" dirty="0" smtClean="0"/>
              <a:t>pengertian</a:t>
            </a:r>
            <a:endParaRPr lang="en-US" dirty="0" smtClean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d-ID" sz="2800" smtClean="0"/>
              <a:t>Diagram aktivitas digunakan untuk menggambarkan proses bisnis (alur kerja) suatu sistem informasi.</a:t>
            </a:r>
          </a:p>
          <a:p>
            <a:pPr algn="just"/>
            <a:r>
              <a:rPr lang="id-ID" sz="2800" smtClean="0"/>
              <a:t>Sebuah Diagram aktivitas menunjukkan suatu alur kegiatan secara berurutan. </a:t>
            </a:r>
          </a:p>
          <a:p>
            <a:pPr algn="just"/>
            <a:r>
              <a:rPr lang="id-ID" sz="2800" smtClean="0"/>
              <a:t>Diagram aktivitas digunakan untuk mendeskripsikan kegiatan-kegiatan dalam sebuah operasi meskipun juga dapat digunakan untuk mendeskripsikan alur kegiatan yang lainnya seperti </a:t>
            </a:r>
            <a:r>
              <a:rPr lang="en-US" sz="2800" i="1" smtClean="0"/>
              <a:t>use case atau suatu interaksi</a:t>
            </a:r>
            <a:endParaRPr lang="id-ID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id-ID" b="1" dirty="0" smtClean="0"/>
              <a:t>Pengertian -2</a:t>
            </a:r>
            <a:endParaRPr lang="id-ID" dirty="0" smtClean="0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id-ID" dirty="0" smtClean="0"/>
              <a:t>Diagram aktivitas atau </a:t>
            </a:r>
            <a:r>
              <a:rPr lang="id-ID" i="1" dirty="0" smtClean="0"/>
              <a:t>activity diagram menggambarkan workflow (aliran </a:t>
            </a:r>
            <a:r>
              <a:rPr lang="id-ID" dirty="0" smtClean="0"/>
              <a:t>kerja) atau aktivitas dari sebuah sistem atau proses bisnis. Yang perlu diperhatikan disini adalah </a:t>
            </a:r>
            <a:r>
              <a:rPr lang="id-ID" dirty="0" smtClean="0">
                <a:solidFill>
                  <a:srgbClr val="FF0000"/>
                </a:solidFill>
              </a:rPr>
              <a:t>bahwa diagram aktivitas menggambarkan aktivitas sistem bukan apa yang dilakukan aktor.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z="3200" smtClean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sz="2800" dirty="0" smtClean="0"/>
              <a:t>Diagram </a:t>
            </a:r>
            <a:r>
              <a:rPr lang="en-US" sz="2800" dirty="0" err="1" smtClean="0"/>
              <a:t>aktivitas</a:t>
            </a:r>
            <a:r>
              <a:rPr lang="en-US" sz="2800" dirty="0" smtClean="0"/>
              <a:t> </a:t>
            </a:r>
            <a:r>
              <a:rPr lang="en-US" sz="2800" dirty="0" err="1" smtClean="0"/>
              <a:t>juga</a:t>
            </a:r>
            <a:r>
              <a:rPr lang="en-US" sz="2800" dirty="0" smtClean="0"/>
              <a:t> </a:t>
            </a:r>
            <a:r>
              <a:rPr lang="en-US" sz="2800" dirty="0" err="1" smtClean="0"/>
              <a:t>banyak</a:t>
            </a:r>
            <a:r>
              <a:rPr lang="en-US" sz="2800" dirty="0" smtClean="0"/>
              <a:t> </a:t>
            </a:r>
            <a:r>
              <a:rPr lang="en-US" sz="2800" dirty="0" err="1" smtClean="0"/>
              <a:t>digunakan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mendefinisikan</a:t>
            </a:r>
            <a:r>
              <a:rPr lang="en-US" sz="2800" dirty="0" smtClean="0"/>
              <a:t> </a:t>
            </a:r>
            <a:r>
              <a:rPr lang="id-ID" sz="2800" dirty="0" smtClean="0"/>
              <a:t>rancangan proses bisnis dimana setiap urutan aktivitas yang digambarkan merupakan proses bisnis sistem yang didefinisikan</a:t>
            </a:r>
          </a:p>
          <a:p>
            <a:pPr algn="just"/>
            <a:r>
              <a:rPr lang="sv-SE" sz="2800" dirty="0" smtClean="0"/>
              <a:t>Urutan atau pengelompokan tampilan dari sistem / </a:t>
            </a:r>
            <a:r>
              <a:rPr lang="sv-SE" sz="2800" i="1" dirty="0" smtClean="0"/>
              <a:t>user interface</a:t>
            </a:r>
            <a:r>
              <a:rPr lang="id-ID" sz="2800" i="1" dirty="0" smtClean="0"/>
              <a:t> </a:t>
            </a:r>
            <a:r>
              <a:rPr lang="id-ID" sz="2800" dirty="0" smtClean="0"/>
              <a:t>dimana setiap aktivitas dianggap memiliki sebuah rancangan antarmuka tampilan</a:t>
            </a:r>
          </a:p>
          <a:p>
            <a:pPr algn="just"/>
            <a:r>
              <a:rPr lang="id-ID" sz="2800" dirty="0" smtClean="0"/>
              <a:t>Rancangan pengujian dimana setiap aktivitas dianggap memerlukan sebuah pengujian yang perlu didefinisikan kasus ujinya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Simbol-simbol</a:t>
            </a:r>
          </a:p>
        </p:txBody>
      </p:sp>
      <p:graphicFrame>
        <p:nvGraphicFramePr>
          <p:cNvPr id="147487" name="Group 31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527096960"/>
              </p:ext>
            </p:extLst>
          </p:nvPr>
        </p:nvGraphicFramePr>
        <p:xfrm>
          <a:off x="540069" y="1988840"/>
          <a:ext cx="9721216" cy="3916363"/>
        </p:xfrm>
        <a:graphic>
          <a:graphicData uri="http://schemas.openxmlformats.org/drawingml/2006/table">
            <a:tbl>
              <a:tblPr/>
              <a:tblGrid>
                <a:gridCol w="23084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128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Simbol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108014" marR="1080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Deskripsi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108014" marR="1080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795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108014" marR="1080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status awal aktivitas sistem, sebuah diagram aktivitas memiliki sebuah status awal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</a:p>
                  </a:txBody>
                  <a:tcPr marL="108014" marR="1080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795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108014" marR="1080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d-ID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aktivitas yang dilakukan sistem, aktivitas biasanya diawali dengan kata kerja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</a:p>
                  </a:txBody>
                  <a:tcPr marL="108014" marR="1080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239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108014" marR="1080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asosiasi percabangan dimana jika ada pilihan aktivitas lebih dari satu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</a:p>
                  </a:txBody>
                  <a:tcPr marL="108014" marR="1080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7188" name="Group 20"/>
          <p:cNvGrpSpPr>
            <a:grpSpLocks/>
          </p:cNvGrpSpPr>
          <p:nvPr/>
        </p:nvGrpSpPr>
        <p:grpSpPr bwMode="auto">
          <a:xfrm>
            <a:off x="808227" y="2593678"/>
            <a:ext cx="1428927" cy="920750"/>
            <a:chOff x="1610" y="3203"/>
            <a:chExt cx="762" cy="580"/>
          </a:xfrm>
        </p:grpSpPr>
        <p:pic>
          <p:nvPicPr>
            <p:cNvPr id="7196" name="Picture 21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701" y="3430"/>
              <a:ext cx="353" cy="3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197" name="Text Box 22"/>
            <p:cNvSpPr txBox="1">
              <a:spLocks noChangeArrowheads="1"/>
            </p:cNvSpPr>
            <p:nvPr/>
          </p:nvSpPr>
          <p:spPr bwMode="auto">
            <a:xfrm>
              <a:off x="1610" y="3203"/>
              <a:ext cx="762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d-ID" b="1" dirty="0"/>
                <a:t>status awal</a:t>
              </a:r>
              <a:endParaRPr lang="en-US" b="1" dirty="0"/>
            </a:p>
          </p:txBody>
        </p:sp>
      </p:grpSp>
      <p:sp>
        <p:nvSpPr>
          <p:cNvPr id="7189" name="Text Box 23"/>
          <p:cNvSpPr txBox="1">
            <a:spLocks noChangeArrowheads="1"/>
          </p:cNvSpPr>
          <p:nvPr/>
        </p:nvSpPr>
        <p:spPr bwMode="auto">
          <a:xfrm>
            <a:off x="808226" y="6265568"/>
            <a:ext cx="76509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grpSp>
        <p:nvGrpSpPr>
          <p:cNvPr id="7190" name="Group 24"/>
          <p:cNvGrpSpPr>
            <a:grpSpLocks/>
          </p:cNvGrpSpPr>
          <p:nvPr/>
        </p:nvGrpSpPr>
        <p:grpSpPr bwMode="auto">
          <a:xfrm>
            <a:off x="721965" y="3673181"/>
            <a:ext cx="1616453" cy="1038225"/>
            <a:chOff x="1655" y="3113"/>
            <a:chExt cx="862" cy="654"/>
          </a:xfrm>
        </p:grpSpPr>
        <p:pic>
          <p:nvPicPr>
            <p:cNvPr id="7194" name="Picture 25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701" y="3294"/>
              <a:ext cx="772" cy="4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195" name="Text Box 26"/>
            <p:cNvSpPr txBox="1">
              <a:spLocks noChangeArrowheads="1"/>
            </p:cNvSpPr>
            <p:nvPr/>
          </p:nvSpPr>
          <p:spPr bwMode="auto">
            <a:xfrm>
              <a:off x="1655" y="3113"/>
              <a:ext cx="86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/>
                <a:t>aktivitas</a:t>
              </a:r>
            </a:p>
          </p:txBody>
        </p:sp>
      </p:grpSp>
      <p:grpSp>
        <p:nvGrpSpPr>
          <p:cNvPr id="7191" name="Group 27"/>
          <p:cNvGrpSpPr>
            <a:grpSpLocks/>
          </p:cNvGrpSpPr>
          <p:nvPr/>
        </p:nvGrpSpPr>
        <p:grpSpPr bwMode="auto">
          <a:xfrm>
            <a:off x="637581" y="4754265"/>
            <a:ext cx="1955870" cy="1219200"/>
            <a:chOff x="3243" y="3475"/>
            <a:chExt cx="1043" cy="768"/>
          </a:xfrm>
        </p:grpSpPr>
        <p:pic>
          <p:nvPicPr>
            <p:cNvPr id="7192" name="Picture 28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3288" y="3738"/>
              <a:ext cx="998" cy="5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193" name="Text Box 29"/>
            <p:cNvSpPr txBox="1">
              <a:spLocks noChangeArrowheads="1"/>
            </p:cNvSpPr>
            <p:nvPr/>
          </p:nvSpPr>
          <p:spPr bwMode="auto">
            <a:xfrm>
              <a:off x="3243" y="3475"/>
              <a:ext cx="1043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/>
                <a:t>percabangan / </a:t>
              </a:r>
              <a:r>
                <a:rPr lang="en-US" sz="1600" b="1" i="1"/>
                <a:t>decesion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Simbol-simbol</a:t>
            </a:r>
          </a:p>
        </p:txBody>
      </p:sp>
      <p:graphicFrame>
        <p:nvGraphicFramePr>
          <p:cNvPr id="145766" name="Group 358"/>
          <p:cNvGraphicFramePr>
            <a:graphicFrameLocks noGrp="1"/>
          </p:cNvGraphicFramePr>
          <p:nvPr>
            <p:ph type="tbl" idx="1"/>
          </p:nvPr>
        </p:nvGraphicFramePr>
        <p:xfrm>
          <a:off x="553196" y="1557338"/>
          <a:ext cx="9721215" cy="4967288"/>
        </p:xfrm>
        <a:graphic>
          <a:graphicData uri="http://schemas.openxmlformats.org/drawingml/2006/table">
            <a:tbl>
              <a:tblPr/>
              <a:tblGrid>
                <a:gridCol w="24659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552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Simbol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108014" marR="1080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Deskripsi</a:t>
                      </a:r>
                    </a:p>
                  </a:txBody>
                  <a:tcPr marL="108014" marR="1080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3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108014" marR="1080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d-ID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asosiasi penggabungan dimana lebih dari satu aktivitas digabungkan menjadi satu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108014" marR="1080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3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108014" marR="1080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status akhir yang dilakukan sistem,  sebuah diagram aktivitas memiliki sebuah status akhir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</a:p>
                  </a:txBody>
                  <a:tcPr marL="108014" marR="1080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066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108014" marR="1080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d-ID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memisahkan organisasi bisnis yang bertanggung jawab terhadap aktivitas yang terjadi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</a:p>
                  </a:txBody>
                  <a:tcPr marL="108014" marR="1080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46" name="Text Box 304"/>
          <p:cNvSpPr txBox="1">
            <a:spLocks noChangeArrowheads="1"/>
          </p:cNvSpPr>
          <p:nvPr/>
        </p:nvSpPr>
        <p:spPr bwMode="auto">
          <a:xfrm>
            <a:off x="808226" y="5876928"/>
            <a:ext cx="76509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grpSp>
        <p:nvGrpSpPr>
          <p:cNvPr id="1047" name="Group 328"/>
          <p:cNvGrpSpPr>
            <a:grpSpLocks/>
          </p:cNvGrpSpPr>
          <p:nvPr/>
        </p:nvGrpSpPr>
        <p:grpSpPr bwMode="auto">
          <a:xfrm>
            <a:off x="553195" y="2205038"/>
            <a:ext cx="2381548" cy="792162"/>
            <a:chOff x="2200" y="3294"/>
            <a:chExt cx="1270" cy="499"/>
          </a:xfrm>
        </p:grpSpPr>
        <p:pic>
          <p:nvPicPr>
            <p:cNvPr id="1053" name="Picture 325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563" y="3521"/>
              <a:ext cx="652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54" name="Text Box 326"/>
            <p:cNvSpPr txBox="1">
              <a:spLocks noChangeArrowheads="1"/>
            </p:cNvSpPr>
            <p:nvPr/>
          </p:nvSpPr>
          <p:spPr bwMode="auto">
            <a:xfrm>
              <a:off x="2200" y="3294"/>
              <a:ext cx="1270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/>
                <a:t>Penggabungan / </a:t>
              </a:r>
              <a:r>
                <a:rPr lang="en-US" b="1" i="1"/>
                <a:t>join</a:t>
              </a:r>
            </a:p>
          </p:txBody>
        </p:sp>
      </p:grpSp>
      <p:grpSp>
        <p:nvGrpSpPr>
          <p:cNvPr id="1048" name="Group 331"/>
          <p:cNvGrpSpPr>
            <a:grpSpLocks/>
          </p:cNvGrpSpPr>
          <p:nvPr/>
        </p:nvGrpSpPr>
        <p:grpSpPr bwMode="auto">
          <a:xfrm>
            <a:off x="637581" y="3030540"/>
            <a:ext cx="2381548" cy="803275"/>
            <a:chOff x="1111" y="1706"/>
            <a:chExt cx="1270" cy="506"/>
          </a:xfrm>
        </p:grpSpPr>
        <p:pic>
          <p:nvPicPr>
            <p:cNvPr id="1051" name="Picture 332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1202" y="1821"/>
              <a:ext cx="391" cy="3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52" name="Text Box 333"/>
            <p:cNvSpPr txBox="1">
              <a:spLocks noChangeArrowheads="1"/>
            </p:cNvSpPr>
            <p:nvPr/>
          </p:nvSpPr>
          <p:spPr bwMode="auto">
            <a:xfrm>
              <a:off x="1111" y="1706"/>
              <a:ext cx="127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/>
                <a:t>status akhir</a:t>
              </a:r>
            </a:p>
          </p:txBody>
        </p:sp>
      </p:grpSp>
      <p:grpSp>
        <p:nvGrpSpPr>
          <p:cNvPr id="1049" name="Group 354"/>
          <p:cNvGrpSpPr>
            <a:grpSpLocks/>
          </p:cNvGrpSpPr>
          <p:nvPr/>
        </p:nvGrpSpPr>
        <p:grpSpPr bwMode="auto">
          <a:xfrm>
            <a:off x="553195" y="3933828"/>
            <a:ext cx="2732216" cy="2441575"/>
            <a:chOff x="1015" y="1480"/>
            <a:chExt cx="1457" cy="1538"/>
          </a:xfrm>
        </p:grpSpPr>
        <p:sp>
          <p:nvSpPr>
            <p:cNvPr id="1050" name="Text Box 355"/>
            <p:cNvSpPr txBox="1">
              <a:spLocks noChangeArrowheads="1"/>
            </p:cNvSpPr>
            <p:nvPr/>
          </p:nvSpPr>
          <p:spPr bwMode="auto">
            <a:xfrm>
              <a:off x="1015" y="1480"/>
              <a:ext cx="145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/>
                <a:t>partisi / </a:t>
              </a:r>
              <a:r>
                <a:rPr lang="en-US" b="1" i="1"/>
                <a:t>swimlane</a:t>
              </a:r>
            </a:p>
          </p:txBody>
        </p:sp>
        <p:graphicFrame>
          <p:nvGraphicFramePr>
            <p:cNvPr id="1026" name="Object 2"/>
            <p:cNvGraphicFramePr>
              <a:graphicFrameLocks noChangeAspect="1"/>
            </p:cNvGraphicFramePr>
            <p:nvPr/>
          </p:nvGraphicFramePr>
          <p:xfrm>
            <a:off x="1066" y="1706"/>
            <a:ext cx="1230" cy="5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2" name="Bitmap Image" r:id="rId6" imgW="2076740" imgH="1343212" progId="PBrush">
                    <p:embed/>
                  </p:oleObj>
                </mc:Choice>
                <mc:Fallback>
                  <p:oleObj name="Bitmap Image" r:id="rId6" imgW="2076740" imgH="1343212" progId="PBrush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66" y="1706"/>
                          <a:ext cx="1230" cy="54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27" name="Object 3"/>
            <p:cNvGraphicFramePr>
              <a:graphicFrameLocks noChangeAspect="1"/>
            </p:cNvGraphicFramePr>
            <p:nvPr/>
          </p:nvGraphicFramePr>
          <p:xfrm>
            <a:off x="1066" y="2296"/>
            <a:ext cx="1139" cy="72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3" name="Bitmap Image" r:id="rId8" imgW="1685714" imgH="2000000" progId="PBrush">
                    <p:embed/>
                  </p:oleObj>
                </mc:Choice>
                <mc:Fallback>
                  <p:oleObj name="Bitmap Image" r:id="rId8" imgW="1685714" imgH="2000000" progId="PBrush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66" y="2296"/>
                          <a:ext cx="1139" cy="72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819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81399" y="1928816"/>
            <a:ext cx="8258531" cy="2509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id-ID" dirty="0" smtClean="0"/>
              <a:t>Diagram aktivitas mendeskripsikan aliran kerja dari perilaku sistem.</a:t>
            </a:r>
          </a:p>
          <a:p>
            <a:pPr algn="just">
              <a:lnSpc>
                <a:spcPct val="150000"/>
              </a:lnSpc>
            </a:pPr>
            <a:r>
              <a:rPr lang="id-ID" dirty="0" smtClean="0"/>
              <a:t>Diagram ini hampir sama dengan diagram status karena kegiatannya </a:t>
            </a:r>
            <a:r>
              <a:rPr lang="fi-FI" dirty="0" smtClean="0"/>
              <a:t>merupakan status suatu pekerjaan dengan menunjukkan</a:t>
            </a:r>
            <a:r>
              <a:rPr lang="id-ID" dirty="0" smtClean="0"/>
              <a:t> kegiatan yang dilakukan secara berurutan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d-ID" sz="2400" dirty="0" smtClean="0"/>
              <a:t>Sebaiknya diagram aktivitas digunakan untuk melengkapi diagram lain seperti diagram interaksi dan diagram status, karena diagram aktivitas dapat mengetahui aliran sistem yang akan dirancang.</a:t>
            </a:r>
          </a:p>
          <a:p>
            <a:pPr algn="just"/>
            <a:r>
              <a:rPr lang="id-ID" sz="2400" dirty="0" smtClean="0"/>
              <a:t>bermanfaat untuk menganalisis use case melalui penggambaran aksi-aksi yang dibutuhkan, penggambaran algoritma berurutan yang kompleks, dan pemodelan aplikasi dengan proses paralel</a:t>
            </a:r>
          </a:p>
          <a:p>
            <a:pPr algn="just"/>
            <a:r>
              <a:rPr lang="id-ID" sz="2400" dirty="0" smtClean="0"/>
              <a:t>Tetapi diagram aktivitas tidak menunjukkan bagaimana objek berperilaku atau obje berkolaborari secara detil.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0</TotalTime>
  <Words>617</Words>
  <Application>Microsoft Office PowerPoint</Application>
  <PresentationFormat>Custom</PresentationFormat>
  <Paragraphs>73</Paragraphs>
  <Slides>17</Slides>
  <Notes>13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Book Antiqua</vt:lpstr>
      <vt:lpstr>Calibri</vt:lpstr>
      <vt:lpstr>Century Gothic</vt:lpstr>
      <vt:lpstr>Times New Roman</vt:lpstr>
      <vt:lpstr>Apothecary</vt:lpstr>
      <vt:lpstr>Bitmap Image</vt:lpstr>
      <vt:lpstr>DIAGRAM AKTIVITAS</vt:lpstr>
      <vt:lpstr>pengertian</vt:lpstr>
      <vt:lpstr>Pengertian -2</vt:lpstr>
      <vt:lpstr>PowerPoint Presentation</vt:lpstr>
      <vt:lpstr>Simbol-simbol</vt:lpstr>
      <vt:lpstr>Simbol-simbol</vt:lpstr>
      <vt:lpstr>PowerPoint Presentation</vt:lpstr>
      <vt:lpstr>PowerPoint Presentation</vt:lpstr>
      <vt:lpstr>PowerPoint Presentation</vt:lpstr>
      <vt:lpstr>Langkah-langkah Penggambaran</vt:lpstr>
      <vt:lpstr>PowerPoint Presentation</vt:lpstr>
      <vt:lpstr>Contoh Diagram Aktivitas  sistem order</vt:lpstr>
      <vt:lpstr>Diagram aktivitas sistem order dengan Swimlane</vt:lpstr>
      <vt:lpstr>PowerPoint Presentation</vt:lpstr>
      <vt:lpstr>Prosedur pendaftaran</vt:lpstr>
      <vt:lpstr>PowerPoint Presentation</vt:lpstr>
      <vt:lpstr>Prosedur Peminjaman buku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2009-03-07T16:31:57Z</dcterms:created>
  <dcterms:modified xsi:type="dcterms:W3CDTF">2017-12-20T06:09:02Z</dcterms:modified>
</cp:coreProperties>
</file>