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65B83-271F-4793-BD60-8CCAE74C212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DB7E6-71CF-4442-88D7-211586B68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4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DB7E6-71CF-4442-88D7-211586B688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6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8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1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4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83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6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9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603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32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31ED99-25E9-4BD6-8C3F-353164DB4573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5B345F-BAE9-4721-9129-5D89F5848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Agency FB" pitchFamily="34" charset="0"/>
              </a:rPr>
              <a:t>Materi</a:t>
            </a:r>
            <a:r>
              <a:rPr lang="en-US" b="1" dirty="0" smtClean="0">
                <a:latin typeface="Agency FB" pitchFamily="34" charset="0"/>
              </a:rPr>
              <a:t> 1 </a:t>
            </a:r>
            <a:br>
              <a:rPr lang="en-US" b="1" dirty="0" smtClean="0">
                <a:latin typeface="Agency FB" pitchFamily="34" charset="0"/>
              </a:rPr>
            </a:br>
            <a:r>
              <a:rPr lang="en-US" b="1" dirty="0" err="1" smtClean="0">
                <a:latin typeface="Agency FB" pitchFamily="34" charset="0"/>
              </a:rPr>
              <a:t>Silabus</a:t>
            </a:r>
            <a:r>
              <a:rPr lang="en-US" b="1" dirty="0" smtClean="0">
                <a:latin typeface="Agency FB" pitchFamily="34" charset="0"/>
              </a:rPr>
              <a:t> </a:t>
            </a:r>
            <a:r>
              <a:rPr lang="en-US" b="1" dirty="0" err="1" smtClean="0">
                <a:latin typeface="Agency FB" pitchFamily="34" charset="0"/>
              </a:rPr>
              <a:t>Elektronika</a:t>
            </a:r>
            <a:r>
              <a:rPr lang="en-US" b="1" dirty="0" smtClean="0">
                <a:latin typeface="Agency FB" pitchFamily="34" charset="0"/>
              </a:rPr>
              <a:t> I</a:t>
            </a:r>
            <a:endParaRPr lang="en-US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Referensi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Budi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Herdiana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“</a:t>
            </a:r>
            <a:r>
              <a:rPr kumimoji="0" lang="en-US" sz="2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Elektronika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 </a:t>
            </a:r>
            <a:r>
              <a:rPr kumimoji="0" lang="en-US" sz="2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Pendekatan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4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Praktis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&amp; </a:t>
            </a:r>
            <a:r>
              <a:rPr kumimoji="0" lang="en-US" sz="24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Aplikasi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”,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Penerbit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Deepublish</a:t>
            </a:r>
            <a:r>
              <a:rPr lang="en-US" sz="2400" dirty="0"/>
              <a:t> </a:t>
            </a:r>
            <a:r>
              <a:rPr lang="en-US" sz="2400" dirty="0" smtClean="0"/>
              <a:t>2016.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Sutrisno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“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Elektronika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”,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Penerbit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ITB.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Malvino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“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Prinsip-prinsip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Elektronika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”</a:t>
            </a:r>
            <a:r>
              <a:rPr kumimoji="0" lang="id-ID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Jilid 1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</a:t>
            </a:r>
            <a:r>
              <a:rPr kumimoji="0" lang="id-ID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Erlangga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Printice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Hall.(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terjemahan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di download di: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95600"/>
            <a:ext cx="605028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https://lecturerspot.blogspot.com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9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858000" cy="4023360"/>
          </a:xfrm>
        </p:spPr>
        <p:txBody>
          <a:bodyPr/>
          <a:lstStyle/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   </a:t>
            </a:r>
          </a:p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400" b="1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id-ID" sz="24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id-ID" sz="2800" b="1" dirty="0" smtClean="0">
                <a:latin typeface="Andalus" pitchFamily="18" charset="-78"/>
                <a:cs typeface="Andalus" pitchFamily="18" charset="-78"/>
              </a:rPr>
              <a:t>  “ kemudahan tidak akan pernah kita peroleh jika kesulitan belum kita kenali terlebih dahulu...”</a:t>
            </a:r>
            <a:endParaRPr lang="id-ID" sz="28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Chapter 1: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Semikonduktor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68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Penyusun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Semikonduktor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Konsep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Elektron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Lubang</a:t>
            </a:r>
            <a:r>
              <a:rPr lang="en-US" sz="2400" b="1" dirty="0" smtClean="0"/>
              <a:t> (hole)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Semikonduktor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Intrinsik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Semikonduktor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Ekstrinsik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Rekombinasi</a:t>
            </a:r>
            <a:endParaRPr lang="en-US" sz="2400" b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Chapter 2: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>
                <a:solidFill>
                  <a:srgbClr val="FF0000"/>
                </a:solidFill>
              </a:rPr>
              <a:t>Teori </a:t>
            </a:r>
            <a:r>
              <a:rPr lang="en-US" b="1" dirty="0" err="1" smtClean="0">
                <a:solidFill>
                  <a:srgbClr val="FF0000"/>
                </a:solidFill>
              </a:rPr>
              <a:t>Dioda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44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Garis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Dioda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–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Dioda</a:t>
            </a:r>
            <a:r>
              <a:rPr lang="en-US" sz="2400" b="1" dirty="0" smtClean="0"/>
              <a:t>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a. </a:t>
            </a:r>
            <a:r>
              <a:rPr lang="en-US" sz="2400" b="1" dirty="0" err="1" smtClean="0"/>
              <a:t>D</a:t>
            </a:r>
            <a:r>
              <a:rPr lang="en-US" sz="2400" b="1" dirty="0" err="1" smtClean="0"/>
              <a:t>ioda</a:t>
            </a:r>
            <a:r>
              <a:rPr lang="en-US" sz="2400" b="1" dirty="0" smtClean="0"/>
              <a:t> Ideal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b. </a:t>
            </a:r>
            <a:r>
              <a:rPr lang="en-US" sz="2400" b="1" dirty="0" err="1" smtClean="0"/>
              <a:t>D</a:t>
            </a:r>
            <a:r>
              <a:rPr lang="en-US" sz="2400" b="1" dirty="0" err="1" smtClean="0"/>
              <a:t>ioda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ideal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c. </a:t>
            </a:r>
            <a:r>
              <a:rPr lang="en-US" sz="2400" b="1" dirty="0" err="1" smtClean="0"/>
              <a:t>Kombinasi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Dioda</a:t>
            </a:r>
            <a:r>
              <a:rPr lang="en-US" sz="2400" b="1" dirty="0" smtClean="0"/>
              <a:t> Ideal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Ideal</a:t>
            </a:r>
            <a:endParaRPr lang="id-ID" sz="2400" b="1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Chapter 3: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Aplikasi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353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</a:t>
            </a:r>
            <a:r>
              <a:rPr lang="en-US" sz="2400" b="1" dirty="0" err="1" smtClean="0"/>
              <a:t>Dioda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Penyearah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Rectifier</a:t>
            </a:r>
            <a:r>
              <a:rPr lang="en-US" sz="2400" b="1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Dioda</a:t>
            </a:r>
            <a:r>
              <a:rPr lang="en-US" sz="2400" b="1" dirty="0" smtClean="0"/>
              <a:t> se</a:t>
            </a:r>
            <a:r>
              <a:rPr lang="id-ID" sz="2400" b="1" dirty="0" smtClean="0"/>
              <a:t>b</a:t>
            </a:r>
            <a:r>
              <a:rPr lang="en-US" sz="2400" b="1" dirty="0" err="1" smtClean="0"/>
              <a:t>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Clipp</a:t>
            </a:r>
            <a:r>
              <a:rPr lang="id-ID" sz="2400" b="1" dirty="0" smtClean="0"/>
              <a:t>er</a:t>
            </a:r>
            <a:r>
              <a:rPr lang="en-US" sz="2400" b="1" dirty="0" smtClean="0"/>
              <a:t> &amp; Limiter </a:t>
            </a:r>
            <a:r>
              <a:rPr lang="en-US" sz="2400" b="1" dirty="0" err="1" smtClean="0"/>
              <a:t>tegangan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Dioda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pengali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pengganda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tegangan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Multiplier</a:t>
            </a:r>
            <a:r>
              <a:rPr lang="en-US" sz="2400" b="1" dirty="0" smtClean="0"/>
              <a:t>)</a:t>
            </a:r>
            <a:endParaRPr lang="id-ID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</a:t>
            </a:r>
            <a:r>
              <a:rPr lang="id-ID" sz="2400" b="1" dirty="0" smtClean="0"/>
              <a:t>Simulasi </a:t>
            </a:r>
            <a:r>
              <a:rPr lang="en-US" sz="2400" b="1" dirty="0" smtClean="0"/>
              <a:t>R</a:t>
            </a:r>
            <a:r>
              <a:rPr lang="id-ID" sz="2400" b="1" dirty="0" smtClean="0"/>
              <a:t>angkaian</a:t>
            </a:r>
            <a:r>
              <a:rPr lang="en-US" sz="2400" b="1" dirty="0" smtClean="0"/>
              <a:t> (</a:t>
            </a:r>
            <a:r>
              <a:rPr lang="en-US" sz="2400" b="1" i="1" dirty="0" err="1" smtClean="0"/>
              <a:t>Multisim</a:t>
            </a:r>
            <a:r>
              <a:rPr lang="en-US" sz="2400" b="1" dirty="0" smtClean="0"/>
              <a:t>)</a:t>
            </a:r>
            <a:endParaRPr lang="en-US" sz="2400" b="1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680960" cy="13716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Chapter 4: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Transistor </a:t>
            </a:r>
            <a:r>
              <a:rPr lang="en-US" b="1" dirty="0" smtClean="0">
                <a:solidFill>
                  <a:srgbClr val="FF0000"/>
                </a:solidFill>
              </a:rPr>
              <a:t>BJT (Bipolar)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44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BJT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Model </a:t>
            </a:r>
            <a:r>
              <a:rPr lang="en-US" sz="2400" b="1" dirty="0" err="1" smtClean="0"/>
              <a:t>Pembiasan</a:t>
            </a:r>
            <a:r>
              <a:rPr lang="en-US" sz="2400" b="1" dirty="0" smtClean="0"/>
              <a:t> BJT: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a. </a:t>
            </a:r>
            <a:r>
              <a:rPr lang="en-US" sz="2400" b="1" dirty="0" err="1" smtClean="0"/>
              <a:t>Sinyal</a:t>
            </a:r>
            <a:r>
              <a:rPr lang="en-US" sz="2400" b="1" dirty="0" smtClean="0"/>
              <a:t> DC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b. </a:t>
            </a:r>
            <a:r>
              <a:rPr lang="en-US" sz="2400" b="1" dirty="0" err="1" smtClean="0"/>
              <a:t>Sinyal</a:t>
            </a:r>
            <a:r>
              <a:rPr lang="en-US" sz="2400" b="1" dirty="0" smtClean="0"/>
              <a:t> AC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5: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>
                <a:solidFill>
                  <a:srgbClr val="FF0000"/>
                </a:solidFill>
              </a:rPr>
              <a:t>Analisis </a:t>
            </a:r>
            <a:r>
              <a:rPr lang="en-US" b="1" dirty="0" err="1" smtClean="0">
                <a:solidFill>
                  <a:srgbClr val="FF0000"/>
                </a:solidFill>
              </a:rPr>
              <a:t>Rangkaian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Penguat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BJT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733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Emiter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Bersama</a:t>
            </a:r>
            <a:r>
              <a:rPr lang="en-US" sz="2400" b="1" dirty="0" smtClean="0">
                <a:solidFill>
                  <a:srgbClr val="002060"/>
                </a:solidFill>
              </a:rPr>
              <a:t>    (Common </a:t>
            </a:r>
            <a:r>
              <a:rPr lang="en-US" sz="2400" b="1" dirty="0" err="1" smtClean="0">
                <a:solidFill>
                  <a:srgbClr val="002060"/>
                </a:solidFill>
              </a:rPr>
              <a:t>Emiter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Basis </a:t>
            </a:r>
            <a:r>
              <a:rPr lang="en-US" sz="2400" b="1" dirty="0" err="1" smtClean="0">
                <a:solidFill>
                  <a:srgbClr val="002060"/>
                </a:solidFill>
              </a:rPr>
              <a:t>Bersama</a:t>
            </a:r>
            <a:r>
              <a:rPr lang="en-US" sz="2400" b="1" dirty="0" smtClean="0">
                <a:solidFill>
                  <a:srgbClr val="002060"/>
                </a:solidFill>
              </a:rPr>
              <a:t>	  (Common Base)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Kolektor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Bersama</a:t>
            </a:r>
            <a:r>
              <a:rPr lang="en-US" sz="2400" b="1" dirty="0" smtClean="0">
                <a:solidFill>
                  <a:srgbClr val="002060"/>
                </a:solidFill>
              </a:rPr>
              <a:t> (Collector base)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6 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FET (Field Effect Transistor)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Karakteristik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Operasi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smtClean="0"/>
              <a:t>FET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Pembiasan</a:t>
            </a:r>
            <a:r>
              <a:rPr lang="en-US" sz="2400" b="1" dirty="0" smtClean="0"/>
              <a:t> FET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Rangkaian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Penguat</a:t>
            </a:r>
            <a:r>
              <a:rPr lang="en-US" sz="2400" b="1" dirty="0" smtClean="0"/>
              <a:t> </a:t>
            </a:r>
            <a:r>
              <a:rPr lang="en-US" sz="2400" b="1" dirty="0" smtClean="0"/>
              <a:t>FET</a:t>
            </a:r>
            <a:endParaRPr lang="id-ID" sz="2400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Chapter 7 :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Pengenalan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Op-Amp (Operational Amplifiers)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438400"/>
            <a:ext cx="7680960" cy="3596640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/>
              <a:t>Karakeristik</a:t>
            </a:r>
            <a:r>
              <a:rPr lang="en-US" sz="2400" b="1" dirty="0" smtClean="0"/>
              <a:t> </a:t>
            </a:r>
            <a:r>
              <a:rPr lang="en-US" sz="2400" b="1" dirty="0" smtClean="0"/>
              <a:t>OP-Amp Ideal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Umpan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Balik</a:t>
            </a:r>
            <a:r>
              <a:rPr lang="en-US" sz="2400" b="1" dirty="0" smtClean="0"/>
              <a:t> Op-Amp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err="1" smtClean="0"/>
              <a:t>Rangkaian</a:t>
            </a:r>
            <a:r>
              <a:rPr lang="en-US" sz="2400" b="1" dirty="0" smtClean="0"/>
              <a:t> </a:t>
            </a:r>
            <a:r>
              <a:rPr lang="id-ID" sz="2400" b="1" dirty="0" smtClean="0"/>
              <a:t>Dasar</a:t>
            </a:r>
            <a:r>
              <a:rPr lang="en-US" sz="2400" b="1" dirty="0" smtClean="0"/>
              <a:t> O-Amp</a:t>
            </a:r>
            <a:endParaRPr lang="id-ID" sz="2400" b="1" dirty="0" smtClean="0"/>
          </a:p>
          <a:p>
            <a:pPr marL="0" indent="0"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Penilaian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UTS: </a:t>
            </a:r>
            <a:r>
              <a:rPr lang="id-ID" b="1" dirty="0" smtClean="0"/>
              <a:t>30</a:t>
            </a:r>
            <a:r>
              <a:rPr lang="en-US" b="1" dirty="0" smtClean="0"/>
              <a:t> %</a:t>
            </a:r>
          </a:p>
          <a:p>
            <a:r>
              <a:rPr lang="en-US" b="1" dirty="0" smtClean="0"/>
              <a:t>UAS: </a:t>
            </a:r>
            <a:r>
              <a:rPr lang="id-ID" b="1" dirty="0" smtClean="0"/>
              <a:t>40</a:t>
            </a:r>
            <a:r>
              <a:rPr lang="en-US" b="1" dirty="0" smtClean="0"/>
              <a:t> 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: 2</a:t>
            </a:r>
            <a:r>
              <a:rPr lang="id-ID" b="1" dirty="0" smtClean="0"/>
              <a:t>0</a:t>
            </a:r>
            <a:r>
              <a:rPr lang="en-US" b="1" dirty="0" smtClean="0"/>
              <a:t> %</a:t>
            </a:r>
          </a:p>
          <a:p>
            <a:r>
              <a:rPr lang="en-US" b="1" dirty="0" err="1" smtClean="0"/>
              <a:t>Kehadiran</a:t>
            </a:r>
            <a:r>
              <a:rPr lang="en-US" b="1" dirty="0" smtClean="0"/>
              <a:t>: 1</a:t>
            </a:r>
            <a:r>
              <a:rPr lang="id-ID" b="1" dirty="0" smtClean="0"/>
              <a:t>0</a:t>
            </a:r>
            <a:r>
              <a:rPr lang="en-US" b="1" dirty="0" smtClean="0"/>
              <a:t> %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489</TotalTime>
  <Words>220</Words>
  <Application>Microsoft Office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Agency FB</vt:lpstr>
      <vt:lpstr>Aharoni</vt:lpstr>
      <vt:lpstr>Andalus</vt:lpstr>
      <vt:lpstr>Arial</vt:lpstr>
      <vt:lpstr>Calibri</vt:lpstr>
      <vt:lpstr>Century Gothic</vt:lpstr>
      <vt:lpstr>Garamond</vt:lpstr>
      <vt:lpstr>Wingdings</vt:lpstr>
      <vt:lpstr>Savon</vt:lpstr>
      <vt:lpstr>Materi 1  Silabus Elektronika I</vt:lpstr>
      <vt:lpstr>Chapter 1:  Semikonduktor</vt:lpstr>
      <vt:lpstr>Chapter 2:  Teori Dioda</vt:lpstr>
      <vt:lpstr>Chapter 3: Aplikasi Dioda</vt:lpstr>
      <vt:lpstr>Chapter 4:  Transistor BJT (Bipolar)</vt:lpstr>
      <vt:lpstr>Chapter 5:  Analisis Rangkaian Penguat BJT</vt:lpstr>
      <vt:lpstr>Chapter 6 :  FET (Field Effect Transistor)</vt:lpstr>
      <vt:lpstr>Chapter 7 :  Pengenalan Op-Amp (Operational Amplifiers)</vt:lpstr>
      <vt:lpstr>Penilaian:</vt:lpstr>
      <vt:lpstr>Referensi</vt:lpstr>
      <vt:lpstr>Materi kuliah bisa di download di: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00: Silabus Elektronika I</dc:title>
  <dc:creator>Master</dc:creator>
  <cp:lastModifiedBy>Nayadut</cp:lastModifiedBy>
  <cp:revision>29</cp:revision>
  <dcterms:created xsi:type="dcterms:W3CDTF">2014-09-10T14:30:19Z</dcterms:created>
  <dcterms:modified xsi:type="dcterms:W3CDTF">2017-09-13T07:04:25Z</dcterms:modified>
</cp:coreProperties>
</file>