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</p:sldMasterIdLst>
  <p:notesMasterIdLst>
    <p:notesMasterId r:id="rId20"/>
  </p:notesMasterIdLst>
  <p:sldIdLst>
    <p:sldId id="269" r:id="rId4"/>
    <p:sldId id="271" r:id="rId5"/>
    <p:sldId id="273" r:id="rId6"/>
    <p:sldId id="275" r:id="rId7"/>
    <p:sldId id="257" r:id="rId8"/>
    <p:sldId id="258" r:id="rId9"/>
    <p:sldId id="263" r:id="rId10"/>
    <p:sldId id="264" r:id="rId11"/>
    <p:sldId id="272" r:id="rId12"/>
    <p:sldId id="259" r:id="rId13"/>
    <p:sldId id="265" r:id="rId14"/>
    <p:sldId id="266" r:id="rId15"/>
    <p:sldId id="276" r:id="rId16"/>
    <p:sldId id="277" r:id="rId17"/>
    <p:sldId id="268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9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80585-857F-46EE-A1CC-8532CF7D2C7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C7E73-5A59-4ADF-BB08-74FCF13F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94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C7E73-5A59-4ADF-BB08-74FCF13F23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06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4B14-D98A-40C3-BED4-D3F73FD685F5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6DD5-6E39-4495-8C5F-358C5FE70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4B14-D98A-40C3-BED4-D3F73FD685F5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6DD5-6E39-4495-8C5F-358C5FE70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4B14-D98A-40C3-BED4-D3F73FD685F5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6DD5-6E39-4495-8C5F-358C5FE70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B2A2D0-9AB3-4560-970B-DE22E7BC40C8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10/5/2017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/>
              <a:t>http://masnasir.com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945DE9-96AA-4E62-84B7-3F602F4DA50D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27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F3A23-E29C-4262-B277-B2A88D378EDD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10/5/2017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/>
              <a:t>http://masnasir.com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15207-5688-4422-97FD-2A095F8161AB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56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FF6FCE-6CF5-427C-B4A1-464C6BF4C8B6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10/5/2017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/>
              <a:t>http://masnasir.com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4D80F2-8539-4217-851F-B826934FE1B5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1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BD348-1539-4A44-8194-6410C1E1D0B7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10/5/2017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/>
              <a:t>http://masnasir.com</a:t>
            </a: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FECB8-237B-488F-B7E6-9A4368FB717B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97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5EE865-AE8B-49B6-88C8-1D7D8209F576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10/5/2017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/>
              <a:t>http://masnasir.com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A65F59-D111-40FD-9D15-4FDCE43FF121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407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D9710-9173-473D-B335-CC6F89A7A2DE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10/5/2017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/>
              <a:t>http://masnasir.com</a:t>
            </a: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D4182-135B-4A56-A7D1-30EE2D75377C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39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E90766-0BC9-4D9B-B4ED-E6E488E6ADE7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10/5/2017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/>
              <a:t>http://masnasir.com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3E00A6-81BD-4A01-92DD-15981D766AC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79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74C5C2-68D6-4482-B36E-FAD7370288BF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10/5/2017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/>
              <a:t>http://masnasir.com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4C9897-606F-4DB3-8A31-E28E6E95CBEA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6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4B14-D98A-40C3-BED4-D3F73FD685F5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6DD5-6E39-4495-8C5F-358C5FE70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B60B88-B512-4F99-88AF-8E8C4EB3FEA3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10/5/2017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/>
              <a:t>http://masnasir.com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F98B37-8785-4DE1-AFF3-F54E28B27725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992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7EC56-CDCF-4EAE-96EA-884DECFAF860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10/5/2017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/>
              <a:t>http://masnasir.com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0E7BF-CB02-4360-ABD9-A60799EB961B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21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3C9EF-71EE-4675-B8B9-DBB52C9D7DEE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10/5/2017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/>
              <a:t>http://masnasir.com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C9D12-AF8C-423F-8037-4F0AD7BD0A00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74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4FEA9C6-31BB-49FC-AC15-175A8573E375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91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B2A2D0-9AB3-4560-970B-DE22E7BC40C8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10/5/2017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/>
              <a:t>http://masnasir.com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945DE9-96AA-4E62-84B7-3F602F4DA50D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14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F3A23-E29C-4262-B277-B2A88D378EDD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10/5/2017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/>
              <a:t>http://masnasir.com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15207-5688-4422-97FD-2A095F8161AB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765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FF6FCE-6CF5-427C-B4A1-464C6BF4C8B6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10/5/2017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/>
              <a:t>http://masnasir.com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4D80F2-8539-4217-851F-B826934FE1B5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44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BD348-1539-4A44-8194-6410C1E1D0B7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10/5/2017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/>
              <a:t>http://masnasir.com</a:t>
            </a: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FECB8-237B-488F-B7E6-9A4368FB717B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43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5EE865-AE8B-49B6-88C8-1D7D8209F576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10/5/2017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/>
              <a:t>http://masnasir.com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A65F59-D111-40FD-9D15-4FDCE43FF121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39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D9710-9173-473D-B335-CC6F89A7A2DE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10/5/2017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/>
              <a:t>http://masnasir.com</a:t>
            </a: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D4182-135B-4A56-A7D1-30EE2D75377C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9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4B14-D98A-40C3-BED4-D3F73FD685F5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6DD5-6E39-4495-8C5F-358C5FE70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E90766-0BC9-4D9B-B4ED-E6E488E6ADE7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10/5/2017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/>
              <a:t>http://masnasir.com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3E00A6-81BD-4A01-92DD-15981D766AC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97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74C5C2-68D6-4482-B36E-FAD7370288BF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10/5/2017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/>
              <a:t>http://masnasir.com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4C9897-606F-4DB3-8A31-E28E6E95CBEA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77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B60B88-B512-4F99-88AF-8E8C4EB3FEA3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10/5/2017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/>
              <a:t>http://masnasir.com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F98B37-8785-4DE1-AFF3-F54E28B27725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3221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7EC56-CDCF-4EAE-96EA-884DECFAF860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10/5/2017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/>
              <a:t>http://masnasir.com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0E7BF-CB02-4360-ABD9-A60799EB961B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341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3C9EF-71EE-4675-B8B9-DBB52C9D7DEE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10/5/2017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/>
              <a:t>http://masnasir.com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C9D12-AF8C-423F-8037-4F0AD7BD0A00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914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4FEA9C6-31BB-49FC-AC15-175A8573E375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4B14-D98A-40C3-BED4-D3F73FD685F5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6DD5-6E39-4495-8C5F-358C5FE70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4B14-D98A-40C3-BED4-D3F73FD685F5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6DD5-6E39-4495-8C5F-358C5FE70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4B14-D98A-40C3-BED4-D3F73FD685F5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6DD5-6E39-4495-8C5F-358C5FE70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4B14-D98A-40C3-BED4-D3F73FD685F5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6DD5-6E39-4495-8C5F-358C5FE70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4B14-D98A-40C3-BED4-D3F73FD685F5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6DD5-6E39-4495-8C5F-358C5FE70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4B14-D98A-40C3-BED4-D3F73FD685F5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6DD5-6E39-4495-8C5F-358C5FE70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94B14-D98A-40C3-BED4-D3F73FD685F5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D6DD5-6E39-4495-8C5F-358C5FE70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905873B-66F9-491B-BE52-EE4137D606D6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10/5/2017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B5A788"/>
                </a:solidFill>
                <a:latin typeface="Gill Sans MT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d-ID"/>
              <a:t>http://masnasir.com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6E10D943-452A-45DD-9F27-809D28A092C6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8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905873B-66F9-491B-BE52-EE4137D606D6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10/5/2017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B5A788"/>
                </a:solidFill>
                <a:latin typeface="Gill Sans MT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d-ID"/>
              <a:t>http://masnasir.com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6E10D943-452A-45DD-9F27-809D28A092C6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5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Visio_Drawing2.vsd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3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Visio_Drawing4.vsdx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5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Visio_Drawing6.vsdx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Wallpaper\Az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69206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28800"/>
            <a:ext cx="6400800" cy="17526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SEMIKONDUKTOR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Satuan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Energi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Bahan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Semikonduktor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dirty="0" err="1" smtClean="0">
                <a:solidFill>
                  <a:srgbClr val="0070C0"/>
                </a:solidFill>
              </a:rPr>
              <a:t>satuan</a:t>
            </a:r>
            <a:r>
              <a:rPr lang="en-US" dirty="0" smtClean="0">
                <a:solidFill>
                  <a:srgbClr val="0070C0"/>
                </a:solidFill>
              </a:rPr>
              <a:t>: </a:t>
            </a:r>
            <a:r>
              <a:rPr lang="en-US" i="1" dirty="0" smtClean="0">
                <a:solidFill>
                  <a:srgbClr val="0070C0"/>
                </a:solidFill>
              </a:rPr>
              <a:t>eV 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780490"/>
            <a:ext cx="3810000" cy="9933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46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095040"/>
              </p:ext>
            </p:extLst>
          </p:nvPr>
        </p:nvGraphicFramePr>
        <p:xfrm>
          <a:off x="609600" y="3220048"/>
          <a:ext cx="7759600" cy="3357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Visio" r:id="rId4" imgW="7181951" imgH="3114743" progId="Visio.Drawing.15">
                  <p:embed/>
                </p:oleObj>
              </mc:Choice>
              <mc:Fallback>
                <p:oleObj name="Visio" r:id="rId4" imgW="7181951" imgH="3114743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20048"/>
                        <a:ext cx="7759600" cy="33575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Wallpaper\danau\My First Landing, Jackson, Wyom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Energi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Gap </a:t>
            </a:r>
            <a:r>
              <a:rPr lang="en-US" dirty="0" err="1" smtClean="0">
                <a:solidFill>
                  <a:schemeClr val="bg1"/>
                </a:solidFill>
              </a:rPr>
              <a:t>Semikonduktor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828800"/>
            <a:ext cx="5562600" cy="482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600" b="1" dirty="0" err="1" smtClean="0"/>
              <a:t>Susunan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Bahan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Semikonduktor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52400" y="1219200"/>
            <a:ext cx="434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Semikonduktor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Instrinsik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395603"/>
            <a:ext cx="4893771" cy="38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600" b="1" dirty="0" err="1" smtClean="0"/>
              <a:t>Susunan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Bahan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Semikonduktor</a:t>
            </a:r>
            <a:r>
              <a:rPr lang="en-US" sz="3600" b="1" dirty="0">
                <a:solidFill>
                  <a:srgbClr val="FFFF00"/>
                </a:solidFill>
              </a:rPr>
              <a:t/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23862" y="1181100"/>
            <a:ext cx="434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Semikonduktor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Ekstrinsik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14600" y="3352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288520"/>
              </p:ext>
            </p:extLst>
          </p:nvPr>
        </p:nvGraphicFramePr>
        <p:xfrm>
          <a:off x="490603" y="2324100"/>
          <a:ext cx="4455394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Visio" r:id="rId3" imgW="4219457" imgH="3819457" progId="Visio.Drawing.15">
                  <p:embed/>
                </p:oleObj>
              </mc:Choice>
              <mc:Fallback>
                <p:oleObj name="Visio" r:id="rId3" imgW="4219457" imgH="3819457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03" y="2324100"/>
                        <a:ext cx="4455394" cy="4038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255707"/>
              </p:ext>
            </p:extLst>
          </p:nvPr>
        </p:nvGraphicFramePr>
        <p:xfrm>
          <a:off x="5943600" y="3113240"/>
          <a:ext cx="2975153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Visio" r:id="rId5" imgW="2752641" imgH="3009900" progId="Visio.Drawing.15">
                  <p:embed/>
                </p:oleObj>
              </mc:Choice>
              <mc:Fallback>
                <p:oleObj name="Visio" r:id="rId5" imgW="2752641" imgH="3009900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113240"/>
                        <a:ext cx="2975153" cy="3276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>
            <a:off x="5105400" y="43434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1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600" b="1" dirty="0" err="1" smtClean="0"/>
              <a:t>Susunan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Bahan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Semikonduktor</a:t>
            </a:r>
            <a:r>
              <a:rPr lang="en-US" sz="3600" b="1" dirty="0">
                <a:solidFill>
                  <a:srgbClr val="FFFF00"/>
                </a:solidFill>
              </a:rPr>
              <a:t/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23862" y="1181100"/>
            <a:ext cx="434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Semikonduktor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Ekstrinsik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14600" y="3352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86000" y="335958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677501"/>
              </p:ext>
            </p:extLst>
          </p:nvPr>
        </p:nvGraphicFramePr>
        <p:xfrm>
          <a:off x="532151" y="2324100"/>
          <a:ext cx="4255988" cy="3700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Visio" r:id="rId3" imgW="4219457" imgH="3667057" progId="Visio.Drawing.15">
                  <p:embed/>
                </p:oleObj>
              </mc:Choice>
              <mc:Fallback>
                <p:oleObj name="Visio" r:id="rId3" imgW="4219457" imgH="3667057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151" y="2324100"/>
                        <a:ext cx="4255988" cy="37003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050450"/>
              </p:ext>
            </p:extLst>
          </p:nvPr>
        </p:nvGraphicFramePr>
        <p:xfrm>
          <a:off x="5638800" y="2895220"/>
          <a:ext cx="3225447" cy="3166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Visio" r:id="rId5" imgW="3162367" imgH="3114743" progId="Visio.Drawing.15">
                  <p:embed/>
                </p:oleObj>
              </mc:Choice>
              <mc:Fallback>
                <p:oleObj name="Visio" r:id="rId5" imgW="3162367" imgH="3114743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895220"/>
                        <a:ext cx="3225447" cy="31668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>
            <a:off x="5105400" y="4038600"/>
            <a:ext cx="533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9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33400"/>
            <a:ext cx="6989634" cy="580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llpaper\Ascent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51229" y="914400"/>
            <a:ext cx="7241541" cy="52117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19400"/>
            <a:ext cx="8229600" cy="1143000"/>
          </a:xfrm>
        </p:spPr>
        <p:txBody>
          <a:bodyPr/>
          <a:lstStyle/>
          <a:p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llpaper\Brid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9538" y="-152400"/>
            <a:ext cx="9363076" cy="70231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 smtClean="0">
                <a:solidFill>
                  <a:srgbClr val="FFFF00"/>
                </a:solidFill>
              </a:rPr>
              <a:t>Pokok bahasan: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</a:rPr>
              <a:t>Susunan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bahan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penyusun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semikonduktor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err="1" smtClean="0">
                <a:solidFill>
                  <a:srgbClr val="FFFF00"/>
                </a:solidFill>
              </a:rPr>
              <a:t>Semikonduktor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intrinsik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err="1" smtClean="0">
                <a:solidFill>
                  <a:srgbClr val="FFFF00"/>
                </a:solidFill>
              </a:rPr>
              <a:t>Semikonduktor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ekstrinsik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P-N Junction </a:t>
            </a:r>
            <a:r>
              <a:rPr lang="en-US" b="1" dirty="0" err="1" smtClean="0">
                <a:solidFill>
                  <a:srgbClr val="FFFF00"/>
                </a:solidFill>
              </a:rPr>
              <a:t>semikonduktor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err="1" smtClean="0">
                <a:solidFill>
                  <a:srgbClr val="FFFF00"/>
                </a:solidFill>
              </a:rPr>
              <a:t>Aplikasi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bahan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semikonduktor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85231"/>
            <a:ext cx="6400800" cy="113982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Ciri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Utama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Bahan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Semikonduktor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4966" y="2514599"/>
            <a:ext cx="7715304" cy="3646135"/>
          </a:xfrm>
        </p:spPr>
        <p:txBody>
          <a:bodyPr/>
          <a:lstStyle/>
          <a:p>
            <a:pPr algn="just"/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Memiliki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tahanan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jenis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: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10</a:t>
            </a:r>
            <a:r>
              <a:rPr lang="en-US" sz="2400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-5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– 10</a:t>
            </a:r>
            <a:r>
              <a:rPr lang="en-US" sz="2400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5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Ω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-meter</a:t>
            </a:r>
          </a:p>
          <a:p>
            <a:pPr algn="just"/>
            <a:endParaRPr lang="en-US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algn="just"/>
            <a:r>
              <a:rPr lang="en-US" sz="2400" dirty="0" err="1">
                <a:solidFill>
                  <a:srgbClr val="00B050"/>
                </a:solidFill>
                <a:latin typeface="Arial" charset="0"/>
              </a:rPr>
              <a:t>Tahanan</a:t>
            </a:r>
            <a:r>
              <a:rPr lang="en-US" sz="24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charset="0"/>
              </a:rPr>
              <a:t>jenis</a:t>
            </a:r>
            <a:r>
              <a:rPr lang="en-US" sz="24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charset="0"/>
              </a:rPr>
              <a:t>menurun</a:t>
            </a:r>
            <a:r>
              <a:rPr lang="en-US" sz="24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charset="0"/>
              </a:rPr>
              <a:t>seiring</a:t>
            </a:r>
            <a:r>
              <a:rPr lang="en-US" sz="2400" dirty="0" smtClean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charset="0"/>
              </a:rPr>
              <a:t>kenaikan</a:t>
            </a:r>
            <a:r>
              <a:rPr lang="en-US" sz="24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charset="0"/>
              </a:rPr>
              <a:t>suhu</a:t>
            </a:r>
            <a:endParaRPr lang="en-US" sz="2400" dirty="0" smtClean="0">
              <a:solidFill>
                <a:srgbClr val="00B050"/>
              </a:solidFill>
              <a:latin typeface="Arial" charset="0"/>
            </a:endParaRPr>
          </a:p>
          <a:p>
            <a:pPr algn="just"/>
            <a:endParaRPr lang="en-US" sz="2400" dirty="0" smtClean="0">
              <a:solidFill>
                <a:srgbClr val="00B050"/>
              </a:solidFill>
              <a:latin typeface="Arial" charset="0"/>
            </a:endParaRPr>
          </a:p>
          <a:p>
            <a:pPr algn="just"/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Tahanan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jenis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memberikan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pembawa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muatan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berpolaritas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negatif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 (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elektron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)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dan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positif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 (hole). </a:t>
            </a:r>
            <a:endParaRPr lang="en-US" sz="2400" dirty="0" smtClean="0">
              <a:solidFill>
                <a:schemeClr val="accent3">
                  <a:lumMod val="75000"/>
                </a:schemeClr>
              </a:solidFill>
              <a:latin typeface="Arial" charset="0"/>
            </a:endParaRPr>
          </a:p>
          <a:p>
            <a:pPr algn="just">
              <a:buFont typeface="Wingdings" pitchFamily="2" charset="2"/>
              <a:buNone/>
            </a:pPr>
            <a:endParaRPr lang="en-US" sz="2000" dirty="0">
              <a:latin typeface="Arial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76200" y="0"/>
            <a:ext cx="457200" cy="6858000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8382000" y="0"/>
            <a:ext cx="762000" cy="762000"/>
            <a:chOff x="2445" y="3012"/>
            <a:chExt cx="873" cy="870"/>
          </a:xfrm>
        </p:grpSpPr>
        <p:pic>
          <p:nvPicPr>
            <p:cNvPr id="11283" name="Picture 10" descr="Logo ipb animasi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08" y="3168"/>
              <a:ext cx="576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4" name="AutoShape 11"/>
            <p:cNvSpPr>
              <a:spLocks noChangeArrowheads="1"/>
            </p:cNvSpPr>
            <p:nvPr/>
          </p:nvSpPr>
          <p:spPr bwMode="auto">
            <a:xfrm>
              <a:off x="2445" y="3012"/>
              <a:ext cx="873" cy="870"/>
            </a:xfrm>
            <a:custGeom>
              <a:avLst/>
              <a:gdLst>
                <a:gd name="T0" fmla="*/ 437 w 21600"/>
                <a:gd name="T1" fmla="*/ 0 h 21600"/>
                <a:gd name="T2" fmla="*/ 128 w 21600"/>
                <a:gd name="T3" fmla="*/ 127 h 21600"/>
                <a:gd name="T4" fmla="*/ 0 w 21600"/>
                <a:gd name="T5" fmla="*/ 435 h 21600"/>
                <a:gd name="T6" fmla="*/ 128 w 21600"/>
                <a:gd name="T7" fmla="*/ 743 h 21600"/>
                <a:gd name="T8" fmla="*/ 437 w 21600"/>
                <a:gd name="T9" fmla="*/ 870 h 21600"/>
                <a:gd name="T10" fmla="*/ 745 w 21600"/>
                <a:gd name="T11" fmla="*/ 743 h 21600"/>
                <a:gd name="T12" fmla="*/ 873 w 21600"/>
                <a:gd name="T13" fmla="*/ 435 h 21600"/>
                <a:gd name="T14" fmla="*/ 745 w 21600"/>
                <a:gd name="T15" fmla="*/ 12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7 w 21600"/>
                <a:gd name="T25" fmla="*/ 3153 h 21600"/>
                <a:gd name="T26" fmla="*/ 18433 w 21600"/>
                <a:gd name="T27" fmla="*/ 1844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rgbClr val="003366"/>
                </a:gs>
              </a:gsLst>
              <a:path path="rect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712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295400"/>
            <a:ext cx="5892800" cy="438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007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D:\Wallpaper\vista_wallpapers(3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124200"/>
            <a:ext cx="650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Bahan-bahan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Semikonduktor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Struktur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Bahan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Semikonduktor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910529"/>
              </p:ext>
            </p:extLst>
          </p:nvPr>
        </p:nvGraphicFramePr>
        <p:xfrm>
          <a:off x="914400" y="2209800"/>
          <a:ext cx="6965921" cy="3809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Visio" r:id="rId3" imgW="5419776" imgH="2962343" progId="Visio.Drawing.15">
                  <p:embed/>
                </p:oleObj>
              </mc:Choice>
              <mc:Fallback>
                <p:oleObj name="Visio" r:id="rId3" imgW="5419776" imgH="2962343" progId="Visio.Drawing.1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09800"/>
                        <a:ext cx="6965921" cy="38099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llpaper\Brid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914400"/>
            <a:ext cx="7086600" cy="530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D:\Wallpaper\vista_wallpapers(3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id-ID" dirty="0" smtClean="0">
                <a:solidFill>
                  <a:srgbClr val="FFFF00"/>
                </a:solidFill>
              </a:rPr>
              <a:t>Mengukur </a:t>
            </a:r>
            <a:r>
              <a:rPr lang="en-US" dirty="0" err="1" smtClean="0">
                <a:solidFill>
                  <a:srgbClr val="FFFF00"/>
                </a:solidFill>
              </a:rPr>
              <a:t>Hambatan</a:t>
            </a:r>
            <a:r>
              <a:rPr lang="id-ID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Bahan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1371600"/>
            <a:ext cx="6858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7086600" cy="610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220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76</Words>
  <Application>Microsoft Office PowerPoint</Application>
  <PresentationFormat>On-screen Show (4:3)</PresentationFormat>
  <Paragraphs>26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Gill Sans MT</vt:lpstr>
      <vt:lpstr>Verdana</vt:lpstr>
      <vt:lpstr>Wingdings</vt:lpstr>
      <vt:lpstr>Wingdings 2</vt:lpstr>
      <vt:lpstr>Office Theme</vt:lpstr>
      <vt:lpstr>Solstice</vt:lpstr>
      <vt:lpstr>2_Solstice</vt:lpstr>
      <vt:lpstr>Microsoft Visio Drawing</vt:lpstr>
      <vt:lpstr>PowerPoint Presentation</vt:lpstr>
      <vt:lpstr>Pokok bahasan:</vt:lpstr>
      <vt:lpstr>Ciri Utama Bahan Semikonduktor</vt:lpstr>
      <vt:lpstr>PowerPoint Presentation</vt:lpstr>
      <vt:lpstr>Bahan-bahan Semikonduktor</vt:lpstr>
      <vt:lpstr>Struktur Bahan Semikonduktor</vt:lpstr>
      <vt:lpstr>PowerPoint Presentation</vt:lpstr>
      <vt:lpstr> Mengukur Hambatan Bahan  </vt:lpstr>
      <vt:lpstr>PowerPoint Presentation</vt:lpstr>
      <vt:lpstr>Satuan Energi Bahan Semikonduktor (satuan: eV )</vt:lpstr>
      <vt:lpstr>Energi Gap Semikonduktor </vt:lpstr>
      <vt:lpstr> Susunan Bahan Semikonduktor  </vt:lpstr>
      <vt:lpstr> Susunan Bahan Semikonduktor  </vt:lpstr>
      <vt:lpstr> Susunan Bahan Semikonduktor  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 Bahan</dc:title>
  <dc:creator>Master</dc:creator>
  <cp:lastModifiedBy>Nayadut</cp:lastModifiedBy>
  <cp:revision>33</cp:revision>
  <dcterms:created xsi:type="dcterms:W3CDTF">2014-09-01T12:30:06Z</dcterms:created>
  <dcterms:modified xsi:type="dcterms:W3CDTF">2017-10-05T07:35:09Z</dcterms:modified>
</cp:coreProperties>
</file>