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70" r:id="rId8"/>
    <p:sldId id="261" r:id="rId9"/>
    <p:sldId id="262" r:id="rId10"/>
    <p:sldId id="263" r:id="rId11"/>
    <p:sldId id="264" r:id="rId12"/>
    <p:sldId id="269" r:id="rId13"/>
    <p:sldId id="266" r:id="rId14"/>
    <p:sldId id="271" r:id="rId15"/>
    <p:sldId id="267" r:id="rId16"/>
    <p:sldId id="26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4" r:id="rId27"/>
    <p:sldId id="279" r:id="rId28"/>
    <p:sldId id="280" r:id="rId29"/>
    <p:sldId id="285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3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9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Penerapan</a:t>
            </a:r>
            <a:r>
              <a:rPr lang="en-US" dirty="0" smtClean="0"/>
              <a:t> RANGKAIAN DIODA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ELEKTRONIKA 1</a:t>
            </a:r>
          </a:p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r>
              <a:rPr lang="en-US" dirty="0" smtClean="0"/>
              <a:t> - 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3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347939"/>
            <a:ext cx="9720071" cy="56357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lilitan</a:t>
            </a:r>
            <a:r>
              <a:rPr lang="en-US" dirty="0" smtClean="0"/>
              <a:t> </a:t>
            </a:r>
            <a:r>
              <a:rPr lang="en-US" dirty="0" err="1" smtClean="0"/>
              <a:t>transformator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primer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sekundernya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  V</a:t>
            </a:r>
            <a:r>
              <a:rPr lang="en-US" sz="1600" dirty="0" smtClean="0"/>
              <a:t>2</a:t>
            </a:r>
            <a:r>
              <a:rPr lang="en-US" dirty="0" smtClean="0"/>
              <a:t> :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(</a:t>
            </a:r>
            <a:r>
              <a:rPr lang="en-US" dirty="0" err="1" smtClean="0"/>
              <a:t>rms</a:t>
            </a:r>
            <a:r>
              <a:rPr lang="en-US" dirty="0" smtClean="0"/>
              <a:t>) </a:t>
            </a:r>
            <a:r>
              <a:rPr lang="en-US" dirty="0" err="1" smtClean="0"/>
              <a:t>bagi</a:t>
            </a:r>
            <a:r>
              <a:rPr lang="en-US" dirty="0" smtClean="0"/>
              <a:t> input </a:t>
            </a:r>
            <a:r>
              <a:rPr lang="en-US" dirty="0" err="1" smtClean="0"/>
              <a:t>penyerah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di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 err="1" smtClean="0"/>
              <a:t>pendekatan</a:t>
            </a:r>
            <a:r>
              <a:rPr lang="en-US" dirty="0" smtClean="0"/>
              <a:t> ideal &amp; </a:t>
            </a:r>
            <a:r>
              <a:rPr lang="en-US" dirty="0" err="1" smtClean="0"/>
              <a:t>tak</a:t>
            </a:r>
            <a:r>
              <a:rPr lang="en-US" dirty="0" smtClean="0"/>
              <a:t> ideal) :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rata-rata di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Vdc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: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802" y="1531912"/>
            <a:ext cx="1104272" cy="580167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59445" y="4212103"/>
                <a:ext cx="1509158" cy="608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0,707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445" y="4212103"/>
                <a:ext cx="1509158" cy="6087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11000"/>
          </a:blip>
          <a:stretch>
            <a:fillRect/>
          </a:stretch>
        </p:blipFill>
        <p:spPr>
          <a:xfrm>
            <a:off x="5110996" y="5721315"/>
            <a:ext cx="1013078" cy="52144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18434" y="4204288"/>
                <a:ext cx="2228862" cy="608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0,707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−0,7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434" y="4204288"/>
                <a:ext cx="2228862" cy="6087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40143" y="4377981"/>
                <a:ext cx="1484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𝑑𝑖𝑜𝑑𝑎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𝑖𝑑𝑒𝑎𝑙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43" y="4377981"/>
                <a:ext cx="148450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938" t="-2174" r="-493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59684" y="4358556"/>
                <a:ext cx="1888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𝑑𝑖𝑜𝑑𝑎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𝑖𝑑𝑒𝑎𝑙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684" y="4358556"/>
                <a:ext cx="188878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548" t="-2222" r="-354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76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Penyearah</a:t>
            </a:r>
            <a:r>
              <a:rPr lang="en-US" b="1" dirty="0" smtClean="0"/>
              <a:t> </a:t>
            </a:r>
            <a:r>
              <a:rPr lang="en-US" b="1" dirty="0" err="1" smtClean="0"/>
              <a:t>gelombang</a:t>
            </a:r>
            <a:r>
              <a:rPr lang="en-US" b="1" dirty="0" smtClean="0"/>
              <a:t> </a:t>
            </a:r>
            <a:r>
              <a:rPr lang="en-US" b="1" dirty="0" err="1" smtClean="0"/>
              <a:t>penuh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i="1" dirty="0" smtClean="0"/>
              <a:t>full wave rectifier 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556119"/>
            <a:ext cx="4066856" cy="44484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SKEMA KERJA RANGKAIAN FWR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3" y="3317869"/>
            <a:ext cx="3732718" cy="2199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243" y="2361649"/>
            <a:ext cx="3683984" cy="2056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515" y="4572058"/>
            <a:ext cx="3569945" cy="209509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02443" y="3472249"/>
            <a:ext cx="988541" cy="2631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35993" y="2292919"/>
            <a:ext cx="1808207" cy="4448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829397" y="6232938"/>
            <a:ext cx="1808207" cy="4448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993" y="3849791"/>
            <a:ext cx="3256007" cy="99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3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75972"/>
            <a:ext cx="9720072" cy="67937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Proses &amp; </a:t>
            </a:r>
            <a:r>
              <a:rPr lang="en-US" sz="2800" b="1" dirty="0" err="1" smtClean="0"/>
              <a:t>prinsip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penyearahan</a:t>
            </a:r>
            <a:r>
              <a:rPr lang="en-US" sz="2800" b="1" dirty="0" smtClean="0"/>
              <a:t> FWR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6221185"/>
            <a:ext cx="9720071" cy="3984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57" y="2359870"/>
            <a:ext cx="3465985" cy="1712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163" y="1461690"/>
            <a:ext cx="4414356" cy="17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564" y="3591391"/>
            <a:ext cx="4406678" cy="165874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648266" y="2529888"/>
            <a:ext cx="1042850" cy="1745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49" y="587515"/>
            <a:ext cx="9720072" cy="2954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Parameter </a:t>
            </a:r>
            <a:r>
              <a:rPr lang="en-US" sz="4000" dirty="0" err="1" smtClean="0"/>
              <a:t>fwr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844" y="1465181"/>
            <a:ext cx="9720071" cy="49254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Rata-rata FWR: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(</a:t>
            </a:r>
            <a:r>
              <a:rPr lang="en-US" dirty="0" err="1" smtClean="0"/>
              <a:t>rms</a:t>
            </a:r>
            <a:r>
              <a:rPr lang="en-US" dirty="0" smtClean="0"/>
              <a:t>) FWR: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(</a:t>
            </a:r>
            <a:r>
              <a:rPr lang="en-US" dirty="0" err="1" smtClean="0"/>
              <a:t>pendekatan</a:t>
            </a:r>
            <a:r>
              <a:rPr lang="en-US" dirty="0" smtClean="0"/>
              <a:t> ideal &amp; </a:t>
            </a:r>
            <a:r>
              <a:rPr lang="en-US" dirty="0" err="1" smtClean="0"/>
              <a:t>tak</a:t>
            </a:r>
            <a:r>
              <a:rPr lang="en-US" dirty="0" smtClean="0"/>
              <a:t> ideal) 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lilitan</a:t>
            </a:r>
            <a:r>
              <a:rPr lang="en-US" dirty="0" smtClean="0"/>
              <a:t> </a:t>
            </a:r>
            <a:r>
              <a:rPr lang="en-US" dirty="0" err="1" smtClean="0"/>
              <a:t>transformator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747498" y="2779145"/>
            <a:ext cx="1209132" cy="603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17" y="4789305"/>
            <a:ext cx="1536509" cy="431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488" y="4789305"/>
            <a:ext cx="2065806" cy="37620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135403" y="5001395"/>
            <a:ext cx="1112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264" y="1873878"/>
            <a:ext cx="1083540" cy="480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587" y="3745256"/>
            <a:ext cx="1048644" cy="46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917" y="5776331"/>
            <a:ext cx="1858234" cy="7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7956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Tegangan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puncak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terbalik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peak invers </a:t>
            </a:r>
            <a:r>
              <a:rPr lang="en-US" sz="2400" b="1" i="1" dirty="0" err="1" smtClean="0"/>
              <a:t>voltage:piv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05970"/>
            <a:ext cx="9720071" cy="46033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PIV </a:t>
            </a:r>
            <a:r>
              <a:rPr lang="en-US" dirty="0" err="1" smtClean="0"/>
              <a:t>menunjukan</a:t>
            </a:r>
            <a:r>
              <a:rPr lang="en-US" dirty="0" smtClean="0"/>
              <a:t> “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terbalik</a:t>
            </a:r>
            <a:r>
              <a:rPr lang="en-US" dirty="0"/>
              <a:t> (</a:t>
            </a:r>
            <a:r>
              <a:rPr lang="en-US" i="1" dirty="0"/>
              <a:t>reverse voltage</a:t>
            </a:r>
            <a:r>
              <a:rPr lang="en-US" dirty="0"/>
              <a:t>) yang </a:t>
            </a:r>
            <a:r>
              <a:rPr lang="en-US" dirty="0" err="1"/>
              <a:t>dihadapi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menyearahkan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smtClean="0"/>
              <a:t>AC”.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penyearahan</a:t>
            </a:r>
            <a:r>
              <a:rPr lang="en-US" dirty="0"/>
              <a:t> </a:t>
            </a:r>
            <a:r>
              <a:rPr lang="en-US" dirty="0" smtClean="0"/>
              <a:t>FWR,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terbalik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membias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, yang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08348" y="5886676"/>
                <a:ext cx="1951630" cy="303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𝑃𝐼𝑉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48" y="5886676"/>
                <a:ext cx="1951630" cy="303673"/>
              </a:xfrm>
              <a:prstGeom prst="rect">
                <a:avLst/>
              </a:prstGeom>
              <a:blipFill rotWithShape="0">
                <a:blip r:embed="rId2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316" y="2514601"/>
            <a:ext cx="4874156" cy="23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6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753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Contoh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simulasi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perhitungan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503" y="4609505"/>
            <a:ext cx="4361935" cy="181258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Pertaanyaan</a:t>
            </a:r>
            <a:r>
              <a:rPr lang="en-US" b="1" dirty="0" smtClean="0"/>
              <a:t>:</a:t>
            </a:r>
          </a:p>
          <a:p>
            <a:r>
              <a:rPr lang="en-US" i="1" dirty="0" err="1" smtClean="0"/>
              <a:t>Bandingkan</a:t>
            </a:r>
            <a:r>
              <a:rPr lang="en-US" i="1" dirty="0" smtClean="0"/>
              <a:t> </a:t>
            </a:r>
            <a:r>
              <a:rPr lang="en-US" i="1" dirty="0" err="1" smtClean="0"/>
              <a:t>hasil</a:t>
            </a:r>
            <a:r>
              <a:rPr lang="en-US" i="1" dirty="0" smtClean="0"/>
              <a:t> </a:t>
            </a:r>
            <a:r>
              <a:rPr lang="en-US" i="1" dirty="0" err="1" smtClean="0"/>
              <a:t>simulsi</a:t>
            </a:r>
            <a:r>
              <a:rPr lang="en-US" i="1" dirty="0" smtClean="0"/>
              <a:t> </a:t>
            </a:r>
            <a:r>
              <a:rPr lang="en-US" i="1" dirty="0" err="1" smtClean="0"/>
              <a:t>tegangan</a:t>
            </a:r>
            <a:r>
              <a:rPr lang="en-US" i="1" dirty="0" smtClean="0"/>
              <a:t> </a:t>
            </a:r>
            <a:r>
              <a:rPr lang="en-US" i="1" dirty="0" err="1" smtClean="0"/>
              <a:t>beban</a:t>
            </a:r>
            <a:r>
              <a:rPr lang="en-US" i="1" dirty="0" smtClean="0"/>
              <a:t> DC </a:t>
            </a:r>
            <a:r>
              <a:rPr lang="en-US" i="1" dirty="0" err="1" smtClean="0"/>
              <a:t>ini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hasil</a:t>
            </a:r>
            <a:r>
              <a:rPr lang="en-US" i="1" dirty="0" smtClean="0"/>
              <a:t> </a:t>
            </a:r>
            <a:r>
              <a:rPr lang="en-US" i="1" dirty="0" err="1" smtClean="0"/>
              <a:t>perhitungannya</a:t>
            </a:r>
            <a:r>
              <a:rPr lang="en-US" i="1" dirty="0" smtClean="0"/>
              <a:t> ! (</a:t>
            </a:r>
            <a:r>
              <a:rPr lang="en-US" i="1" dirty="0" err="1" smtClean="0"/>
              <a:t>menggunakan</a:t>
            </a:r>
            <a:r>
              <a:rPr lang="en-US" i="1" dirty="0" smtClean="0"/>
              <a:t> </a:t>
            </a:r>
            <a:r>
              <a:rPr lang="en-US" i="1" dirty="0" err="1" smtClean="0"/>
              <a:t>pendekatan</a:t>
            </a:r>
            <a:r>
              <a:rPr lang="en-US" i="1" dirty="0" smtClean="0"/>
              <a:t> ideal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tak</a:t>
            </a:r>
            <a:r>
              <a:rPr lang="en-US" i="1" dirty="0" smtClean="0"/>
              <a:t> ideal !</a:t>
            </a:r>
            <a:endParaRPr lang="en-US" i="1" dirty="0"/>
          </a:p>
        </p:txBody>
      </p:sp>
      <p:sp>
        <p:nvSpPr>
          <p:cNvPr id="7" name="Right Arrow 6"/>
          <p:cNvSpPr/>
          <p:nvPr/>
        </p:nvSpPr>
        <p:spPr>
          <a:xfrm>
            <a:off x="4788244" y="2656702"/>
            <a:ext cx="630194" cy="72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6" y="1770942"/>
            <a:ext cx="4091063" cy="256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23" y="1770942"/>
            <a:ext cx="6253122" cy="29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57670"/>
            <a:ext cx="9720072" cy="1499616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Penyearah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dioda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jembatan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/>
              <a:t>(</a:t>
            </a:r>
            <a:r>
              <a:rPr lang="en-US" sz="4800" b="1" i="1" dirty="0" smtClean="0"/>
              <a:t>bridge rectifier </a:t>
            </a:r>
            <a:r>
              <a:rPr lang="en-US" sz="4800" b="1" dirty="0" smtClean="0"/>
              <a:t>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70" y="1978925"/>
            <a:ext cx="9952629" cy="45447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Proses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penyearahan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AC </a:t>
            </a:r>
            <a:r>
              <a:rPr lang="en-US" dirty="0" err="1" smtClean="0"/>
              <a:t>ke</a:t>
            </a:r>
            <a:r>
              <a:rPr lang="en-US" dirty="0" smtClean="0"/>
              <a:t> DC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jembatan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45" y="2832811"/>
            <a:ext cx="5295607" cy="224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45" y="2832811"/>
            <a:ext cx="5323171" cy="224415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699644" y="3425588"/>
            <a:ext cx="906190" cy="1392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547" y="5772106"/>
            <a:ext cx="1067850" cy="6091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027806" y="4722125"/>
            <a:ext cx="899036" cy="1049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007" y="5917939"/>
            <a:ext cx="1322100" cy="6979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0331083" y="4722125"/>
            <a:ext cx="1228571" cy="120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9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068" y="813432"/>
            <a:ext cx="9720072" cy="506605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Tahapan</a:t>
            </a:r>
            <a:r>
              <a:rPr lang="en-US" sz="3200" dirty="0" smtClean="0"/>
              <a:t> </a:t>
            </a:r>
            <a:r>
              <a:rPr lang="en-US" sz="3200" dirty="0" err="1" smtClean="0"/>
              <a:t>lengkapnya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537" y="5587261"/>
            <a:ext cx="3878951" cy="36849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dioda</a:t>
            </a:r>
            <a:r>
              <a:rPr lang="en-US" dirty="0" smtClean="0"/>
              <a:t> </a:t>
            </a:r>
            <a:r>
              <a:rPr lang="en-US" dirty="0" err="1" smtClean="0"/>
              <a:t>jembatan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22" y="1994550"/>
            <a:ext cx="3536417" cy="151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157" y="1994550"/>
            <a:ext cx="3531559" cy="1504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258" y="1921441"/>
            <a:ext cx="3543335" cy="153862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60839" y="2676390"/>
            <a:ext cx="364318" cy="271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856716" y="2690753"/>
            <a:ext cx="364318" cy="271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868" y="4097120"/>
            <a:ext cx="4118850" cy="12943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0085696" y="3098042"/>
            <a:ext cx="1282889" cy="1496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668219" y="3813416"/>
            <a:ext cx="6022828" cy="21423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</a:t>
            </a:r>
            <a:r>
              <a:rPr lang="en-US" dirty="0" err="1" smtClean="0"/>
              <a:t>puncak-nya</a:t>
            </a:r>
            <a:r>
              <a:rPr lang="en-US" dirty="0" smtClean="0"/>
              <a:t> </a:t>
            </a:r>
            <a:r>
              <a:rPr lang="en-US" dirty="0" err="1" smtClean="0"/>
              <a:t>dinyatakn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r>
              <a:rPr lang="en-US" dirty="0" smtClean="0"/>
              <a:t> (PIV)-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57306" y="4371083"/>
                <a:ext cx="2087751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−1,4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306" y="4371083"/>
                <a:ext cx="2087751" cy="303673"/>
              </a:xfrm>
              <a:prstGeom prst="rect">
                <a:avLst/>
              </a:prstGeom>
              <a:blipFill rotWithShape="0">
                <a:blip r:embed="rId6"/>
                <a:stretch>
                  <a:fillRect l="-3790" t="-24000" r="-5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87335" y="5468548"/>
                <a:ext cx="1406604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𝑃𝐼𝑉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335" y="5468548"/>
                <a:ext cx="1406604" cy="303673"/>
              </a:xfrm>
              <a:prstGeom prst="rect">
                <a:avLst/>
              </a:prstGeom>
              <a:blipFill rotWithShape="0">
                <a:blip r:embed="rId7"/>
                <a:stretch>
                  <a:fillRect l="-3463" r="-2597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253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Contoh</a:t>
            </a:r>
            <a:r>
              <a:rPr lang="en-US" sz="3600" dirty="0" smtClean="0"/>
              <a:t> </a:t>
            </a:r>
            <a:r>
              <a:rPr lang="en-US" sz="3600" dirty="0" err="1" smtClean="0"/>
              <a:t>fisik</a:t>
            </a:r>
            <a:r>
              <a:rPr lang="en-US" sz="3600" dirty="0" smtClean="0"/>
              <a:t> </a:t>
            </a:r>
            <a:r>
              <a:rPr lang="en-US" sz="3600" dirty="0" err="1" smtClean="0"/>
              <a:t>dioda</a:t>
            </a:r>
            <a:r>
              <a:rPr lang="en-US" sz="3600" dirty="0" smtClean="0"/>
              <a:t> </a:t>
            </a:r>
            <a:r>
              <a:rPr lang="en-US" sz="3600" dirty="0" err="1" smtClean="0"/>
              <a:t>jembatan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732" y="1692322"/>
            <a:ext cx="7076467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0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84277"/>
          </a:xfrm>
        </p:spPr>
        <p:txBody>
          <a:bodyPr/>
          <a:lstStyle/>
          <a:p>
            <a:r>
              <a:rPr lang="en-US" b="1" dirty="0" smtClean="0"/>
              <a:t>Filter power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87857"/>
            <a:ext cx="9720071" cy="45215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Penempatan</a:t>
            </a:r>
            <a:r>
              <a:rPr lang="en-US" dirty="0" smtClean="0"/>
              <a:t> &amp; </a:t>
            </a:r>
            <a:r>
              <a:rPr lang="en-US" dirty="0" err="1" smtClean="0"/>
              <a:t>fungsi</a:t>
            </a:r>
            <a:r>
              <a:rPr lang="en-US" dirty="0" smtClean="0"/>
              <a:t> Filter power supply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15" y="2310077"/>
            <a:ext cx="8339401" cy="34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1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211" y="2286000"/>
            <a:ext cx="875898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err="1" smtClean="0"/>
              <a:t>Rangkaian</a:t>
            </a:r>
            <a:r>
              <a:rPr lang="en-US" b="1" dirty="0" smtClean="0"/>
              <a:t> </a:t>
            </a:r>
            <a:r>
              <a:rPr lang="en-US" b="1" dirty="0" err="1" smtClean="0"/>
              <a:t>Penyearah</a:t>
            </a:r>
            <a:r>
              <a:rPr lang="en-US" b="1" dirty="0" smtClean="0"/>
              <a:t> (</a:t>
            </a:r>
            <a:r>
              <a:rPr lang="en-US" b="1" i="1" dirty="0" smtClean="0"/>
              <a:t>Rectifier Circuits</a:t>
            </a:r>
            <a:r>
              <a:rPr lang="en-US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 smtClean="0"/>
              <a:t>Rangkaian</a:t>
            </a:r>
            <a:r>
              <a:rPr lang="en-US" b="1" dirty="0" smtClean="0"/>
              <a:t> Filter </a:t>
            </a:r>
            <a:r>
              <a:rPr lang="en-US" b="1" i="1" dirty="0" smtClean="0"/>
              <a:t>Power Supply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 smtClean="0"/>
              <a:t>Rangkaian</a:t>
            </a:r>
            <a:r>
              <a:rPr lang="en-US" b="1" dirty="0" smtClean="0"/>
              <a:t> </a:t>
            </a:r>
            <a:r>
              <a:rPr lang="en-US" b="1" dirty="0" err="1" smtClean="0"/>
              <a:t>Pemotong</a:t>
            </a:r>
            <a:r>
              <a:rPr lang="en-US" b="1" dirty="0" smtClean="0"/>
              <a:t> (</a:t>
            </a:r>
            <a:r>
              <a:rPr lang="en-US" b="1" i="1" dirty="0" smtClean="0"/>
              <a:t>Clipper</a:t>
            </a:r>
            <a:r>
              <a:rPr lang="en-US" b="1" dirty="0" smtClean="0"/>
              <a:t>) &amp; </a:t>
            </a:r>
            <a:r>
              <a:rPr lang="en-US" b="1" dirty="0" err="1" smtClean="0"/>
              <a:t>Pembatas</a:t>
            </a:r>
            <a:r>
              <a:rPr lang="en-US" b="1" dirty="0" smtClean="0"/>
              <a:t> (</a:t>
            </a:r>
            <a:r>
              <a:rPr lang="en-US" b="1" i="1" dirty="0" smtClean="0"/>
              <a:t>Limiter</a:t>
            </a:r>
            <a:r>
              <a:rPr lang="en-US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 smtClean="0"/>
              <a:t>Rangkaian</a:t>
            </a:r>
            <a:r>
              <a:rPr lang="en-US" b="1" dirty="0" smtClean="0"/>
              <a:t> </a:t>
            </a:r>
            <a:r>
              <a:rPr lang="en-US" b="1" i="1" dirty="0" smtClean="0"/>
              <a:t>Clamper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 smtClean="0"/>
              <a:t>Rangkaian</a:t>
            </a:r>
            <a:r>
              <a:rPr lang="en-US" b="1" dirty="0" smtClean="0"/>
              <a:t> </a:t>
            </a:r>
            <a:r>
              <a:rPr lang="en-US" b="1" dirty="0" err="1" smtClean="0"/>
              <a:t>Pengali</a:t>
            </a:r>
            <a:r>
              <a:rPr lang="en-US" b="1" dirty="0" smtClean="0"/>
              <a:t> </a:t>
            </a:r>
            <a:r>
              <a:rPr lang="en-US" b="1" dirty="0" err="1" smtClean="0"/>
              <a:t>Tegangan</a:t>
            </a:r>
            <a:r>
              <a:rPr lang="en-US" b="1" dirty="0" smtClean="0"/>
              <a:t> (</a:t>
            </a:r>
            <a:r>
              <a:rPr lang="en-US" b="1" i="1" dirty="0" smtClean="0"/>
              <a:t>Voltage Multipliers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7210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97212"/>
            <a:ext cx="9720072" cy="54575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Filter input </a:t>
            </a:r>
            <a:r>
              <a:rPr lang="en-US" sz="3600" b="1" dirty="0" err="1" smtClean="0"/>
              <a:t>kapasitor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2054" y="1636295"/>
                <a:ext cx="9962146" cy="501716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Bentuk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operasi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penyearah</a:t>
                </a:r>
                <a:r>
                  <a:rPr lang="en-US" dirty="0" smtClean="0"/>
                  <a:t> HWR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filter </a:t>
                </a:r>
                <a:r>
                  <a:rPr lang="en-US" dirty="0" err="1" smtClean="0"/>
                  <a:t>kapasitor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(</a:t>
                </a:r>
                <a:r>
                  <a:rPr lang="en-US" sz="2000" dirty="0" err="1" smtClean="0"/>
                  <a:t>pengisian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kapasitor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mulai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s/d </a:t>
                </a:r>
                <a:r>
                  <a:rPr lang="en-US" sz="2000" dirty="0" err="1" smtClean="0"/>
                  <a:t>tegangan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puncak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054" y="1636295"/>
                <a:ext cx="9962146" cy="5017168"/>
              </a:xfrm>
              <a:blipFill rotWithShape="0">
                <a:blip r:embed="rId2"/>
                <a:stretch>
                  <a:fillRect l="-1101" t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386" y="2422957"/>
            <a:ext cx="8397482" cy="283976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220326" y="4463716"/>
            <a:ext cx="625642" cy="1407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189748" y="3501189"/>
            <a:ext cx="4030578" cy="2370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1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3138447"/>
                <a:ext cx="7399422" cy="61842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Proses </a:t>
                </a:r>
                <a:r>
                  <a:rPr lang="en-US" sz="2000" dirty="0" err="1" smtClean="0"/>
                  <a:t>pengosongan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kapasitor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mulai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s/d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arus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mundur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dioda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3138447"/>
                <a:ext cx="7399422" cy="618423"/>
              </a:xfrm>
              <a:blipFill rotWithShape="0">
                <a:blip r:embed="rId2"/>
                <a:stretch>
                  <a:fillRect l="-247" t="-9901" r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13" y="534899"/>
            <a:ext cx="7520156" cy="22412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545179" y="1961148"/>
            <a:ext cx="1130968" cy="117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994485" y="1985212"/>
            <a:ext cx="2550694" cy="1155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457428"/>
            <a:ext cx="7259813" cy="2320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622884" y="6094685"/>
                <a:ext cx="7399422" cy="61842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Proses </a:t>
                </a:r>
                <a:r>
                  <a:rPr lang="en-US" sz="2000" dirty="0" err="1" smtClean="0"/>
                  <a:t>pengisian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kembali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kapasitor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mulai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(</a:t>
                </a:r>
                <a:r>
                  <a:rPr lang="en-US" sz="2000" dirty="0" err="1" smtClean="0"/>
                  <a:t>arus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maju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dioda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884" y="6094685"/>
                <a:ext cx="7399422" cy="618423"/>
              </a:xfrm>
              <a:prstGeom prst="rect">
                <a:avLst/>
              </a:prstGeom>
              <a:blipFill rotWithShape="0">
                <a:blip r:embed="rId5"/>
                <a:stretch>
                  <a:fillRect l="-247" t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692316" y="4119165"/>
            <a:ext cx="1852863" cy="1848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45179" y="4415589"/>
            <a:ext cx="2201779" cy="1528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66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70395"/>
            <a:ext cx="9720072" cy="55778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Tegangan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riak</a:t>
            </a:r>
            <a:r>
              <a:rPr lang="en-US" sz="2800" b="1" dirty="0" smtClean="0"/>
              <a:t> (</a:t>
            </a:r>
            <a:r>
              <a:rPr lang="en-US" sz="2800" b="1" i="1" dirty="0" smtClean="0"/>
              <a:t>ripple voltage 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76137"/>
            <a:ext cx="9720071" cy="47332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filter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AC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tegangan</a:t>
            </a:r>
            <a:r>
              <a:rPr lang="en-US" dirty="0" smtClean="0"/>
              <a:t> AC </a:t>
            </a:r>
            <a:r>
              <a:rPr lang="en-US" dirty="0" err="1" smtClean="0"/>
              <a:t>keluaran</a:t>
            </a:r>
            <a:r>
              <a:rPr lang="en-US" dirty="0" smtClean="0"/>
              <a:t> filter </a:t>
            </a:r>
            <a:r>
              <a:rPr lang="en-US" dirty="0" err="1" smtClean="0"/>
              <a:t>kapastor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“ </a:t>
            </a:r>
            <a:r>
              <a:rPr lang="en-US" dirty="0" err="1" smtClean="0">
                <a:solidFill>
                  <a:srgbClr val="FF0000"/>
                </a:solidFill>
              </a:rPr>
              <a:t>tegangan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riak</a:t>
            </a:r>
            <a:r>
              <a:rPr lang="en-US" dirty="0" smtClean="0"/>
              <a:t>”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ripple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ripple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nilainya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582" y="2381877"/>
            <a:ext cx="5796900" cy="31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5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0065" y="806117"/>
                <a:ext cx="9720071" cy="589547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tegangan</a:t>
                </a:r>
                <a:r>
                  <a:rPr lang="en-US" dirty="0" smtClean="0"/>
                  <a:t> ripple </a:t>
                </a:r>
                <a:r>
                  <a:rPr lang="en-US" dirty="0" err="1" smtClean="0"/>
                  <a:t>puncak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puncak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dapat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diestimasi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besarnya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melalui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persamaan</a:t>
                </a:r>
                <a:r>
                  <a:rPr lang="en-US" dirty="0" smtClean="0"/>
                  <a:t> 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dimana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𝑓𝑟𝑒𝑘𝑢𝑒𝑛𝑠𝑖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𝑟𝑖𝑝𝑝𝑙𝑒</m:t>
                    </m:r>
                  </m:oMath>
                </a14:m>
                <a:endParaRPr lang="en-US" sz="1600" b="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𝑘𝑎𝑝𝑎𝑠𝑖𝑡𝑜𝑟</m:t>
                    </m:r>
                  </m:oMath>
                </a14:m>
                <a:endParaRPr lang="en-US" sz="1600" b="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𝑎𝑟𝑢𝑠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𝑏𝑒𝑏𝑎𝑛</m:t>
                    </m:r>
                  </m:oMath>
                </a14:m>
                <a:endParaRPr lang="en-US" sz="160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err="1"/>
                  <a:t>N</a:t>
                </a:r>
                <a:r>
                  <a:rPr lang="en-US" dirty="0" err="1" smtClean="0"/>
                  <a:t>ilai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frekuensi</a:t>
                </a:r>
                <a:r>
                  <a:rPr lang="en-US" dirty="0" smtClean="0"/>
                  <a:t> ripple </a:t>
                </a:r>
                <a:r>
                  <a:rPr lang="en-US" dirty="0" err="1" smtClean="0"/>
                  <a:t>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tergantung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jenis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penyearah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digunakan</a:t>
                </a:r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err="1" smtClean="0"/>
                  <a:t>Faktor</a:t>
                </a:r>
                <a:r>
                  <a:rPr lang="en-US" dirty="0" smtClean="0"/>
                  <a:t> ripple (r) </a:t>
                </a:r>
                <a:r>
                  <a:rPr lang="en-US" dirty="0" err="1" smtClean="0"/>
                  <a:t>dapat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dinyatakan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persen</a:t>
                </a:r>
                <a:r>
                  <a:rPr lang="en-US" dirty="0" smtClean="0"/>
                  <a:t> (%), </a:t>
                </a:r>
                <a:r>
                  <a:rPr lang="en-US" dirty="0" err="1" smtClean="0"/>
                  <a:t>yaitu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sebesar</a:t>
                </a:r>
                <a:r>
                  <a:rPr lang="en-US" dirty="0" smtClean="0"/>
                  <a:t> 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0065" y="806117"/>
                <a:ext cx="9720071" cy="5895472"/>
              </a:xfrm>
              <a:blipFill rotWithShape="0">
                <a:blip r:embed="rId2"/>
                <a:stretch>
                  <a:fillRect l="-1129" t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7012" y="1443789"/>
                <a:ext cx="1213088" cy="56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012" y="1443789"/>
                <a:ext cx="1213088" cy="567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43099" y="4411464"/>
                <a:ext cx="1023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99" y="4411464"/>
                <a:ext cx="102361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143" t="-4444" r="-178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1584" y="4469111"/>
                <a:ext cx="798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𝐻𝑊𝑅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84" y="4469111"/>
                <a:ext cx="79861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160" t="-2174" r="-992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43649" y="4411464"/>
                <a:ext cx="11518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649" y="4411464"/>
                <a:ext cx="115185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349" t="-4444" r="-158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27609" y="4440925"/>
                <a:ext cx="771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𝐹𝑊𝑅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609" y="4440925"/>
                <a:ext cx="77136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524" t="-2174" r="-1031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3092116" y="4607610"/>
            <a:ext cx="5594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47403" y="4562528"/>
            <a:ext cx="5594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80973" y="5979694"/>
                <a:ext cx="1732077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x 100 %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973" y="5979694"/>
                <a:ext cx="1732077" cy="447045"/>
              </a:xfrm>
              <a:prstGeom prst="rect">
                <a:avLst/>
              </a:prstGeom>
              <a:blipFill rotWithShape="0">
                <a:blip r:embed="rId8"/>
                <a:stretch>
                  <a:fillRect l="-3521" t="-1370" r="-774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967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Filter </a:t>
            </a:r>
            <a:r>
              <a:rPr lang="en-US" sz="4400" dirty="0" err="1" smtClean="0"/>
              <a:t>Masukan</a:t>
            </a:r>
            <a:r>
              <a:rPr lang="en-US" sz="4400" dirty="0" smtClean="0"/>
              <a:t> “choke” (inductor-</a:t>
            </a:r>
            <a:r>
              <a:rPr lang="en-US" sz="4400" dirty="0" err="1" smtClean="0"/>
              <a:t>kapasitor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filter choke &amp;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ekivalen-nya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AC </a:t>
            </a:r>
            <a:r>
              <a:rPr lang="en-US" dirty="0" err="1" smtClean="0"/>
              <a:t>keluarannya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732" y="2976889"/>
            <a:ext cx="3742426" cy="1739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762" y="2977173"/>
            <a:ext cx="3692255" cy="17391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015789" y="3597442"/>
            <a:ext cx="589548" cy="700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522" y="5774685"/>
            <a:ext cx="1312267" cy="575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8287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263316"/>
            <a:ext cx="9720071" cy="5046044"/>
          </a:xfrm>
        </p:spPr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Soal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,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ripple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penyearah</a:t>
            </a:r>
            <a:endParaRPr lang="en-US" dirty="0" smtClean="0"/>
          </a:p>
          <a:p>
            <a:r>
              <a:rPr lang="en-US" dirty="0" err="1"/>
              <a:t>s</a:t>
            </a:r>
            <a:r>
              <a:rPr lang="en-US" dirty="0" err="1" smtClean="0"/>
              <a:t>etengah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 (</a:t>
            </a:r>
            <a:r>
              <a:rPr lang="en-US" dirty="0" err="1" smtClean="0"/>
              <a:t>dioda</a:t>
            </a:r>
            <a:r>
              <a:rPr lang="en-US" dirty="0" smtClean="0"/>
              <a:t> </a:t>
            </a:r>
            <a:r>
              <a:rPr lang="en-US" dirty="0" err="1" smtClean="0"/>
              <a:t>diasumsikan</a:t>
            </a:r>
            <a:r>
              <a:rPr lang="en-US" dirty="0" smtClean="0"/>
              <a:t> silicon)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2823434" y="2935705"/>
            <a:ext cx="6322526" cy="232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2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6039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Solusi</a:t>
            </a:r>
            <a:r>
              <a:rPr lang="en-US" sz="2800" dirty="0" smtClean="0"/>
              <a:t>: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253745"/>
                <a:ext cx="9720071" cy="5459876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Tentukan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tegangan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rms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sekunder</a:t>
                </a:r>
                <a:r>
                  <a:rPr lang="en-US" dirty="0" smtClean="0"/>
                  <a:t>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kemudian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tegangan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puncak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sekunder</a:t>
                </a:r>
                <a:r>
                  <a:rPr lang="en-US" dirty="0" smtClean="0"/>
                  <a:t> 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sehingga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tegangan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beban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dapat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cari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sebesar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=33,3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arus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beban-nya</a:t>
                </a:r>
                <a:r>
                  <a:rPr lang="en-US" dirty="0" smtClean="0"/>
                  <a:t>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jadi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tegangan</a:t>
                </a:r>
                <a:r>
                  <a:rPr lang="en-US" dirty="0" smtClean="0"/>
                  <a:t> ripple: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253745"/>
                <a:ext cx="9720071" cy="5459876"/>
              </a:xfrm>
              <a:blipFill rotWithShape="0">
                <a:blip r:embed="rId2"/>
                <a:stretch>
                  <a:fillRect l="-1129" t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9000"/>
          </a:blip>
          <a:stretch>
            <a:fillRect/>
          </a:stretch>
        </p:blipFill>
        <p:spPr>
          <a:xfrm>
            <a:off x="4318991" y="1767305"/>
            <a:ext cx="1760364" cy="490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9000"/>
          </a:blip>
          <a:stretch>
            <a:fillRect/>
          </a:stretch>
        </p:blipFill>
        <p:spPr>
          <a:xfrm>
            <a:off x="4432833" y="2721598"/>
            <a:ext cx="1892431" cy="5438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594452" y="4823250"/>
                <a:ext cx="273081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33,3 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=6,6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2" y="4823250"/>
                <a:ext cx="2730812" cy="565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594452" y="5979695"/>
                <a:ext cx="3165354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6,6 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1,1 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2" y="5979695"/>
                <a:ext cx="3165354" cy="5695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987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904" y="231712"/>
            <a:ext cx="9720072" cy="617942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Latihan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soal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harap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dikerjakan</a:t>
            </a:r>
            <a:r>
              <a:rPr lang="en-US" sz="3600" b="1" dirty="0" smtClean="0"/>
              <a:t>)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11" y="1065500"/>
            <a:ext cx="9720071" cy="495701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rata-rata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rata-rata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penyearah</a:t>
            </a:r>
            <a:r>
              <a:rPr lang="en-US" dirty="0" smtClean="0"/>
              <a:t> FWR center tapped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8000"/>
          </a:blip>
          <a:stretch>
            <a:fillRect/>
          </a:stretch>
        </p:blipFill>
        <p:spPr>
          <a:xfrm>
            <a:off x="2154943" y="1441779"/>
            <a:ext cx="3788303" cy="1850282"/>
          </a:xfrm>
          <a:prstGeom prst="rect">
            <a:avLst/>
          </a:prstGeom>
          <a:solidFill>
            <a:schemeClr val="accent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05457" y="2089921"/>
                <a:ext cx="48185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𝑐𝑜𝑏𝑎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𝑑𝑖𝑠𝑖𝑚𝑢𝑙𝑎𝑠𝑖𝑘𝑎𝑛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𝑚𝑒𝑛𝑔𝑔𝑢𝑛𝑎𝑘𝑎𝑛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𝑀𝑢𝑙𝑡𝑖𝑠𝑖𝑚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457" y="2089921"/>
                <a:ext cx="4818562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2222" r="-63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bright="12000"/>
          </a:blip>
          <a:stretch>
            <a:fillRect/>
          </a:stretch>
        </p:blipFill>
        <p:spPr>
          <a:xfrm>
            <a:off x="3976548" y="4174594"/>
            <a:ext cx="3933395" cy="25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44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135117"/>
            <a:ext cx="9720071" cy="5174243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rata-rata </a:t>
            </a: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dioda</a:t>
            </a:r>
            <a:r>
              <a:rPr lang="en-US" dirty="0" smtClean="0"/>
              <a:t> </a:t>
            </a:r>
            <a:r>
              <a:rPr lang="en-US" dirty="0" err="1" smtClean="0"/>
              <a:t>jembatan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8000"/>
          </a:blip>
          <a:stretch>
            <a:fillRect/>
          </a:stretch>
        </p:blipFill>
        <p:spPr>
          <a:xfrm>
            <a:off x="3934875" y="1956959"/>
            <a:ext cx="4322250" cy="29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13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70" y="1179095"/>
            <a:ext cx="9720071" cy="4023360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ripple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jembatan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mengasumsikan</a:t>
            </a:r>
            <a:r>
              <a:rPr lang="en-US" dirty="0" smtClean="0"/>
              <a:t> </a:t>
            </a:r>
            <a:r>
              <a:rPr lang="en-US" dirty="0" err="1" smtClean="0"/>
              <a:t>dioda</a:t>
            </a:r>
            <a:r>
              <a:rPr lang="en-US" dirty="0" smtClean="0"/>
              <a:t> ideal.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3000"/>
          </a:blip>
          <a:stretch>
            <a:fillRect/>
          </a:stretch>
        </p:blipFill>
        <p:spPr>
          <a:xfrm>
            <a:off x="1820052" y="2162633"/>
            <a:ext cx="7487489" cy="26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2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Dioda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sebagai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penyearah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i="1" dirty="0" smtClean="0"/>
              <a:t>rectifier circuits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Ada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katagori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dioda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(</a:t>
            </a:r>
            <a:r>
              <a:rPr lang="en-US" i="1" dirty="0" smtClean="0"/>
              <a:t>Half Wave Rectifier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Transformator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(</a:t>
            </a:r>
            <a:r>
              <a:rPr lang="en-US" i="1" dirty="0" smtClean="0"/>
              <a:t>Full Wave Rectifier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Jembatan</a:t>
            </a:r>
            <a:r>
              <a:rPr lang="en-US" dirty="0" smtClean="0"/>
              <a:t> (</a:t>
            </a:r>
            <a:r>
              <a:rPr lang="en-US" i="1" dirty="0" smtClean="0"/>
              <a:t>Bridge Rectifier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34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See you next weeks…..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8169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Penyearah</a:t>
            </a:r>
            <a:r>
              <a:rPr lang="en-US" b="1" dirty="0" smtClean="0"/>
              <a:t> </a:t>
            </a:r>
            <a:r>
              <a:rPr lang="en-US" b="1" dirty="0" err="1" smtClean="0"/>
              <a:t>setengah</a:t>
            </a:r>
            <a:r>
              <a:rPr lang="en-US" b="1" dirty="0" smtClean="0"/>
              <a:t> </a:t>
            </a:r>
            <a:r>
              <a:rPr lang="en-US" b="1" dirty="0" err="1" smtClean="0"/>
              <a:t>gelombang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/>
              <a:t>(</a:t>
            </a:r>
            <a:r>
              <a:rPr lang="en-US" b="1" i="1" dirty="0" smtClean="0"/>
              <a:t>Half </a:t>
            </a:r>
            <a:r>
              <a:rPr lang="en-US" b="1" i="1" dirty="0"/>
              <a:t>Wave </a:t>
            </a:r>
            <a:r>
              <a:rPr lang="en-US" b="1" i="1" dirty="0" smtClean="0"/>
              <a:t>Rectifier)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78" y="2234728"/>
            <a:ext cx="6040545" cy="3747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ideal </a:t>
            </a: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253" y="3472830"/>
            <a:ext cx="2084850" cy="164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74" y="2609525"/>
            <a:ext cx="2034000" cy="15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274" y="4583520"/>
            <a:ext cx="2186550" cy="172584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488537" y="3675291"/>
            <a:ext cx="1196467" cy="1631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29" y="3663774"/>
            <a:ext cx="2085566" cy="1035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8164" y="3472830"/>
            <a:ext cx="2581666" cy="1009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450" y="4861938"/>
            <a:ext cx="2717252" cy="106825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8479549" y="4297680"/>
            <a:ext cx="752498" cy="82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42543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Prinsip</a:t>
            </a:r>
            <a:r>
              <a:rPr lang="en-US" sz="3200" b="1" dirty="0" smtClean="0"/>
              <a:t> &amp; proses </a:t>
            </a:r>
            <a:r>
              <a:rPr lang="en-US" sz="3200" b="1" dirty="0" err="1" smtClean="0"/>
              <a:t>penyerahan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hwr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42" y="2392163"/>
            <a:ext cx="2834248" cy="1447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672" y="1591154"/>
            <a:ext cx="5636284" cy="1614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672" y="3553608"/>
            <a:ext cx="5636284" cy="155404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66153" y="2392163"/>
            <a:ext cx="1127772" cy="1951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496" y="5595386"/>
            <a:ext cx="3188704" cy="1262614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10292848" y="5107649"/>
            <a:ext cx="451352" cy="487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3995" y="5483341"/>
            <a:ext cx="2443274" cy="37479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31282" y="6092377"/>
            <a:ext cx="2443274" cy="3747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dirty="0" err="1" smtClean="0"/>
              <a:t>Tegangan</a:t>
            </a:r>
            <a:r>
              <a:rPr lang="en-US" dirty="0" smtClean="0"/>
              <a:t> rata-rata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19157" y="5719726"/>
            <a:ext cx="2237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19157" y="6226693"/>
            <a:ext cx="2266949" cy="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59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26067"/>
            <a:ext cx="9720072" cy="57631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Parameter </a:t>
            </a:r>
            <a:r>
              <a:rPr lang="en-US" sz="4000" dirty="0" err="1" smtClean="0"/>
              <a:t>hwr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175409"/>
            <a:ext cx="9720071" cy="49254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Rata-rata HWR: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(</a:t>
            </a:r>
            <a:r>
              <a:rPr lang="en-US" dirty="0" err="1" smtClean="0"/>
              <a:t>rms</a:t>
            </a:r>
            <a:r>
              <a:rPr lang="en-US" dirty="0" smtClean="0"/>
              <a:t>) HWR: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(</a:t>
            </a:r>
            <a:r>
              <a:rPr lang="en-US" dirty="0" err="1" smtClean="0"/>
              <a:t>pendekatan</a:t>
            </a:r>
            <a:r>
              <a:rPr lang="en-US" dirty="0" smtClean="0"/>
              <a:t> ideal &amp; </a:t>
            </a:r>
            <a:r>
              <a:rPr lang="en-US" dirty="0" err="1" smtClean="0"/>
              <a:t>tak</a:t>
            </a:r>
            <a:r>
              <a:rPr lang="en-US" dirty="0" smtClean="0"/>
              <a:t> ideal)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64" y="1580288"/>
            <a:ext cx="983449" cy="56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3347364" y="3295691"/>
            <a:ext cx="1209132" cy="603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365" y="4769596"/>
            <a:ext cx="827594" cy="309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 bright="11000"/>
          </a:blip>
          <a:stretch>
            <a:fillRect/>
          </a:stretch>
        </p:blipFill>
        <p:spPr>
          <a:xfrm>
            <a:off x="4330813" y="1820908"/>
            <a:ext cx="1083711" cy="318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7991" y="6148889"/>
            <a:ext cx="1369015" cy="384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3307" y="6100812"/>
            <a:ext cx="2065806" cy="37620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090984" y="6327765"/>
            <a:ext cx="1112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049" y="2005526"/>
            <a:ext cx="4782399" cy="189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7956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Tegangan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puncak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terbalik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peak invers </a:t>
            </a:r>
            <a:r>
              <a:rPr lang="en-US" sz="2400" b="1" i="1" dirty="0" err="1" smtClean="0"/>
              <a:t>voltage:piv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05970"/>
            <a:ext cx="9720071" cy="46033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PIV </a:t>
            </a:r>
            <a:r>
              <a:rPr lang="en-US" dirty="0" err="1" smtClean="0"/>
              <a:t>menunjukan</a:t>
            </a:r>
            <a:r>
              <a:rPr lang="en-US" dirty="0" smtClean="0"/>
              <a:t> “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terbalik</a:t>
            </a:r>
            <a:r>
              <a:rPr lang="en-US" dirty="0"/>
              <a:t> (reverse voltage) yang </a:t>
            </a:r>
            <a:r>
              <a:rPr lang="en-US" dirty="0" err="1"/>
              <a:t>dihadapi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menyearahkan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smtClean="0"/>
              <a:t>AC”.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penyearahan</a:t>
            </a:r>
            <a:r>
              <a:rPr lang="en-US" dirty="0"/>
              <a:t> </a:t>
            </a:r>
            <a:r>
              <a:rPr lang="en-US" dirty="0" smtClean="0"/>
              <a:t>HWR,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terbalik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membias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, yang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51" y="2508736"/>
            <a:ext cx="4157484" cy="1794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9671" y="5513697"/>
                <a:ext cx="1951630" cy="303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𝑃𝐼𝑉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71" y="5513697"/>
                <a:ext cx="1951630" cy="303673"/>
              </a:xfrm>
              <a:prstGeom prst="rect">
                <a:avLst/>
              </a:prstGeom>
              <a:blipFill rotWithShape="0">
                <a:blip r:embed="rId3"/>
                <a:stretch>
                  <a:fillRect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52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753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simulasi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perhitungan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503" y="4609505"/>
            <a:ext cx="4361935" cy="181258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Pertaanyaan</a:t>
            </a:r>
            <a:r>
              <a:rPr lang="en-US" b="1" dirty="0" smtClean="0"/>
              <a:t>:</a:t>
            </a:r>
          </a:p>
          <a:p>
            <a:r>
              <a:rPr lang="en-US" i="1" dirty="0" err="1" smtClean="0"/>
              <a:t>Bandingkan</a:t>
            </a:r>
            <a:r>
              <a:rPr lang="en-US" i="1" dirty="0" smtClean="0"/>
              <a:t> </a:t>
            </a:r>
            <a:r>
              <a:rPr lang="en-US" i="1" dirty="0" err="1" smtClean="0"/>
              <a:t>hasil</a:t>
            </a:r>
            <a:r>
              <a:rPr lang="en-US" i="1" dirty="0" smtClean="0"/>
              <a:t> </a:t>
            </a:r>
            <a:r>
              <a:rPr lang="en-US" i="1" dirty="0" err="1" smtClean="0"/>
              <a:t>simulsi</a:t>
            </a:r>
            <a:r>
              <a:rPr lang="en-US" i="1" dirty="0" smtClean="0"/>
              <a:t> </a:t>
            </a:r>
            <a:r>
              <a:rPr lang="en-US" i="1" dirty="0" err="1" smtClean="0"/>
              <a:t>tegangan</a:t>
            </a:r>
            <a:r>
              <a:rPr lang="en-US" i="1" dirty="0" smtClean="0"/>
              <a:t> </a:t>
            </a:r>
            <a:r>
              <a:rPr lang="en-US" i="1" dirty="0" err="1" smtClean="0"/>
              <a:t>beban</a:t>
            </a:r>
            <a:r>
              <a:rPr lang="en-US" i="1" dirty="0" smtClean="0"/>
              <a:t> DC </a:t>
            </a:r>
            <a:r>
              <a:rPr lang="en-US" i="1" dirty="0" err="1" smtClean="0"/>
              <a:t>ini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hasil</a:t>
            </a:r>
            <a:r>
              <a:rPr lang="en-US" i="1" dirty="0" smtClean="0"/>
              <a:t> </a:t>
            </a:r>
            <a:r>
              <a:rPr lang="en-US" i="1" dirty="0" err="1" smtClean="0"/>
              <a:t>perhitungannya</a:t>
            </a:r>
            <a:r>
              <a:rPr lang="en-US" i="1" dirty="0" smtClean="0"/>
              <a:t> ! (</a:t>
            </a:r>
            <a:r>
              <a:rPr lang="en-US" i="1" dirty="0" err="1" smtClean="0"/>
              <a:t>menggunakan</a:t>
            </a:r>
            <a:r>
              <a:rPr lang="en-US" i="1" dirty="0" smtClean="0"/>
              <a:t> </a:t>
            </a:r>
            <a:r>
              <a:rPr lang="en-US" i="1" dirty="0" err="1" smtClean="0"/>
              <a:t>pendekatan</a:t>
            </a:r>
            <a:r>
              <a:rPr lang="en-US" i="1" dirty="0" smtClean="0"/>
              <a:t> ideal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tak</a:t>
            </a:r>
            <a:r>
              <a:rPr lang="en-US" i="1" dirty="0" smtClean="0"/>
              <a:t> ideal !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31" y="1576693"/>
            <a:ext cx="3981274" cy="2592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404" y="1439811"/>
            <a:ext cx="5629593" cy="2676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404" y="4282891"/>
            <a:ext cx="5629685" cy="246224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103341" y="2619632"/>
            <a:ext cx="630194" cy="72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98741"/>
          </a:xfrm>
        </p:spPr>
        <p:txBody>
          <a:bodyPr/>
          <a:lstStyle/>
          <a:p>
            <a:r>
              <a:rPr lang="en-US" dirty="0" err="1" smtClean="0"/>
              <a:t>Hwr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transformator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81665"/>
            <a:ext cx="9720071" cy="47276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kema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HWR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Transformator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lilitan</a:t>
            </a:r>
            <a:r>
              <a:rPr lang="en-US" dirty="0" smtClean="0"/>
              <a:t> primer </a:t>
            </a:r>
            <a:r>
              <a:rPr lang="en-US" dirty="0" err="1" smtClean="0"/>
              <a:t>dengn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(N</a:t>
            </a:r>
            <a:r>
              <a:rPr lang="en-US" sz="1600" dirty="0" smtClean="0"/>
              <a:t>1</a:t>
            </a:r>
            <a:r>
              <a:rPr lang="en-US" dirty="0" smtClean="0"/>
              <a:t>:N</a:t>
            </a:r>
            <a:r>
              <a:rPr lang="en-US" sz="1600" dirty="0" smtClean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rata-rata </a:t>
            </a:r>
            <a:r>
              <a:rPr lang="en-US" dirty="0" err="1" smtClean="0"/>
              <a:t>beban</a:t>
            </a:r>
            <a:r>
              <a:rPr lang="en-US" dirty="0" smtClean="0"/>
              <a:t> (</a:t>
            </a:r>
            <a:r>
              <a:rPr lang="en-US" dirty="0" err="1" smtClean="0"/>
              <a:t>Vdc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34" y="2282960"/>
            <a:ext cx="3559500" cy="18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5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768</TotalTime>
  <Words>727</Words>
  <Application>Microsoft Office PowerPoint</Application>
  <PresentationFormat>Widescreen</PresentationFormat>
  <Paragraphs>196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Cambria Math</vt:lpstr>
      <vt:lpstr>Tw Cen MT</vt:lpstr>
      <vt:lpstr>Tw Cen MT Condensed</vt:lpstr>
      <vt:lpstr>Wingdings</vt:lpstr>
      <vt:lpstr>Wingdings 3</vt:lpstr>
      <vt:lpstr>Integral</vt:lpstr>
      <vt:lpstr>Penerapan RANGKAIAN DIODA</vt:lpstr>
      <vt:lpstr>OUTLINES</vt:lpstr>
      <vt:lpstr>Dioda sebagai penyearah  (rectifier circuits)</vt:lpstr>
      <vt:lpstr>Penyearah setengah gelombang (Half Wave Rectifier)</vt:lpstr>
      <vt:lpstr>Prinsip &amp; proses penyerahan hwr</vt:lpstr>
      <vt:lpstr>Parameter hwr</vt:lpstr>
      <vt:lpstr>Tegangan puncak terbalik (peak invers voltage:piv )</vt:lpstr>
      <vt:lpstr>Contoh simulasi vs perhitungan</vt:lpstr>
      <vt:lpstr>Hwr dengan transformator</vt:lpstr>
      <vt:lpstr>PowerPoint Presentation</vt:lpstr>
      <vt:lpstr>Penyearah gelombang penuh  (full wave rectifier )</vt:lpstr>
      <vt:lpstr>Proses &amp; prinsip penyearahan FWR</vt:lpstr>
      <vt:lpstr>Parameter fwr</vt:lpstr>
      <vt:lpstr>Tegangan puncak terbalik (peak invers voltage:piv)</vt:lpstr>
      <vt:lpstr>Contoh simulasi vs perhitungan</vt:lpstr>
      <vt:lpstr>Penyearah dioda jembatan  (bridge rectifier )</vt:lpstr>
      <vt:lpstr>Tahapan lengkapnya…</vt:lpstr>
      <vt:lpstr>Contoh fisik dioda jembatan</vt:lpstr>
      <vt:lpstr>Filter power supply</vt:lpstr>
      <vt:lpstr>Filter input kapasitor</vt:lpstr>
      <vt:lpstr>PowerPoint Presentation</vt:lpstr>
      <vt:lpstr>Tegangan riak (ripple voltage )</vt:lpstr>
      <vt:lpstr>PowerPoint Presentation</vt:lpstr>
      <vt:lpstr>Filter Masukan “choke” (inductor-kapasitor)</vt:lpstr>
      <vt:lpstr>PowerPoint Presentation</vt:lpstr>
      <vt:lpstr>Solusi:</vt:lpstr>
      <vt:lpstr>Latihan soal (harap dikerjakan)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RANGKAIAN-RANGKAIAN DIODA</dc:title>
  <dc:creator>Nayadut</dc:creator>
  <cp:lastModifiedBy>Nayadut</cp:lastModifiedBy>
  <cp:revision>44</cp:revision>
  <dcterms:created xsi:type="dcterms:W3CDTF">2016-09-07T07:07:23Z</dcterms:created>
  <dcterms:modified xsi:type="dcterms:W3CDTF">2016-10-18T06:58:59Z</dcterms:modified>
</cp:coreProperties>
</file>