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7" r:id="rId6"/>
    <p:sldId id="268" r:id="rId7"/>
    <p:sldId id="285" r:id="rId8"/>
    <p:sldId id="270" r:id="rId9"/>
    <p:sldId id="271" r:id="rId10"/>
    <p:sldId id="272" r:id="rId11"/>
    <p:sldId id="273" r:id="rId12"/>
    <p:sldId id="274" r:id="rId13"/>
    <p:sldId id="275" r:id="rId14"/>
    <p:sldId id="261" r:id="rId15"/>
    <p:sldId id="278" r:id="rId16"/>
    <p:sldId id="279" r:id="rId17"/>
    <p:sldId id="281" r:id="rId1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9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slide" Target="../slides/slide4.xml"/><Relationship Id="rId1" Type="http://schemas.openxmlformats.org/officeDocument/2006/relationships/slide" Target="../slides/slide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slide" Target="../slides/slide14.xml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F1DCE5-6FB8-49DC-B6A7-EF3F839F4DDB}" type="doc">
      <dgm:prSet loTypeId="urn:microsoft.com/office/officeart/2005/8/layout/vList3#1" loCatId="pictur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A0D93941-5EF8-4B52-9922-AD8B0513E721}">
      <dgm:prSet phldrT="[Text]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n-US" b="1" dirty="0" err="1" smtClean="0">
              <a:hlinkClick xmlns:r="http://schemas.openxmlformats.org/officeDocument/2006/relationships" r:id="rId1" action="ppaction://hlinksldjump"/>
            </a:rPr>
            <a:t>Pengertian</a:t>
          </a:r>
          <a:r>
            <a:rPr lang="en-US" b="1" dirty="0" smtClean="0">
              <a:hlinkClick xmlns:r="http://schemas.openxmlformats.org/officeDocument/2006/relationships" r:id="rId1" action="ppaction://hlinksldjump"/>
            </a:rPr>
            <a:t> Transistor</a:t>
          </a:r>
          <a:endParaRPr lang="id-ID" dirty="0"/>
        </a:p>
      </dgm:t>
    </dgm:pt>
    <dgm:pt modelId="{F5C6D352-C51F-4048-BA24-E14F3B3A4A62}" type="parTrans" cxnId="{4AC259F6-88C8-4B25-99C6-4C495A4C0F73}">
      <dgm:prSet/>
      <dgm:spPr/>
      <dgm:t>
        <a:bodyPr/>
        <a:lstStyle/>
        <a:p>
          <a:endParaRPr lang="id-ID"/>
        </a:p>
      </dgm:t>
    </dgm:pt>
    <dgm:pt modelId="{C2607A79-8212-43D5-8577-455D8901D91C}" type="sibTrans" cxnId="{4AC259F6-88C8-4B25-99C6-4C495A4C0F73}">
      <dgm:prSet/>
      <dgm:spPr/>
      <dgm:t>
        <a:bodyPr/>
        <a:lstStyle/>
        <a:p>
          <a:endParaRPr lang="id-ID"/>
        </a:p>
      </dgm:t>
    </dgm:pt>
    <dgm:pt modelId="{8F38A373-A085-4A1C-87ED-643C743D8236}">
      <dgm:prSet phldrT="[Text]"/>
      <dgm:spPr/>
      <dgm:t>
        <a:bodyPr/>
        <a:lstStyle/>
        <a:p>
          <a:r>
            <a:rPr lang="en-US" b="1" dirty="0" smtClean="0">
              <a:hlinkClick xmlns:r="http://schemas.openxmlformats.org/officeDocument/2006/relationships" r:id="rId2" action="ppaction://hlinksldjump"/>
            </a:rPr>
            <a:t>Fungsi Transistor</a:t>
          </a:r>
          <a:endParaRPr lang="id-ID" dirty="0"/>
        </a:p>
      </dgm:t>
    </dgm:pt>
    <dgm:pt modelId="{7C7D34C6-B58F-4E62-A03C-5DD2D3216F60}" type="parTrans" cxnId="{E8116766-9DC1-4D58-9874-12D3A8A06642}">
      <dgm:prSet/>
      <dgm:spPr/>
      <dgm:t>
        <a:bodyPr/>
        <a:lstStyle/>
        <a:p>
          <a:endParaRPr lang="id-ID"/>
        </a:p>
      </dgm:t>
    </dgm:pt>
    <dgm:pt modelId="{B254F680-6C63-479A-8E93-8BC1F60781BB}" type="sibTrans" cxnId="{E8116766-9DC1-4D58-9874-12D3A8A06642}">
      <dgm:prSet/>
      <dgm:spPr/>
      <dgm:t>
        <a:bodyPr/>
        <a:lstStyle/>
        <a:p>
          <a:endParaRPr lang="id-ID"/>
        </a:p>
      </dgm:t>
    </dgm:pt>
    <dgm:pt modelId="{0CE6E0D3-F926-4C55-A9E6-51EE7A210D87}">
      <dgm:prSet phldrT="[Text]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r>
            <a:rPr lang="en-US" b="1" dirty="0" err="1" smtClean="0">
              <a:solidFill>
                <a:schemeClr val="bg1">
                  <a:lumMod val="20000"/>
                  <a:lumOff val="80000"/>
                </a:schemeClr>
              </a:solidFill>
              <a:hlinkClick xmlns:r="http://schemas.openxmlformats.org/officeDocument/2006/relationships" r:id="rId3" action="ppaction://hlinksldjump"/>
            </a:rPr>
            <a:t>Jenis</a:t>
          </a:r>
          <a:r>
            <a:rPr lang="en-US" b="1" dirty="0" smtClean="0">
              <a:solidFill>
                <a:schemeClr val="bg1">
                  <a:lumMod val="20000"/>
                  <a:lumOff val="80000"/>
                </a:schemeClr>
              </a:solidFill>
              <a:hlinkClick xmlns:r="http://schemas.openxmlformats.org/officeDocument/2006/relationships" r:id="rId3" action="ppaction://hlinksldjump"/>
            </a:rPr>
            <a:t> &amp; </a:t>
          </a:r>
          <a:r>
            <a:rPr lang="en-US" b="1" dirty="0" err="1" smtClean="0">
              <a:solidFill>
                <a:schemeClr val="bg1">
                  <a:lumMod val="20000"/>
                  <a:lumOff val="80000"/>
                </a:schemeClr>
              </a:solidFill>
              <a:hlinkClick xmlns:r="http://schemas.openxmlformats.org/officeDocument/2006/relationships" r:id="rId3" action="ppaction://hlinksldjump"/>
            </a:rPr>
            <a:t>Simbol</a:t>
          </a:r>
          <a:r>
            <a:rPr lang="en-US" b="1" dirty="0" smtClean="0">
              <a:solidFill>
                <a:schemeClr val="bg1">
                  <a:lumMod val="20000"/>
                  <a:lumOff val="80000"/>
                </a:schemeClr>
              </a:solidFill>
              <a:hlinkClick xmlns:r="http://schemas.openxmlformats.org/officeDocument/2006/relationships" r:id="rId3" action="ppaction://hlinksldjump"/>
            </a:rPr>
            <a:t> Transistor</a:t>
          </a:r>
          <a:endParaRPr lang="id-ID" dirty="0">
            <a:solidFill>
              <a:schemeClr val="bg1">
                <a:lumMod val="20000"/>
                <a:lumOff val="80000"/>
              </a:schemeClr>
            </a:solidFill>
          </a:endParaRPr>
        </a:p>
      </dgm:t>
    </dgm:pt>
    <dgm:pt modelId="{973BC8B1-C26E-42C1-9DC5-B554C1E5A8DC}" type="parTrans" cxnId="{EA38B777-5F77-45CE-A2CA-6B491FC9792B}">
      <dgm:prSet/>
      <dgm:spPr/>
      <dgm:t>
        <a:bodyPr/>
        <a:lstStyle/>
        <a:p>
          <a:endParaRPr lang="id-ID"/>
        </a:p>
      </dgm:t>
    </dgm:pt>
    <dgm:pt modelId="{B2FEB764-5602-4F7E-B61E-7A843A50D97B}" type="sibTrans" cxnId="{EA38B777-5F77-45CE-A2CA-6B491FC9792B}">
      <dgm:prSet/>
      <dgm:spPr/>
      <dgm:t>
        <a:bodyPr/>
        <a:lstStyle/>
        <a:p>
          <a:endParaRPr lang="id-ID"/>
        </a:p>
      </dgm:t>
    </dgm:pt>
    <dgm:pt modelId="{0EC3AB2C-B622-4876-A308-B8418C22E840}">
      <dgm:prSet phldrT="[Text]"/>
      <dgm:spPr>
        <a:solidFill>
          <a:srgbClr val="00B050"/>
        </a:solidFill>
      </dgm:spPr>
      <dgm:t>
        <a:bodyPr/>
        <a:lstStyle/>
        <a:p>
          <a:r>
            <a:rPr lang="en-US" b="1" dirty="0" err="1" smtClean="0">
              <a:hlinkClick xmlns:r="http://schemas.openxmlformats.org/officeDocument/2006/relationships" r:id="rId4" action="ppaction://hlinksldjump"/>
            </a:rPr>
            <a:t>Prinsip</a:t>
          </a:r>
          <a:r>
            <a:rPr lang="en-US" b="1" dirty="0" smtClean="0">
              <a:hlinkClick xmlns:r="http://schemas.openxmlformats.org/officeDocument/2006/relationships" r:id="rId4" action="ppaction://hlinksldjump"/>
            </a:rPr>
            <a:t> </a:t>
          </a:r>
          <a:r>
            <a:rPr lang="en-US" b="1" dirty="0" err="1" smtClean="0">
              <a:hlinkClick xmlns:r="http://schemas.openxmlformats.org/officeDocument/2006/relationships" r:id="rId4" action="ppaction://hlinksldjump"/>
            </a:rPr>
            <a:t>kerja</a:t>
          </a:r>
          <a:r>
            <a:rPr lang="en-US" b="1" dirty="0" smtClean="0">
              <a:hlinkClick xmlns:r="http://schemas.openxmlformats.org/officeDocument/2006/relationships" r:id="rId4" action="ppaction://hlinksldjump"/>
            </a:rPr>
            <a:t> Transistor</a:t>
          </a:r>
          <a:endParaRPr lang="id-ID" dirty="0"/>
        </a:p>
      </dgm:t>
    </dgm:pt>
    <dgm:pt modelId="{B6486A9F-6499-4B8D-ABB0-21DCC8F32293}" type="parTrans" cxnId="{0FDC85DD-D4C9-410B-9C3A-F2589BC9DDDB}">
      <dgm:prSet/>
      <dgm:spPr/>
      <dgm:t>
        <a:bodyPr/>
        <a:lstStyle/>
        <a:p>
          <a:endParaRPr lang="id-ID"/>
        </a:p>
      </dgm:t>
    </dgm:pt>
    <dgm:pt modelId="{13D4CCEC-0FF1-41D9-B6EF-48FEA98A45D9}" type="sibTrans" cxnId="{0FDC85DD-D4C9-410B-9C3A-F2589BC9DDDB}">
      <dgm:prSet/>
      <dgm:spPr/>
      <dgm:t>
        <a:bodyPr/>
        <a:lstStyle/>
        <a:p>
          <a:endParaRPr lang="id-ID"/>
        </a:p>
      </dgm:t>
    </dgm:pt>
    <dgm:pt modelId="{ACBAE004-22EC-4463-B443-835C55D38542}">
      <dgm:prSet phldrT="[Text]"/>
      <dgm:spPr>
        <a:solidFill>
          <a:srgbClr val="7030A0"/>
        </a:solidFill>
        <a:ln>
          <a:solidFill>
            <a:srgbClr val="7030A0"/>
          </a:solidFill>
        </a:ln>
      </dgm:spPr>
      <dgm:t>
        <a:bodyPr/>
        <a:lstStyle/>
        <a:p>
          <a:r>
            <a:rPr lang="en-US" b="1" dirty="0" err="1" smtClean="0">
              <a:hlinkClick xmlns:r="http://schemas.openxmlformats.org/officeDocument/2006/relationships" r:id="" action="ppaction://noaction"/>
            </a:rPr>
            <a:t>Aplikasi</a:t>
          </a:r>
          <a:r>
            <a:rPr lang="en-US" b="1" dirty="0" smtClean="0">
              <a:hlinkClick xmlns:r="http://schemas.openxmlformats.org/officeDocument/2006/relationships" r:id="" action="ppaction://noaction"/>
            </a:rPr>
            <a:t> Transistor</a:t>
          </a:r>
          <a:endParaRPr lang="id-ID" dirty="0"/>
        </a:p>
      </dgm:t>
    </dgm:pt>
    <dgm:pt modelId="{45315E8A-B40A-4F47-A67E-38572CA81B7E}" type="parTrans" cxnId="{A1A2313B-CD03-4BB4-BC8A-CA7F1E4BD212}">
      <dgm:prSet/>
      <dgm:spPr/>
      <dgm:t>
        <a:bodyPr/>
        <a:lstStyle/>
        <a:p>
          <a:endParaRPr lang="id-ID"/>
        </a:p>
      </dgm:t>
    </dgm:pt>
    <dgm:pt modelId="{5B0886EF-978C-4B84-A56F-08C563CADA79}" type="sibTrans" cxnId="{A1A2313B-CD03-4BB4-BC8A-CA7F1E4BD212}">
      <dgm:prSet/>
      <dgm:spPr/>
      <dgm:t>
        <a:bodyPr/>
        <a:lstStyle/>
        <a:p>
          <a:endParaRPr lang="id-ID"/>
        </a:p>
      </dgm:t>
    </dgm:pt>
    <dgm:pt modelId="{039BB934-C503-4FDF-B9C5-64C9EF60AC3B}" type="pres">
      <dgm:prSet presAssocID="{F2F1DCE5-6FB8-49DC-B6A7-EF3F839F4DD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3B381154-880F-4FF6-922D-D73E24DC1B7A}" type="pres">
      <dgm:prSet presAssocID="{A0D93941-5EF8-4B52-9922-AD8B0513E721}" presName="composite" presStyleCnt="0"/>
      <dgm:spPr/>
    </dgm:pt>
    <dgm:pt modelId="{725C2BF8-511F-42EC-96D2-CF792EAB8979}" type="pres">
      <dgm:prSet presAssocID="{A0D93941-5EF8-4B52-9922-AD8B0513E721}" presName="imgShp" presStyleLbl="fgImgPlace1" presStyleIdx="0" presStyleCnt="5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4823BBED-EA99-4F2F-8D18-3A2493691CA0}" type="pres">
      <dgm:prSet presAssocID="{A0D93941-5EF8-4B52-9922-AD8B0513E721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FDE5413-4EBE-4003-BBBF-698C9C1ABFCA}" type="pres">
      <dgm:prSet presAssocID="{C2607A79-8212-43D5-8577-455D8901D91C}" presName="spacing" presStyleCnt="0"/>
      <dgm:spPr/>
    </dgm:pt>
    <dgm:pt modelId="{ACE34968-EF1D-4A44-AC74-6DE25288F5FE}" type="pres">
      <dgm:prSet presAssocID="{8F38A373-A085-4A1C-87ED-643C743D8236}" presName="composite" presStyleCnt="0"/>
      <dgm:spPr/>
    </dgm:pt>
    <dgm:pt modelId="{DE0B5F4F-25DA-404D-A7E3-C44881B162A4}" type="pres">
      <dgm:prSet presAssocID="{8F38A373-A085-4A1C-87ED-643C743D8236}" presName="imgShp" presStyleLbl="fgImgPlace1" presStyleIdx="1" presStyleCnt="5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id-ID"/>
        </a:p>
      </dgm:t>
    </dgm:pt>
    <dgm:pt modelId="{054392C1-ADE6-4027-8AA4-850476B33BD0}" type="pres">
      <dgm:prSet presAssocID="{8F38A373-A085-4A1C-87ED-643C743D8236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0D38E2F-1350-4B4E-AA1F-A55EB6061C41}" type="pres">
      <dgm:prSet presAssocID="{B254F680-6C63-479A-8E93-8BC1F60781BB}" presName="spacing" presStyleCnt="0"/>
      <dgm:spPr/>
    </dgm:pt>
    <dgm:pt modelId="{B4BB6007-134A-49EA-AB52-5116C7C51E24}" type="pres">
      <dgm:prSet presAssocID="{0CE6E0D3-F926-4C55-A9E6-51EE7A210D87}" presName="composite" presStyleCnt="0"/>
      <dgm:spPr/>
    </dgm:pt>
    <dgm:pt modelId="{B1386AFF-52D8-4E9B-976D-C37D6096A7CB}" type="pres">
      <dgm:prSet presAssocID="{0CE6E0D3-F926-4C55-A9E6-51EE7A210D87}" presName="imgShp" presStyleLbl="fgImgPlace1" presStyleIdx="2" presStyleCnt="5"/>
      <dgm:spPr>
        <a:blipFill rotWithShape="1">
          <a:blip xmlns:r="http://schemas.openxmlformats.org/officeDocument/2006/relationships" r:embed="rId6"/>
          <a:stretch>
            <a:fillRect/>
          </a:stretch>
        </a:blipFill>
      </dgm:spPr>
      <dgm:t>
        <a:bodyPr/>
        <a:lstStyle/>
        <a:p>
          <a:endParaRPr lang="id-ID"/>
        </a:p>
      </dgm:t>
    </dgm:pt>
    <dgm:pt modelId="{44871901-3584-4150-BC10-F10DC390A334}" type="pres">
      <dgm:prSet presAssocID="{0CE6E0D3-F926-4C55-A9E6-51EE7A210D87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D578197-B470-4BEE-9978-9028067307F8}" type="pres">
      <dgm:prSet presAssocID="{B2FEB764-5602-4F7E-B61E-7A843A50D97B}" presName="spacing" presStyleCnt="0"/>
      <dgm:spPr/>
    </dgm:pt>
    <dgm:pt modelId="{77AE3153-E7E1-4AB0-B7EB-949FD5AFF419}" type="pres">
      <dgm:prSet presAssocID="{0EC3AB2C-B622-4876-A308-B8418C22E840}" presName="composite" presStyleCnt="0"/>
      <dgm:spPr/>
    </dgm:pt>
    <dgm:pt modelId="{AD6A968D-33DA-4DE3-B048-4CC594D1912D}" type="pres">
      <dgm:prSet presAssocID="{0EC3AB2C-B622-4876-A308-B8418C22E840}" presName="imgShp" presStyleLbl="fgImgPlace1" presStyleIdx="3" presStyleCnt="5"/>
      <dgm:spPr>
        <a:blipFill rotWithShape="1">
          <a:blip xmlns:r="http://schemas.openxmlformats.org/officeDocument/2006/relationships" r:embed="rId6"/>
          <a:stretch>
            <a:fillRect/>
          </a:stretch>
        </a:blipFill>
      </dgm:spPr>
    </dgm:pt>
    <dgm:pt modelId="{25F09C19-E5F5-40C2-93D8-B3C1CFD7B512}" type="pres">
      <dgm:prSet presAssocID="{0EC3AB2C-B622-4876-A308-B8418C22E840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FA727DB-C9E3-4720-9185-4297752D6E53}" type="pres">
      <dgm:prSet presAssocID="{13D4CCEC-0FF1-41D9-B6EF-48FEA98A45D9}" presName="spacing" presStyleCnt="0"/>
      <dgm:spPr/>
    </dgm:pt>
    <dgm:pt modelId="{8C7C4701-CD1B-4F76-B8C0-44C8F82DE4E3}" type="pres">
      <dgm:prSet presAssocID="{ACBAE004-22EC-4463-B443-835C55D38542}" presName="composite" presStyleCnt="0"/>
      <dgm:spPr/>
    </dgm:pt>
    <dgm:pt modelId="{B382500D-AE79-4BB2-92F4-F382B71D92D0}" type="pres">
      <dgm:prSet presAssocID="{ACBAE004-22EC-4463-B443-835C55D38542}" presName="imgShp" presStyleLbl="fgImgPlace1" presStyleIdx="4" presStyleCnt="5"/>
      <dgm:spPr>
        <a:blipFill rotWithShape="1">
          <a:blip xmlns:r="http://schemas.openxmlformats.org/officeDocument/2006/relationships" r:embed="rId6"/>
          <a:stretch>
            <a:fillRect/>
          </a:stretch>
        </a:blipFill>
      </dgm:spPr>
    </dgm:pt>
    <dgm:pt modelId="{31725EFF-AEC4-4F5C-81C1-0AE6F4EE8A47}" type="pres">
      <dgm:prSet presAssocID="{ACBAE004-22EC-4463-B443-835C55D38542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E8116766-9DC1-4D58-9874-12D3A8A06642}" srcId="{F2F1DCE5-6FB8-49DC-B6A7-EF3F839F4DDB}" destId="{8F38A373-A085-4A1C-87ED-643C743D8236}" srcOrd="1" destOrd="0" parTransId="{7C7D34C6-B58F-4E62-A03C-5DD2D3216F60}" sibTransId="{B254F680-6C63-479A-8E93-8BC1F60781BB}"/>
    <dgm:cxn modelId="{605B6157-41BF-4B4F-A0C5-C19E76D3CC8E}" type="presOf" srcId="{ACBAE004-22EC-4463-B443-835C55D38542}" destId="{31725EFF-AEC4-4F5C-81C1-0AE6F4EE8A47}" srcOrd="0" destOrd="0" presId="urn:microsoft.com/office/officeart/2005/8/layout/vList3#1"/>
    <dgm:cxn modelId="{9B5F64A3-6AAC-4EC3-A6E0-676933AB50FF}" type="presOf" srcId="{8F38A373-A085-4A1C-87ED-643C743D8236}" destId="{054392C1-ADE6-4027-8AA4-850476B33BD0}" srcOrd="0" destOrd="0" presId="urn:microsoft.com/office/officeart/2005/8/layout/vList3#1"/>
    <dgm:cxn modelId="{A1A2313B-CD03-4BB4-BC8A-CA7F1E4BD212}" srcId="{F2F1DCE5-6FB8-49DC-B6A7-EF3F839F4DDB}" destId="{ACBAE004-22EC-4463-B443-835C55D38542}" srcOrd="4" destOrd="0" parTransId="{45315E8A-B40A-4F47-A67E-38572CA81B7E}" sibTransId="{5B0886EF-978C-4B84-A56F-08C563CADA79}"/>
    <dgm:cxn modelId="{D6D6D04D-1E57-4264-A28F-236EDE0D6286}" type="presOf" srcId="{0CE6E0D3-F926-4C55-A9E6-51EE7A210D87}" destId="{44871901-3584-4150-BC10-F10DC390A334}" srcOrd="0" destOrd="0" presId="urn:microsoft.com/office/officeart/2005/8/layout/vList3#1"/>
    <dgm:cxn modelId="{B2B22648-4DA7-4224-872C-5D639F22CC58}" type="presOf" srcId="{0EC3AB2C-B622-4876-A308-B8418C22E840}" destId="{25F09C19-E5F5-40C2-93D8-B3C1CFD7B512}" srcOrd="0" destOrd="0" presId="urn:microsoft.com/office/officeart/2005/8/layout/vList3#1"/>
    <dgm:cxn modelId="{1ADFA30B-27BE-4DCB-B48E-7BED4F01DE6B}" type="presOf" srcId="{A0D93941-5EF8-4B52-9922-AD8B0513E721}" destId="{4823BBED-EA99-4F2F-8D18-3A2493691CA0}" srcOrd="0" destOrd="0" presId="urn:microsoft.com/office/officeart/2005/8/layout/vList3#1"/>
    <dgm:cxn modelId="{0FDC85DD-D4C9-410B-9C3A-F2589BC9DDDB}" srcId="{F2F1DCE5-6FB8-49DC-B6A7-EF3F839F4DDB}" destId="{0EC3AB2C-B622-4876-A308-B8418C22E840}" srcOrd="3" destOrd="0" parTransId="{B6486A9F-6499-4B8D-ABB0-21DCC8F32293}" sibTransId="{13D4CCEC-0FF1-41D9-B6EF-48FEA98A45D9}"/>
    <dgm:cxn modelId="{5BF5C7DA-91A4-4809-887A-BFBDDC63A50C}" type="presOf" srcId="{F2F1DCE5-6FB8-49DC-B6A7-EF3F839F4DDB}" destId="{039BB934-C503-4FDF-B9C5-64C9EF60AC3B}" srcOrd="0" destOrd="0" presId="urn:microsoft.com/office/officeart/2005/8/layout/vList3#1"/>
    <dgm:cxn modelId="{4AC259F6-88C8-4B25-99C6-4C495A4C0F73}" srcId="{F2F1DCE5-6FB8-49DC-B6A7-EF3F839F4DDB}" destId="{A0D93941-5EF8-4B52-9922-AD8B0513E721}" srcOrd="0" destOrd="0" parTransId="{F5C6D352-C51F-4048-BA24-E14F3B3A4A62}" sibTransId="{C2607A79-8212-43D5-8577-455D8901D91C}"/>
    <dgm:cxn modelId="{EA38B777-5F77-45CE-A2CA-6B491FC9792B}" srcId="{F2F1DCE5-6FB8-49DC-B6A7-EF3F839F4DDB}" destId="{0CE6E0D3-F926-4C55-A9E6-51EE7A210D87}" srcOrd="2" destOrd="0" parTransId="{973BC8B1-C26E-42C1-9DC5-B554C1E5A8DC}" sibTransId="{B2FEB764-5602-4F7E-B61E-7A843A50D97B}"/>
    <dgm:cxn modelId="{D0A95092-F8F7-421D-A6B5-1A3689D14696}" type="presParOf" srcId="{039BB934-C503-4FDF-B9C5-64C9EF60AC3B}" destId="{3B381154-880F-4FF6-922D-D73E24DC1B7A}" srcOrd="0" destOrd="0" presId="urn:microsoft.com/office/officeart/2005/8/layout/vList3#1"/>
    <dgm:cxn modelId="{5996D331-9240-47F0-9A53-3BC0214D9D49}" type="presParOf" srcId="{3B381154-880F-4FF6-922D-D73E24DC1B7A}" destId="{725C2BF8-511F-42EC-96D2-CF792EAB8979}" srcOrd="0" destOrd="0" presId="urn:microsoft.com/office/officeart/2005/8/layout/vList3#1"/>
    <dgm:cxn modelId="{9626D470-338C-4287-8558-495B10BE202B}" type="presParOf" srcId="{3B381154-880F-4FF6-922D-D73E24DC1B7A}" destId="{4823BBED-EA99-4F2F-8D18-3A2493691CA0}" srcOrd="1" destOrd="0" presId="urn:microsoft.com/office/officeart/2005/8/layout/vList3#1"/>
    <dgm:cxn modelId="{F9B9C182-83C8-4CFC-9AD1-42D00B011AEA}" type="presParOf" srcId="{039BB934-C503-4FDF-B9C5-64C9EF60AC3B}" destId="{7FDE5413-4EBE-4003-BBBF-698C9C1ABFCA}" srcOrd="1" destOrd="0" presId="urn:microsoft.com/office/officeart/2005/8/layout/vList3#1"/>
    <dgm:cxn modelId="{B75176B8-CCBD-473F-BF43-09E0D34FDFBF}" type="presParOf" srcId="{039BB934-C503-4FDF-B9C5-64C9EF60AC3B}" destId="{ACE34968-EF1D-4A44-AC74-6DE25288F5FE}" srcOrd="2" destOrd="0" presId="urn:microsoft.com/office/officeart/2005/8/layout/vList3#1"/>
    <dgm:cxn modelId="{2DB59A81-4C0C-44CF-9CA0-0E8F445FC785}" type="presParOf" srcId="{ACE34968-EF1D-4A44-AC74-6DE25288F5FE}" destId="{DE0B5F4F-25DA-404D-A7E3-C44881B162A4}" srcOrd="0" destOrd="0" presId="urn:microsoft.com/office/officeart/2005/8/layout/vList3#1"/>
    <dgm:cxn modelId="{A91FD3CC-21C3-45D5-A8AE-AF96A112309E}" type="presParOf" srcId="{ACE34968-EF1D-4A44-AC74-6DE25288F5FE}" destId="{054392C1-ADE6-4027-8AA4-850476B33BD0}" srcOrd="1" destOrd="0" presId="urn:microsoft.com/office/officeart/2005/8/layout/vList3#1"/>
    <dgm:cxn modelId="{9476C2E1-3211-4017-85C1-815394E3CBFD}" type="presParOf" srcId="{039BB934-C503-4FDF-B9C5-64C9EF60AC3B}" destId="{00D38E2F-1350-4B4E-AA1F-A55EB6061C41}" srcOrd="3" destOrd="0" presId="urn:microsoft.com/office/officeart/2005/8/layout/vList3#1"/>
    <dgm:cxn modelId="{FF16A040-45E5-4E61-90CB-EF1D67494397}" type="presParOf" srcId="{039BB934-C503-4FDF-B9C5-64C9EF60AC3B}" destId="{B4BB6007-134A-49EA-AB52-5116C7C51E24}" srcOrd="4" destOrd="0" presId="urn:microsoft.com/office/officeart/2005/8/layout/vList3#1"/>
    <dgm:cxn modelId="{E7E0B007-6FDB-4AAA-A478-6F60CCE8F0E0}" type="presParOf" srcId="{B4BB6007-134A-49EA-AB52-5116C7C51E24}" destId="{B1386AFF-52D8-4E9B-976D-C37D6096A7CB}" srcOrd="0" destOrd="0" presId="urn:microsoft.com/office/officeart/2005/8/layout/vList3#1"/>
    <dgm:cxn modelId="{B68EE99D-8C8E-4462-8BA7-2DC07CA36722}" type="presParOf" srcId="{B4BB6007-134A-49EA-AB52-5116C7C51E24}" destId="{44871901-3584-4150-BC10-F10DC390A334}" srcOrd="1" destOrd="0" presId="urn:microsoft.com/office/officeart/2005/8/layout/vList3#1"/>
    <dgm:cxn modelId="{1DA38C61-0ADB-4284-BBB7-45765B160AA0}" type="presParOf" srcId="{039BB934-C503-4FDF-B9C5-64C9EF60AC3B}" destId="{ED578197-B470-4BEE-9978-9028067307F8}" srcOrd="5" destOrd="0" presId="urn:microsoft.com/office/officeart/2005/8/layout/vList3#1"/>
    <dgm:cxn modelId="{10FF7094-DEAE-4ECD-A9E3-E3EA29A8554D}" type="presParOf" srcId="{039BB934-C503-4FDF-B9C5-64C9EF60AC3B}" destId="{77AE3153-E7E1-4AB0-B7EB-949FD5AFF419}" srcOrd="6" destOrd="0" presId="urn:microsoft.com/office/officeart/2005/8/layout/vList3#1"/>
    <dgm:cxn modelId="{1F767458-541D-4A40-BF6A-87A10FBFA4C3}" type="presParOf" srcId="{77AE3153-E7E1-4AB0-B7EB-949FD5AFF419}" destId="{AD6A968D-33DA-4DE3-B048-4CC594D1912D}" srcOrd="0" destOrd="0" presId="urn:microsoft.com/office/officeart/2005/8/layout/vList3#1"/>
    <dgm:cxn modelId="{6F91C17F-83B5-4825-8D25-8D132B041782}" type="presParOf" srcId="{77AE3153-E7E1-4AB0-B7EB-949FD5AFF419}" destId="{25F09C19-E5F5-40C2-93D8-B3C1CFD7B512}" srcOrd="1" destOrd="0" presId="urn:microsoft.com/office/officeart/2005/8/layout/vList3#1"/>
    <dgm:cxn modelId="{495EA1C8-1306-4627-983F-EC0CE8BC1AF0}" type="presParOf" srcId="{039BB934-C503-4FDF-B9C5-64C9EF60AC3B}" destId="{3FA727DB-C9E3-4720-9185-4297752D6E53}" srcOrd="7" destOrd="0" presId="urn:microsoft.com/office/officeart/2005/8/layout/vList3#1"/>
    <dgm:cxn modelId="{666C08A0-D30B-4AFD-A4FB-BC9190E7BBC7}" type="presParOf" srcId="{039BB934-C503-4FDF-B9C5-64C9EF60AC3B}" destId="{8C7C4701-CD1B-4F76-B8C0-44C8F82DE4E3}" srcOrd="8" destOrd="0" presId="urn:microsoft.com/office/officeart/2005/8/layout/vList3#1"/>
    <dgm:cxn modelId="{4D3A3999-13CF-48BC-A1B1-4B8824AE331C}" type="presParOf" srcId="{8C7C4701-CD1B-4F76-B8C0-44C8F82DE4E3}" destId="{B382500D-AE79-4BB2-92F4-F382B71D92D0}" srcOrd="0" destOrd="0" presId="urn:microsoft.com/office/officeart/2005/8/layout/vList3#1"/>
    <dgm:cxn modelId="{AB6D32C8-026E-4236-9D26-09959F6999DA}" type="presParOf" srcId="{8C7C4701-CD1B-4F76-B8C0-44C8F82DE4E3}" destId="{31725EFF-AEC4-4F5C-81C1-0AE6F4EE8A47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23BBED-EA99-4F2F-8D18-3A2493691CA0}">
      <dsp:nvSpPr>
        <dsp:cNvPr id="0" name=""/>
        <dsp:cNvSpPr/>
      </dsp:nvSpPr>
      <dsp:spPr>
        <a:xfrm rot="10800000">
          <a:off x="1236829" y="2763"/>
          <a:ext cx="4213908" cy="701724"/>
        </a:xfrm>
        <a:prstGeom prst="homePlate">
          <a:avLst/>
        </a:prstGeom>
        <a:solidFill>
          <a:schemeClr val="tx1">
            <a:lumMod val="65000"/>
            <a:lumOff val="3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9441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 smtClean="0">
              <a:hlinkClick xmlns:r="http://schemas.openxmlformats.org/officeDocument/2006/relationships" r:id="" action="ppaction://hlinksldjump"/>
            </a:rPr>
            <a:t>Pengertian</a:t>
          </a:r>
          <a:r>
            <a:rPr lang="en-US" sz="2200" b="1" kern="1200" dirty="0" smtClean="0">
              <a:hlinkClick xmlns:r="http://schemas.openxmlformats.org/officeDocument/2006/relationships" r:id="" action="ppaction://hlinksldjump"/>
            </a:rPr>
            <a:t> Transistor</a:t>
          </a:r>
          <a:endParaRPr lang="id-ID" sz="2200" kern="1200" dirty="0"/>
        </a:p>
      </dsp:txBody>
      <dsp:txXfrm rot="10800000">
        <a:off x="1412260" y="2763"/>
        <a:ext cx="4038477" cy="701724"/>
      </dsp:txXfrm>
    </dsp:sp>
    <dsp:sp modelId="{725C2BF8-511F-42EC-96D2-CF792EAB8979}">
      <dsp:nvSpPr>
        <dsp:cNvPr id="0" name=""/>
        <dsp:cNvSpPr/>
      </dsp:nvSpPr>
      <dsp:spPr>
        <a:xfrm>
          <a:off x="885966" y="2763"/>
          <a:ext cx="701724" cy="701724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054392C1-ADE6-4027-8AA4-850476B33BD0}">
      <dsp:nvSpPr>
        <dsp:cNvPr id="0" name=""/>
        <dsp:cNvSpPr/>
      </dsp:nvSpPr>
      <dsp:spPr>
        <a:xfrm rot="10800000">
          <a:off x="1236829" y="913958"/>
          <a:ext cx="4213908" cy="701724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9441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hlinkClick xmlns:r="http://schemas.openxmlformats.org/officeDocument/2006/relationships" r:id="" action="ppaction://hlinksldjump"/>
            </a:rPr>
            <a:t>Fungsi Transistor</a:t>
          </a:r>
          <a:endParaRPr lang="id-ID" sz="2200" kern="1200" dirty="0"/>
        </a:p>
      </dsp:txBody>
      <dsp:txXfrm rot="10800000">
        <a:off x="1412260" y="913958"/>
        <a:ext cx="4038477" cy="701724"/>
      </dsp:txXfrm>
    </dsp:sp>
    <dsp:sp modelId="{DE0B5F4F-25DA-404D-A7E3-C44881B162A4}">
      <dsp:nvSpPr>
        <dsp:cNvPr id="0" name=""/>
        <dsp:cNvSpPr/>
      </dsp:nvSpPr>
      <dsp:spPr>
        <a:xfrm>
          <a:off x="885966" y="913958"/>
          <a:ext cx="701724" cy="701724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44871901-3584-4150-BC10-F10DC390A334}">
      <dsp:nvSpPr>
        <dsp:cNvPr id="0" name=""/>
        <dsp:cNvSpPr/>
      </dsp:nvSpPr>
      <dsp:spPr>
        <a:xfrm rot="10800000">
          <a:off x="1236829" y="1825153"/>
          <a:ext cx="4213908" cy="701724"/>
        </a:xfrm>
        <a:prstGeom prst="homePlate">
          <a:avLst/>
        </a:prstGeom>
        <a:solidFill>
          <a:schemeClr val="tx1">
            <a:lumMod val="95000"/>
            <a:lumOff val="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9441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 smtClean="0">
              <a:solidFill>
                <a:schemeClr val="bg1">
                  <a:lumMod val="20000"/>
                  <a:lumOff val="80000"/>
                </a:schemeClr>
              </a:solidFill>
              <a:hlinkClick xmlns:r="http://schemas.openxmlformats.org/officeDocument/2006/relationships" r:id="" action="ppaction://hlinksldjump"/>
            </a:rPr>
            <a:t>Jenis</a:t>
          </a:r>
          <a:r>
            <a:rPr lang="en-US" sz="2200" b="1" kern="1200" dirty="0" smtClean="0">
              <a:solidFill>
                <a:schemeClr val="bg1">
                  <a:lumMod val="20000"/>
                  <a:lumOff val="80000"/>
                </a:schemeClr>
              </a:solidFill>
              <a:hlinkClick xmlns:r="http://schemas.openxmlformats.org/officeDocument/2006/relationships" r:id="" action="ppaction://hlinksldjump"/>
            </a:rPr>
            <a:t> &amp; </a:t>
          </a:r>
          <a:r>
            <a:rPr lang="en-US" sz="2200" b="1" kern="1200" dirty="0" err="1" smtClean="0">
              <a:solidFill>
                <a:schemeClr val="bg1">
                  <a:lumMod val="20000"/>
                  <a:lumOff val="80000"/>
                </a:schemeClr>
              </a:solidFill>
              <a:hlinkClick xmlns:r="http://schemas.openxmlformats.org/officeDocument/2006/relationships" r:id="" action="ppaction://hlinksldjump"/>
            </a:rPr>
            <a:t>Simbol</a:t>
          </a:r>
          <a:r>
            <a:rPr lang="en-US" sz="2200" b="1" kern="1200" dirty="0" smtClean="0">
              <a:solidFill>
                <a:schemeClr val="bg1">
                  <a:lumMod val="20000"/>
                  <a:lumOff val="80000"/>
                </a:schemeClr>
              </a:solidFill>
              <a:hlinkClick xmlns:r="http://schemas.openxmlformats.org/officeDocument/2006/relationships" r:id="" action="ppaction://hlinksldjump"/>
            </a:rPr>
            <a:t> Transistor</a:t>
          </a:r>
          <a:endParaRPr lang="id-ID" sz="2200" kern="1200" dirty="0">
            <a:solidFill>
              <a:schemeClr val="bg1">
                <a:lumMod val="20000"/>
                <a:lumOff val="80000"/>
              </a:schemeClr>
            </a:solidFill>
          </a:endParaRPr>
        </a:p>
      </dsp:txBody>
      <dsp:txXfrm rot="10800000">
        <a:off x="1412260" y="1825153"/>
        <a:ext cx="4038477" cy="701724"/>
      </dsp:txXfrm>
    </dsp:sp>
    <dsp:sp modelId="{B1386AFF-52D8-4E9B-976D-C37D6096A7CB}">
      <dsp:nvSpPr>
        <dsp:cNvPr id="0" name=""/>
        <dsp:cNvSpPr/>
      </dsp:nvSpPr>
      <dsp:spPr>
        <a:xfrm>
          <a:off x="885966" y="1825153"/>
          <a:ext cx="701724" cy="701724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25F09C19-E5F5-40C2-93D8-B3C1CFD7B512}">
      <dsp:nvSpPr>
        <dsp:cNvPr id="0" name=""/>
        <dsp:cNvSpPr/>
      </dsp:nvSpPr>
      <dsp:spPr>
        <a:xfrm rot="10800000">
          <a:off x="1236829" y="2736348"/>
          <a:ext cx="4213908" cy="701724"/>
        </a:xfrm>
        <a:prstGeom prst="homePlate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9441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 smtClean="0">
              <a:hlinkClick xmlns:r="http://schemas.openxmlformats.org/officeDocument/2006/relationships" r:id="" action="ppaction://hlinksldjump"/>
            </a:rPr>
            <a:t>Prinsip</a:t>
          </a:r>
          <a:r>
            <a:rPr lang="en-US" sz="2200" b="1" kern="1200" dirty="0" smtClean="0">
              <a:hlinkClick xmlns:r="http://schemas.openxmlformats.org/officeDocument/2006/relationships" r:id="" action="ppaction://hlinksldjump"/>
            </a:rPr>
            <a:t> </a:t>
          </a:r>
          <a:r>
            <a:rPr lang="en-US" sz="2200" b="1" kern="1200" dirty="0" err="1" smtClean="0">
              <a:hlinkClick xmlns:r="http://schemas.openxmlformats.org/officeDocument/2006/relationships" r:id="" action="ppaction://hlinksldjump"/>
            </a:rPr>
            <a:t>kerja</a:t>
          </a:r>
          <a:r>
            <a:rPr lang="en-US" sz="2200" b="1" kern="1200" dirty="0" smtClean="0">
              <a:hlinkClick xmlns:r="http://schemas.openxmlformats.org/officeDocument/2006/relationships" r:id="" action="ppaction://hlinksldjump"/>
            </a:rPr>
            <a:t> Transistor</a:t>
          </a:r>
          <a:endParaRPr lang="id-ID" sz="2200" kern="1200" dirty="0"/>
        </a:p>
      </dsp:txBody>
      <dsp:txXfrm rot="10800000">
        <a:off x="1412260" y="2736348"/>
        <a:ext cx="4038477" cy="701724"/>
      </dsp:txXfrm>
    </dsp:sp>
    <dsp:sp modelId="{AD6A968D-33DA-4DE3-B048-4CC594D1912D}">
      <dsp:nvSpPr>
        <dsp:cNvPr id="0" name=""/>
        <dsp:cNvSpPr/>
      </dsp:nvSpPr>
      <dsp:spPr>
        <a:xfrm>
          <a:off x="885966" y="2736348"/>
          <a:ext cx="701724" cy="701724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1725EFF-AEC4-4F5C-81C1-0AE6F4EE8A47}">
      <dsp:nvSpPr>
        <dsp:cNvPr id="0" name=""/>
        <dsp:cNvSpPr/>
      </dsp:nvSpPr>
      <dsp:spPr>
        <a:xfrm rot="10800000">
          <a:off x="1236829" y="3647543"/>
          <a:ext cx="4213908" cy="701724"/>
        </a:xfrm>
        <a:prstGeom prst="homePlate">
          <a:avLst/>
        </a:prstGeom>
        <a:solidFill>
          <a:srgbClr val="7030A0"/>
        </a:solidFill>
        <a:ln>
          <a:solidFill>
            <a:srgbClr val="7030A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9441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 smtClean="0">
              <a:hlinkClick xmlns:r="http://schemas.openxmlformats.org/officeDocument/2006/relationships" r:id="" action="ppaction://noaction"/>
            </a:rPr>
            <a:t>Aplikasi</a:t>
          </a:r>
          <a:r>
            <a:rPr lang="en-US" sz="2200" b="1" kern="1200" dirty="0" smtClean="0">
              <a:hlinkClick xmlns:r="http://schemas.openxmlformats.org/officeDocument/2006/relationships" r:id="" action="ppaction://noaction"/>
            </a:rPr>
            <a:t> Transistor</a:t>
          </a:r>
          <a:endParaRPr lang="id-ID" sz="2200" kern="1200" dirty="0"/>
        </a:p>
      </dsp:txBody>
      <dsp:txXfrm rot="10800000">
        <a:off x="1412260" y="3647543"/>
        <a:ext cx="4038477" cy="701724"/>
      </dsp:txXfrm>
    </dsp:sp>
    <dsp:sp modelId="{B382500D-AE79-4BB2-92F4-F382B71D92D0}">
      <dsp:nvSpPr>
        <dsp:cNvPr id="0" name=""/>
        <dsp:cNvSpPr/>
      </dsp:nvSpPr>
      <dsp:spPr>
        <a:xfrm>
          <a:off x="885966" y="3647543"/>
          <a:ext cx="701724" cy="701724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89CA2B-5F80-4938-9123-512525B11F31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41902-0FFA-4C85-9A9A-2156563C1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67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41902-0FFA-4C85-9A9A-2156563C1C5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690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" name="Freeform 40"/>
          <p:cNvSpPr>
            <a:spLocks/>
          </p:cNvSpPr>
          <p:nvPr/>
        </p:nvSpPr>
        <p:spPr bwMode="gray">
          <a:xfrm>
            <a:off x="0" y="6048375"/>
            <a:ext cx="2762250" cy="809625"/>
          </a:xfrm>
          <a:custGeom>
            <a:avLst/>
            <a:gdLst>
              <a:gd name="T0" fmla="*/ 0 w 1740"/>
              <a:gd name="T1" fmla="*/ 0 h 510"/>
              <a:gd name="T2" fmla="*/ 0 w 1740"/>
              <a:gd name="T3" fmla="*/ 510 h 510"/>
              <a:gd name="T4" fmla="*/ 1740 w 1740"/>
              <a:gd name="T5" fmla="*/ 510 h 510"/>
              <a:gd name="T6" fmla="*/ 1595 w 1740"/>
              <a:gd name="T7" fmla="*/ 30 h 510"/>
              <a:gd name="T8" fmla="*/ 0 w 1740"/>
              <a:gd name="T9" fmla="*/ 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0" h="510">
                <a:moveTo>
                  <a:pt x="0" y="0"/>
                </a:moveTo>
                <a:lnTo>
                  <a:pt x="0" y="510"/>
                </a:lnTo>
                <a:cubicBezTo>
                  <a:pt x="0" y="510"/>
                  <a:pt x="870" y="510"/>
                  <a:pt x="1740" y="510"/>
                </a:cubicBezTo>
                <a:cubicBezTo>
                  <a:pt x="1650" y="258"/>
                  <a:pt x="1595" y="30"/>
                  <a:pt x="1595" y="30"/>
                </a:cubicBezTo>
                <a:cubicBezTo>
                  <a:pt x="798" y="54"/>
                  <a:pt x="0" y="0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113" name="Freeform 41"/>
          <p:cNvSpPr>
            <a:spLocks/>
          </p:cNvSpPr>
          <p:nvPr/>
        </p:nvSpPr>
        <p:spPr bwMode="gray">
          <a:xfrm>
            <a:off x="2590800" y="4705350"/>
            <a:ext cx="6400800" cy="2152650"/>
          </a:xfrm>
          <a:custGeom>
            <a:avLst/>
            <a:gdLst>
              <a:gd name="T0" fmla="*/ 1116 w 4032"/>
              <a:gd name="T1" fmla="*/ 0 h 1356"/>
              <a:gd name="T2" fmla="*/ 3840 w 4032"/>
              <a:gd name="T3" fmla="*/ 636 h 1356"/>
              <a:gd name="T4" fmla="*/ 4032 w 4032"/>
              <a:gd name="T5" fmla="*/ 1356 h 1356"/>
              <a:gd name="T6" fmla="*/ 288 w 4032"/>
              <a:gd name="T7" fmla="*/ 1356 h 1356"/>
              <a:gd name="T8" fmla="*/ 0 w 4032"/>
              <a:gd name="T9" fmla="*/ 828 h 1356"/>
              <a:gd name="T10" fmla="*/ 1116 w 4032"/>
              <a:gd name="T11" fmla="*/ 0 h 1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32" h="1356">
                <a:moveTo>
                  <a:pt x="1116" y="0"/>
                </a:moveTo>
                <a:cubicBezTo>
                  <a:pt x="2370" y="1254"/>
                  <a:pt x="3840" y="636"/>
                  <a:pt x="3840" y="636"/>
                </a:cubicBezTo>
                <a:cubicBezTo>
                  <a:pt x="4032" y="966"/>
                  <a:pt x="4032" y="1356"/>
                  <a:pt x="4032" y="1356"/>
                </a:cubicBezTo>
                <a:cubicBezTo>
                  <a:pt x="4032" y="1356"/>
                  <a:pt x="2160" y="1356"/>
                  <a:pt x="288" y="1356"/>
                </a:cubicBezTo>
                <a:cubicBezTo>
                  <a:pt x="120" y="1140"/>
                  <a:pt x="0" y="828"/>
                  <a:pt x="0" y="828"/>
                </a:cubicBezTo>
                <a:lnTo>
                  <a:pt x="1116" y="0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114" name="Freeform 42"/>
          <p:cNvSpPr>
            <a:spLocks/>
          </p:cNvSpPr>
          <p:nvPr/>
        </p:nvSpPr>
        <p:spPr bwMode="gray">
          <a:xfrm>
            <a:off x="4400550" y="781050"/>
            <a:ext cx="4743450" cy="5048250"/>
          </a:xfrm>
          <a:custGeom>
            <a:avLst/>
            <a:gdLst>
              <a:gd name="T0" fmla="*/ 510 w 2988"/>
              <a:gd name="T1" fmla="*/ 1098 h 3180"/>
              <a:gd name="T2" fmla="*/ 2280 w 2988"/>
              <a:gd name="T3" fmla="*/ 0 h 3180"/>
              <a:gd name="T4" fmla="*/ 2988 w 2988"/>
              <a:gd name="T5" fmla="*/ 342 h 3180"/>
              <a:gd name="T6" fmla="*/ 2988 w 2988"/>
              <a:gd name="T7" fmla="*/ 2772 h 3180"/>
              <a:gd name="T8" fmla="*/ 1452 w 2988"/>
              <a:gd name="T9" fmla="*/ 3060 h 3180"/>
              <a:gd name="T10" fmla="*/ 0 w 2988"/>
              <a:gd name="T11" fmla="*/ 2406 h 3180"/>
              <a:gd name="T12" fmla="*/ 510 w 2988"/>
              <a:gd name="T13" fmla="*/ 1098 h 3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88" h="3180">
                <a:moveTo>
                  <a:pt x="510" y="1098"/>
                </a:moveTo>
                <a:cubicBezTo>
                  <a:pt x="1710" y="840"/>
                  <a:pt x="2280" y="0"/>
                  <a:pt x="2280" y="0"/>
                </a:cubicBezTo>
                <a:cubicBezTo>
                  <a:pt x="2700" y="96"/>
                  <a:pt x="2988" y="342"/>
                  <a:pt x="2988" y="342"/>
                </a:cubicBezTo>
                <a:lnTo>
                  <a:pt x="2988" y="2772"/>
                </a:lnTo>
                <a:cubicBezTo>
                  <a:pt x="2988" y="2772"/>
                  <a:pt x="2202" y="3180"/>
                  <a:pt x="1452" y="3060"/>
                </a:cubicBezTo>
                <a:cubicBezTo>
                  <a:pt x="636" y="2940"/>
                  <a:pt x="0" y="2406"/>
                  <a:pt x="0" y="2406"/>
                </a:cubicBezTo>
                <a:lnTo>
                  <a:pt x="510" y="109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115" name="Freeform 43"/>
          <p:cNvSpPr>
            <a:spLocks/>
          </p:cNvSpPr>
          <p:nvPr/>
        </p:nvSpPr>
        <p:spPr bwMode="gray">
          <a:xfrm>
            <a:off x="4800600" y="0"/>
            <a:ext cx="3276600" cy="2409825"/>
          </a:xfrm>
          <a:custGeom>
            <a:avLst/>
            <a:gdLst>
              <a:gd name="T0" fmla="*/ 0 w 2064"/>
              <a:gd name="T1" fmla="*/ 0 h 1518"/>
              <a:gd name="T2" fmla="*/ 276 w 2064"/>
              <a:gd name="T3" fmla="*/ 1518 h 1518"/>
              <a:gd name="T4" fmla="*/ 2064 w 2064"/>
              <a:gd name="T5" fmla="*/ 0 h 1518"/>
              <a:gd name="T6" fmla="*/ 0 w 2064"/>
              <a:gd name="T7" fmla="*/ 0 h 1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64" h="1518">
                <a:moveTo>
                  <a:pt x="0" y="0"/>
                </a:moveTo>
                <a:cubicBezTo>
                  <a:pt x="0" y="0"/>
                  <a:pt x="138" y="759"/>
                  <a:pt x="276" y="1518"/>
                </a:cubicBezTo>
                <a:cubicBezTo>
                  <a:pt x="1518" y="1194"/>
                  <a:pt x="2064" y="0"/>
                  <a:pt x="206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151" name="Freeform 79"/>
          <p:cNvSpPr>
            <a:spLocks/>
          </p:cNvSpPr>
          <p:nvPr/>
        </p:nvSpPr>
        <p:spPr bwMode="gray">
          <a:xfrm>
            <a:off x="0" y="0"/>
            <a:ext cx="6583363" cy="7267575"/>
          </a:xfrm>
          <a:custGeom>
            <a:avLst/>
            <a:gdLst>
              <a:gd name="T0" fmla="*/ 0 w 4014"/>
              <a:gd name="T1" fmla="*/ 0 h 4455"/>
              <a:gd name="T2" fmla="*/ 3612 w 4014"/>
              <a:gd name="T3" fmla="*/ 0 h 4455"/>
              <a:gd name="T4" fmla="*/ 3222 w 4014"/>
              <a:gd name="T5" fmla="*/ 3042 h 4455"/>
              <a:gd name="T6" fmla="*/ 0 w 4014"/>
              <a:gd name="T7" fmla="*/ 3744 h 4455"/>
              <a:gd name="T8" fmla="*/ 0 w 4014"/>
              <a:gd name="T9" fmla="*/ 0 h 4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117" name="Freeform 45"/>
          <p:cNvSpPr>
            <a:spLocks/>
          </p:cNvSpPr>
          <p:nvPr/>
        </p:nvSpPr>
        <p:spPr bwMode="gray">
          <a:xfrm>
            <a:off x="0" y="0"/>
            <a:ext cx="6372225" cy="7072313"/>
          </a:xfrm>
          <a:custGeom>
            <a:avLst/>
            <a:gdLst>
              <a:gd name="T0" fmla="*/ 0 w 4014"/>
              <a:gd name="T1" fmla="*/ 0 h 4455"/>
              <a:gd name="T2" fmla="*/ 3612 w 4014"/>
              <a:gd name="T3" fmla="*/ 0 h 4455"/>
              <a:gd name="T4" fmla="*/ 3222 w 4014"/>
              <a:gd name="T5" fmla="*/ 3042 h 4455"/>
              <a:gd name="T6" fmla="*/ 0 w 4014"/>
              <a:gd name="T7" fmla="*/ 3744 h 4455"/>
              <a:gd name="T8" fmla="*/ 0 w 4014"/>
              <a:gd name="T9" fmla="*/ 0 h 4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2549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119" name="Line 47"/>
          <p:cNvSpPr>
            <a:spLocks noChangeShapeType="1"/>
          </p:cNvSpPr>
          <p:nvPr/>
        </p:nvSpPr>
        <p:spPr bwMode="gray">
          <a:xfrm>
            <a:off x="250825" y="1588"/>
            <a:ext cx="0" cy="601503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120" name="Line 48"/>
          <p:cNvSpPr>
            <a:spLocks noChangeShapeType="1"/>
          </p:cNvSpPr>
          <p:nvPr/>
        </p:nvSpPr>
        <p:spPr bwMode="gray">
          <a:xfrm>
            <a:off x="1293813" y="1588"/>
            <a:ext cx="0" cy="62071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121" name="Line 49"/>
          <p:cNvSpPr>
            <a:spLocks noChangeShapeType="1"/>
          </p:cNvSpPr>
          <p:nvPr/>
        </p:nvSpPr>
        <p:spPr bwMode="gray">
          <a:xfrm>
            <a:off x="2338388" y="1588"/>
            <a:ext cx="0" cy="6183312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122" name="Line 50"/>
          <p:cNvSpPr>
            <a:spLocks noChangeShapeType="1"/>
          </p:cNvSpPr>
          <p:nvPr/>
        </p:nvSpPr>
        <p:spPr bwMode="gray">
          <a:xfrm>
            <a:off x="3382963" y="1588"/>
            <a:ext cx="0" cy="59721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123" name="Line 51"/>
          <p:cNvSpPr>
            <a:spLocks noChangeShapeType="1"/>
          </p:cNvSpPr>
          <p:nvPr/>
        </p:nvSpPr>
        <p:spPr bwMode="gray">
          <a:xfrm>
            <a:off x="4427538" y="1588"/>
            <a:ext cx="0" cy="54498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125" name="Line 53"/>
          <p:cNvSpPr>
            <a:spLocks noChangeShapeType="1"/>
          </p:cNvSpPr>
          <p:nvPr/>
        </p:nvSpPr>
        <p:spPr bwMode="gray">
          <a:xfrm rot="5400000">
            <a:off x="2913063" y="-2654300"/>
            <a:ext cx="0" cy="58134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126" name="Line 54"/>
          <p:cNvSpPr>
            <a:spLocks noChangeShapeType="1"/>
          </p:cNvSpPr>
          <p:nvPr/>
        </p:nvSpPr>
        <p:spPr bwMode="gray">
          <a:xfrm rot="5400000">
            <a:off x="3006725" y="-1682750"/>
            <a:ext cx="0" cy="60007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127" name="Line 55"/>
          <p:cNvSpPr>
            <a:spLocks noChangeShapeType="1"/>
          </p:cNvSpPr>
          <p:nvPr/>
        </p:nvSpPr>
        <p:spPr bwMode="gray">
          <a:xfrm rot="5400000">
            <a:off x="3011488" y="-622300"/>
            <a:ext cx="0" cy="60102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128" name="Line 56"/>
          <p:cNvSpPr>
            <a:spLocks noChangeShapeType="1"/>
          </p:cNvSpPr>
          <p:nvPr/>
        </p:nvSpPr>
        <p:spPr bwMode="gray">
          <a:xfrm rot="5400000">
            <a:off x="2907507" y="548481"/>
            <a:ext cx="0" cy="58023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129" name="Line 57"/>
          <p:cNvSpPr>
            <a:spLocks noChangeShapeType="1"/>
          </p:cNvSpPr>
          <p:nvPr/>
        </p:nvSpPr>
        <p:spPr bwMode="gray">
          <a:xfrm rot="5400000">
            <a:off x="2666207" y="1854993"/>
            <a:ext cx="0" cy="53197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130" name="Line 58"/>
          <p:cNvSpPr>
            <a:spLocks noChangeShapeType="1"/>
          </p:cNvSpPr>
          <p:nvPr/>
        </p:nvSpPr>
        <p:spPr bwMode="gray">
          <a:xfrm rot="5400000">
            <a:off x="2115344" y="3472656"/>
            <a:ext cx="0" cy="42179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gray">
          <a:xfrm>
            <a:off x="2362200" y="277813"/>
            <a:ext cx="1012825" cy="1025525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132" name="Rectangle 60"/>
          <p:cNvSpPr>
            <a:spLocks noChangeArrowheads="1"/>
          </p:cNvSpPr>
          <p:nvPr/>
        </p:nvSpPr>
        <p:spPr bwMode="gray">
          <a:xfrm>
            <a:off x="285750" y="2427288"/>
            <a:ext cx="1012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133" name="Rectangle 61"/>
          <p:cNvSpPr>
            <a:spLocks noChangeArrowheads="1"/>
          </p:cNvSpPr>
          <p:nvPr/>
        </p:nvSpPr>
        <p:spPr bwMode="gray">
          <a:xfrm>
            <a:off x="0" y="271463"/>
            <a:ext cx="250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134" name="Rectangle 62"/>
          <p:cNvSpPr>
            <a:spLocks noChangeArrowheads="1"/>
          </p:cNvSpPr>
          <p:nvPr/>
        </p:nvSpPr>
        <p:spPr bwMode="gray">
          <a:xfrm>
            <a:off x="1331913" y="1588"/>
            <a:ext cx="1012825" cy="234950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136" name="Freeform 64"/>
          <p:cNvSpPr>
            <a:spLocks/>
          </p:cNvSpPr>
          <p:nvPr/>
        </p:nvSpPr>
        <p:spPr bwMode="gray">
          <a:xfrm>
            <a:off x="2365375" y="4541838"/>
            <a:ext cx="1009650" cy="1033462"/>
          </a:xfrm>
          <a:custGeom>
            <a:avLst/>
            <a:gdLst>
              <a:gd name="T0" fmla="*/ 0 w 636"/>
              <a:gd name="T1" fmla="*/ 0 h 651"/>
              <a:gd name="T2" fmla="*/ 0 w 636"/>
              <a:gd name="T3" fmla="*/ 645 h 651"/>
              <a:gd name="T4" fmla="*/ 636 w 636"/>
              <a:gd name="T5" fmla="*/ 651 h 651"/>
              <a:gd name="T6" fmla="*/ 632 w 636"/>
              <a:gd name="T7" fmla="*/ 0 h 651"/>
              <a:gd name="T8" fmla="*/ 0 w 636"/>
              <a:gd name="T9" fmla="*/ 0 h 6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6" h="651">
                <a:moveTo>
                  <a:pt x="0" y="0"/>
                </a:moveTo>
                <a:lnTo>
                  <a:pt x="0" y="645"/>
                </a:lnTo>
                <a:lnTo>
                  <a:pt x="636" y="651"/>
                </a:lnTo>
                <a:lnTo>
                  <a:pt x="6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gray">
          <a:xfrm>
            <a:off x="285750" y="243522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3375" y="5084763"/>
            <a:ext cx="6400800" cy="457200"/>
          </a:xfrm>
        </p:spPr>
        <p:txBody>
          <a:bodyPr/>
          <a:lstStyle>
            <a:lvl1pPr marL="0" indent="0">
              <a:buFontTx/>
              <a:buNone/>
              <a:defRPr sz="1600">
                <a:latin typeface="Times New Roman" pitchFamily="18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fld id="{5F80520B-9045-463A-ABD2-A523C17BF2D3}" type="datetimeFigureOut">
              <a:rPr lang="id-ID" smtClean="0"/>
              <a:pPr/>
              <a:t>30/11/2017</a:t>
            </a:fld>
            <a:endParaRPr lang="id-ID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7150"/>
            <a:ext cx="2895600" cy="314325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fld id="{02C44011-B14F-4736-805D-0CAEBE03494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gray">
          <a:xfrm>
            <a:off x="333375" y="4714875"/>
            <a:ext cx="13033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200">
                <a:latin typeface="Arial Black" pitchFamily="34" charset="0"/>
              </a:rPr>
              <a:t>L/O/G/O</a:t>
            </a:r>
          </a:p>
        </p:txBody>
      </p:sp>
      <p:grpSp>
        <p:nvGrpSpPr>
          <p:cNvPr id="3143" name="Group 71"/>
          <p:cNvGrpSpPr>
            <a:grpSpLocks/>
          </p:cNvGrpSpPr>
          <p:nvPr/>
        </p:nvGrpSpPr>
        <p:grpSpPr bwMode="auto">
          <a:xfrm>
            <a:off x="8077200" y="0"/>
            <a:ext cx="1076325" cy="6858000"/>
            <a:chOff x="5088" y="0"/>
            <a:chExt cx="678" cy="4320"/>
          </a:xfrm>
        </p:grpSpPr>
        <p:sp>
          <p:nvSpPr>
            <p:cNvPr id="3138" name="Freeform 66"/>
            <p:cNvSpPr>
              <a:spLocks/>
            </p:cNvSpPr>
            <p:nvPr userDrawn="1"/>
          </p:nvSpPr>
          <p:spPr bwMode="gray">
            <a:xfrm>
              <a:off x="5088" y="0"/>
              <a:ext cx="672" cy="702"/>
            </a:xfrm>
            <a:custGeom>
              <a:avLst/>
              <a:gdLst>
                <a:gd name="T0" fmla="*/ 0 w 672"/>
                <a:gd name="T1" fmla="*/ 432 h 720"/>
                <a:gd name="T2" fmla="*/ 288 w 672"/>
                <a:gd name="T3" fmla="*/ 0 h 720"/>
                <a:gd name="T4" fmla="*/ 672 w 672"/>
                <a:gd name="T5" fmla="*/ 0 h 720"/>
                <a:gd name="T6" fmla="*/ 672 w 672"/>
                <a:gd name="T7" fmla="*/ 720 h 720"/>
                <a:gd name="T8" fmla="*/ 0 w 672"/>
                <a:gd name="T9" fmla="*/ 432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2" h="720">
                  <a:moveTo>
                    <a:pt x="0" y="432"/>
                  </a:moveTo>
                  <a:cubicBezTo>
                    <a:pt x="186" y="216"/>
                    <a:pt x="288" y="0"/>
                    <a:pt x="288" y="0"/>
                  </a:cubicBezTo>
                  <a:lnTo>
                    <a:pt x="672" y="0"/>
                  </a:lnTo>
                  <a:lnTo>
                    <a:pt x="672" y="720"/>
                  </a:lnTo>
                  <a:cubicBezTo>
                    <a:pt x="672" y="720"/>
                    <a:pt x="384" y="516"/>
                    <a:pt x="0" y="432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139" name="Freeform 67"/>
            <p:cNvSpPr>
              <a:spLocks/>
            </p:cNvSpPr>
            <p:nvPr userDrawn="1"/>
          </p:nvSpPr>
          <p:spPr bwMode="gray">
            <a:xfrm>
              <a:off x="5602" y="3496"/>
              <a:ext cx="164" cy="824"/>
            </a:xfrm>
            <a:custGeom>
              <a:avLst/>
              <a:gdLst>
                <a:gd name="T0" fmla="*/ 206 w 212"/>
                <a:gd name="T1" fmla="*/ 0 h 824"/>
                <a:gd name="T2" fmla="*/ 0 w 212"/>
                <a:gd name="T3" fmla="*/ 82 h 824"/>
                <a:gd name="T4" fmla="*/ 168 w 212"/>
                <a:gd name="T5" fmla="*/ 824 h 824"/>
                <a:gd name="T6" fmla="*/ 212 w 212"/>
                <a:gd name="T7" fmla="*/ 822 h 824"/>
                <a:gd name="T8" fmla="*/ 206 w 212"/>
                <a:gd name="T9" fmla="*/ 0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824">
                  <a:moveTo>
                    <a:pt x="206" y="0"/>
                  </a:moveTo>
                  <a:cubicBezTo>
                    <a:pt x="104" y="54"/>
                    <a:pt x="0" y="82"/>
                    <a:pt x="0" y="82"/>
                  </a:cubicBezTo>
                  <a:cubicBezTo>
                    <a:pt x="0" y="82"/>
                    <a:pt x="148" y="378"/>
                    <a:pt x="168" y="824"/>
                  </a:cubicBezTo>
                  <a:lnTo>
                    <a:pt x="212" y="822"/>
                  </a:lnTo>
                  <a:cubicBezTo>
                    <a:pt x="212" y="822"/>
                    <a:pt x="209" y="411"/>
                    <a:pt x="206" y="0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3152" name="Rectangle 80"/>
          <p:cNvSpPr>
            <a:spLocks noChangeArrowheads="1"/>
          </p:cNvSpPr>
          <p:nvPr/>
        </p:nvSpPr>
        <p:spPr bwMode="gray">
          <a:xfrm>
            <a:off x="5495925" y="1333500"/>
            <a:ext cx="660400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153" name="Line 81"/>
          <p:cNvSpPr>
            <a:spLocks noChangeShapeType="1"/>
          </p:cNvSpPr>
          <p:nvPr/>
        </p:nvSpPr>
        <p:spPr bwMode="gray">
          <a:xfrm>
            <a:off x="5480050" y="1588"/>
            <a:ext cx="0" cy="42386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154" name="Rectangle 82"/>
          <p:cNvSpPr>
            <a:spLocks noChangeArrowheads="1"/>
          </p:cNvSpPr>
          <p:nvPr/>
        </p:nvSpPr>
        <p:spPr bwMode="gray">
          <a:xfrm>
            <a:off x="4457700" y="349567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33375" y="1884363"/>
            <a:ext cx="8229600" cy="1470025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pic>
        <p:nvPicPr>
          <p:cNvPr id="3155" name="Picture 83" descr="wa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16374" b="27486"/>
          <a:stretch>
            <a:fillRect/>
          </a:stretch>
        </p:blipFill>
        <p:spPr bwMode="gray">
          <a:xfrm rot="393398">
            <a:off x="2667000" y="609600"/>
            <a:ext cx="2663825" cy="219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 tmFilter="0, 0; .2, .5; .8, .5; 1, 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1000" autoRev="1" fill="hold"/>
                                        <p:tgtEl>
                                          <p:spTgt spid="31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31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 tmFilter="0, 0; .2, .5; .8, .5; 1, 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000" autoRev="1" fill="hold"/>
                                        <p:tgtEl>
                                          <p:spTgt spid="31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 tmFilter="0, 0; .2, .5; .8, .5; 1, 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000" autoRev="1" fill="hold"/>
                                        <p:tgtEl>
                                          <p:spTgt spid="3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600"/>
                            </p:stCondLst>
                            <p:childTnLst>
                              <p:par>
                                <p:cTn id="31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3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38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2" nodeType="withEffect">
                                  <p:stCondLst>
                                    <p:cond delay="9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43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grpId="2" nodeType="withEffect">
                                  <p:stCondLst>
                                    <p:cond delay="14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9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54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59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4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69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" grpId="0" animBg="1"/>
      <p:bldP spid="3112" grpId="1" animBg="1"/>
      <p:bldP spid="3112" grpId="2" animBg="1"/>
      <p:bldP spid="3112" grpId="3" animBg="1"/>
      <p:bldP spid="3113" grpId="0" animBg="1"/>
      <p:bldP spid="3113" grpId="1" animBg="1"/>
      <p:bldP spid="3113" grpId="2" animBg="1"/>
      <p:bldP spid="3113" grpId="3" animBg="1"/>
      <p:bldP spid="3114" grpId="0" animBg="1"/>
      <p:bldP spid="3114" grpId="1" animBg="1"/>
      <p:bldP spid="3114" grpId="2" animBg="1"/>
      <p:bldP spid="3114" grpId="3" animBg="1"/>
      <p:bldP spid="3115" grpId="0" animBg="1"/>
      <p:bldP spid="3115" grpId="1" animBg="1"/>
      <p:bldP spid="3115" grpId="2" animBg="1"/>
      <p:bldP spid="3115" grpId="3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80520B-9045-463A-ABD2-A523C17BF2D3}" type="datetimeFigureOut">
              <a:rPr lang="id-ID" smtClean="0"/>
              <a:pPr/>
              <a:t>30/11/2017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44011-B14F-4736-805D-0CAEBE03494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59313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25438"/>
            <a:ext cx="2057400" cy="5800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25438"/>
            <a:ext cx="6019800" cy="5800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80520B-9045-463A-ABD2-A523C17BF2D3}" type="datetimeFigureOut">
              <a:rPr lang="id-ID" smtClean="0"/>
              <a:pPr/>
              <a:t>30/11/2017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44011-B14F-4736-805D-0CAEBE03494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15727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F80520B-9045-463A-ABD2-A523C17BF2D3}" type="datetimeFigureOut">
              <a:rPr lang="id-ID" smtClean="0"/>
              <a:pPr/>
              <a:t>30/11/2017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2C44011-B14F-4736-805D-0CAEBE03494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71668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F80520B-9045-463A-ABD2-A523C17BF2D3}" type="datetimeFigureOut">
              <a:rPr lang="id-ID" smtClean="0"/>
              <a:pPr/>
              <a:t>30/11/2017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2C44011-B14F-4736-805D-0CAEBE03494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854131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F80520B-9045-463A-ABD2-A523C17BF2D3}" type="datetimeFigureOut">
              <a:rPr lang="id-ID" smtClean="0"/>
              <a:pPr/>
              <a:t>30/11/2017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2C44011-B14F-4736-805D-0CAEBE03494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315678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F80520B-9045-463A-ABD2-A523C17BF2D3}" type="datetimeFigureOut">
              <a:rPr lang="id-ID" smtClean="0"/>
              <a:pPr/>
              <a:t>30/11/2017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2C44011-B14F-4736-805D-0CAEBE03494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3269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F80520B-9045-463A-ABD2-A523C17BF2D3}" type="datetimeFigureOut">
              <a:rPr lang="id-ID" smtClean="0"/>
              <a:pPr/>
              <a:t>30/11/2017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2C44011-B14F-4736-805D-0CAEBE03494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62915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80520B-9045-463A-ABD2-A523C17BF2D3}" type="datetimeFigureOut">
              <a:rPr lang="id-ID" smtClean="0"/>
              <a:pPr/>
              <a:t>30/11/2017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44011-B14F-4736-805D-0CAEBE03494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80684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80520B-9045-463A-ABD2-A523C17BF2D3}" type="datetimeFigureOut">
              <a:rPr lang="id-ID" smtClean="0"/>
              <a:pPr/>
              <a:t>30/11/2017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44011-B14F-4736-805D-0CAEBE03494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62482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80520B-9045-463A-ABD2-A523C17BF2D3}" type="datetimeFigureOut">
              <a:rPr lang="id-ID" smtClean="0"/>
              <a:pPr/>
              <a:t>30/11/2017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44011-B14F-4736-805D-0CAEBE03494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92924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80520B-9045-463A-ABD2-A523C17BF2D3}" type="datetimeFigureOut">
              <a:rPr lang="id-ID" smtClean="0"/>
              <a:pPr/>
              <a:t>30/11/2017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44011-B14F-4736-805D-0CAEBE03494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42046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80520B-9045-463A-ABD2-A523C17BF2D3}" type="datetimeFigureOut">
              <a:rPr lang="id-ID" smtClean="0"/>
              <a:pPr/>
              <a:t>30/11/2017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44011-B14F-4736-805D-0CAEBE03494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34900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80520B-9045-463A-ABD2-A523C17BF2D3}" type="datetimeFigureOut">
              <a:rPr lang="id-ID" smtClean="0"/>
              <a:pPr/>
              <a:t>30/11/2017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44011-B14F-4736-805D-0CAEBE03494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6483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80520B-9045-463A-ABD2-A523C17BF2D3}" type="datetimeFigureOut">
              <a:rPr lang="id-ID" smtClean="0"/>
              <a:pPr/>
              <a:t>30/11/2017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44011-B14F-4736-805D-0CAEBE03494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14470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80520B-9045-463A-ABD2-A523C17BF2D3}" type="datetimeFigureOut">
              <a:rPr lang="id-ID" smtClean="0"/>
              <a:pPr/>
              <a:t>30/11/2017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44011-B14F-4736-805D-0CAEBE03494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94722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7"/>
          <p:cNvSpPr>
            <a:spLocks/>
          </p:cNvSpPr>
          <p:nvPr/>
        </p:nvSpPr>
        <p:spPr bwMode="gray">
          <a:xfrm>
            <a:off x="-9525" y="-9525"/>
            <a:ext cx="9156700" cy="6872288"/>
          </a:xfrm>
          <a:custGeom>
            <a:avLst/>
            <a:gdLst>
              <a:gd name="T0" fmla="*/ 5766 w 5768"/>
              <a:gd name="T1" fmla="*/ 605 h 4329"/>
              <a:gd name="T2" fmla="*/ 5768 w 5768"/>
              <a:gd name="T3" fmla="*/ 4325 h 4329"/>
              <a:gd name="T4" fmla="*/ 1082 w 5768"/>
              <a:gd name="T5" fmla="*/ 4329 h 4329"/>
              <a:gd name="T6" fmla="*/ 13 w 5768"/>
              <a:gd name="T7" fmla="*/ 3351 h 4329"/>
              <a:gd name="T8" fmla="*/ 0 w 5768"/>
              <a:gd name="T9" fmla="*/ 0 h 4329"/>
              <a:gd name="T10" fmla="*/ 2428 w 5768"/>
              <a:gd name="T11" fmla="*/ 7 h 4329"/>
              <a:gd name="T12" fmla="*/ 5766 w 5768"/>
              <a:gd name="T13" fmla="*/ 605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3137"/>
                  <a:invGamma/>
                </a:schemeClr>
              </a:gs>
              <a:gs pos="100000">
                <a:schemeClr val="bg1">
                  <a:alpha val="7000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033" name="Freeform 9"/>
          <p:cNvSpPr>
            <a:spLocks/>
          </p:cNvSpPr>
          <p:nvPr/>
        </p:nvSpPr>
        <p:spPr bwMode="gray">
          <a:xfrm>
            <a:off x="-4763" y="5500688"/>
            <a:ext cx="1441451" cy="1358900"/>
          </a:xfrm>
          <a:custGeom>
            <a:avLst/>
            <a:gdLst>
              <a:gd name="T0" fmla="*/ 0 w 1089"/>
              <a:gd name="T1" fmla="*/ 0 h 1100"/>
              <a:gd name="T2" fmla="*/ 0 w 1089"/>
              <a:gd name="T3" fmla="*/ 1100 h 1100"/>
              <a:gd name="T4" fmla="*/ 1089 w 1089"/>
              <a:gd name="T5" fmla="*/ 1100 h 1100"/>
              <a:gd name="T6" fmla="*/ 0 w 1089"/>
              <a:gd name="T7" fmla="*/ 0 h 1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gray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gray">
          <a:xfrm rot="5400000">
            <a:off x="4579938" y="334962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gray">
          <a:xfrm rot="5400000">
            <a:off x="4905376" y="1824037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7459663" y="4937125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549275" y="3808413"/>
            <a:ext cx="1128713" cy="10795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gray">
          <a:xfrm>
            <a:off x="6307138" y="6064250"/>
            <a:ext cx="1128712" cy="796925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gray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gray">
          <a:xfrm>
            <a:off x="6300788" y="156686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5F80520B-9045-463A-ABD2-A523C17BF2D3}" type="datetimeFigureOut">
              <a:rPr lang="id-ID" smtClean="0"/>
              <a:pPr/>
              <a:t>30/11/2017</a:t>
            </a:fld>
            <a:endParaRPr lang="id-ID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d-ID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C44011-B14F-4736-805D-0CAEBE03494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60" name="Freeform 36"/>
          <p:cNvSpPr>
            <a:spLocks/>
          </p:cNvSpPr>
          <p:nvPr/>
        </p:nvSpPr>
        <p:spPr bwMode="gray">
          <a:xfrm>
            <a:off x="4041775" y="0"/>
            <a:ext cx="5105400" cy="739775"/>
          </a:xfrm>
          <a:custGeom>
            <a:avLst/>
            <a:gdLst>
              <a:gd name="T0" fmla="*/ 3130 w 3130"/>
              <a:gd name="T1" fmla="*/ 453 h 453"/>
              <a:gd name="T2" fmla="*/ 3130 w 3130"/>
              <a:gd name="T3" fmla="*/ 0 h 453"/>
              <a:gd name="T4" fmla="*/ 0 w 3130"/>
              <a:gd name="T5" fmla="*/ 0 h 453"/>
              <a:gd name="T6" fmla="*/ 3130 w 3130"/>
              <a:gd name="T7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325438"/>
            <a:ext cx="8229600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61" name="Picture 37" descr="water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16374" b="27486"/>
          <a:stretch>
            <a:fillRect/>
          </a:stretch>
        </p:blipFill>
        <p:spPr bwMode="gray">
          <a:xfrm rot="786797">
            <a:off x="6629400" y="-381000"/>
            <a:ext cx="2417763" cy="199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3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 rot="20740733" flipH="1">
            <a:off x="49213" y="5726113"/>
            <a:ext cx="1223962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" grpId="0" animBg="1"/>
      <p:bldP spid="1060" grpId="0" animBg="1"/>
      <p:bldP spid="1026" grpId="0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3.bp.blogspot.com/-hFf-elL0H5k/TrKCDoUOgrI/AAAAAAAAAo4/eeKJGnmEuJM/s1600/transistor.bm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1.bp.blogspot.com/-hW4FQCS77pc/TrKBlnOcfSI/AAAAAAAAAoo/4R_uAbjhBp4/s1600/prinsip+kerja+transistor.gi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75505" y="5805264"/>
            <a:ext cx="4680520" cy="910952"/>
          </a:xfrm>
        </p:spPr>
        <p:txBody>
          <a:bodyPr/>
          <a:lstStyle/>
          <a:p>
            <a:r>
              <a:rPr lang="id-ID" sz="2400" dirty="0" smtClean="0"/>
              <a:t>Mata kuliah Elektronika I</a:t>
            </a:r>
            <a:endParaRPr lang="id-ID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"/>
            <a:ext cx="2343315" cy="2852935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11560" y="2852936"/>
            <a:ext cx="8271073" cy="1149524"/>
          </a:xfrm>
        </p:spPr>
        <p:txBody>
          <a:bodyPr/>
          <a:lstStyle/>
          <a:p>
            <a:r>
              <a:rPr lang="id-ID" sz="4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howcard Gothic" pitchFamily="82" charset="0"/>
              </a:rPr>
              <a:t>T R A N S I S T O R</a:t>
            </a:r>
            <a:r>
              <a:rPr lang="en-US" sz="4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howcard Gothic" pitchFamily="82" charset="0"/>
              </a:rPr>
              <a:t>  BJT</a:t>
            </a:r>
            <a:br>
              <a:rPr lang="en-US" sz="4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howcard Gothic" pitchFamily="82" charset="0"/>
              </a:rPr>
            </a:br>
            <a:r>
              <a:rPr lang="en-US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howcard Gothic" pitchFamily="82" charset="0"/>
              </a:rPr>
              <a:t>(</a:t>
            </a: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howcard Gothic" pitchFamily="82" charset="0"/>
              </a:rPr>
              <a:t>Bipolar junction transistor</a:t>
            </a:r>
            <a:r>
              <a:rPr lang="en-US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howcard Gothic" pitchFamily="82" charset="0"/>
              </a:rPr>
              <a:t>)</a:t>
            </a:r>
            <a:endParaRPr lang="id-ID" sz="32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Showcard Gothic" pitchFamily="82" charset="0"/>
            </a:endParaRPr>
          </a:p>
        </p:txBody>
      </p:sp>
      <p:sp>
        <p:nvSpPr>
          <p:cNvPr id="9" name="Round Same Side Corner Rectangle 8"/>
          <p:cNvSpPr/>
          <p:nvPr/>
        </p:nvSpPr>
        <p:spPr bwMode="auto">
          <a:xfrm flipV="1">
            <a:off x="265375" y="326"/>
            <a:ext cx="2088232" cy="648072"/>
          </a:xfrm>
          <a:prstGeom prst="round2SameRect">
            <a:avLst/>
          </a:prstGeom>
          <a:solidFill>
            <a:srgbClr val="00B050">
              <a:alpha val="63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7393" y="139696"/>
            <a:ext cx="1764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>
                <a:latin typeface="Impact" pitchFamily="34" charset="0"/>
              </a:rPr>
              <a:t>Ganjil 201</a:t>
            </a:r>
            <a:r>
              <a:rPr lang="en-US" dirty="0" smtClean="0">
                <a:latin typeface="Impact" pitchFamily="34" charset="0"/>
              </a:rPr>
              <a:t>7</a:t>
            </a:r>
            <a:r>
              <a:rPr lang="id-ID" dirty="0" smtClean="0">
                <a:latin typeface="Impact" pitchFamily="34" charset="0"/>
              </a:rPr>
              <a:t>-201</a:t>
            </a:r>
            <a:r>
              <a:rPr lang="en-US" dirty="0" smtClean="0">
                <a:latin typeface="Impact" pitchFamily="34" charset="0"/>
              </a:rPr>
              <a:t>8</a:t>
            </a:r>
            <a:endParaRPr lang="id-ID" dirty="0"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38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</a:t>
            </a:r>
            <a:r>
              <a:rPr lang="en-US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Penguat</a:t>
            </a:r>
            <a:r>
              <a:rPr lang="en-US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Common </a:t>
            </a:r>
            <a:r>
              <a:rPr lang="en-US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Emitor</a:t>
            </a:r>
            <a:endParaRPr lang="id-ID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9"/>
            <a:ext cx="8229600" cy="1855678"/>
          </a:xfrm>
        </p:spPr>
        <p:txBody>
          <a:bodyPr/>
          <a:lstStyle/>
          <a:p>
            <a:pPr marL="0" indent="0" algn="just">
              <a:buFont typeface="Wingdings" pitchFamily="2" charset="2"/>
              <a:buChar char="§"/>
            </a:pPr>
            <a:r>
              <a:rPr lang="id-ID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Penguat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ini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biasanya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digunakan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sebagai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penguat</a:t>
            </a:r>
            <a:r>
              <a:rPr lang="en-US" sz="20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id-ID" sz="20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T</a:t>
            </a:r>
            <a:r>
              <a:rPr lang="en-US" sz="2000" dirty="0" err="1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egangan</a:t>
            </a:r>
            <a:r>
              <a:rPr lang="id-ID" sz="20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&amp; Daya</a:t>
            </a:r>
            <a:r>
              <a:rPr lang="en-US" sz="20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0" indent="0" algn="just">
              <a:buFont typeface="Wingdings" pitchFamily="2" charset="2"/>
              <a:buChar char="§"/>
            </a:pPr>
            <a:endParaRPr lang="id-ID" sz="2000" dirty="0" smtClean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  <a:p>
            <a:pPr marL="0" indent="0" algn="just">
              <a:buFont typeface="Wingdings" pitchFamily="2" charset="2"/>
              <a:buChar char="§"/>
            </a:pPr>
            <a:r>
              <a:rPr lang="id-ID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d-ID" sz="2000" b="1" i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Ciri khas: </a:t>
            </a:r>
            <a:r>
              <a:rPr lang="id-ID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kaki e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mitor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di-ground-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kan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ditanahkan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Input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Basis,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output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Collector.</a:t>
            </a:r>
            <a:endParaRPr lang="id-ID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id-ID" dirty="0"/>
          </a:p>
        </p:txBody>
      </p:sp>
      <p:pic>
        <p:nvPicPr>
          <p:cNvPr id="4" name="Picture 3" descr="Penguat Common Emito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924944"/>
            <a:ext cx="4680520" cy="33843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59826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Sifat</a:t>
            </a:r>
            <a:r>
              <a:rPr lang="en-US" sz="36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Penguat</a:t>
            </a:r>
            <a:r>
              <a:rPr lang="en-US" sz="360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 Common </a:t>
            </a:r>
            <a:r>
              <a:rPr lang="en-US" sz="360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Emitor</a:t>
            </a:r>
            <a:endParaRPr lang="id-ID" sz="360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415" y="1916832"/>
            <a:ext cx="8229600" cy="2548880"/>
          </a:xfrm>
        </p:spPr>
        <p:txBody>
          <a:bodyPr/>
          <a:lstStyle/>
          <a:p>
            <a:pPr lvl="0" algn="just"/>
            <a:r>
              <a:rPr lang="en-US" sz="28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Sinyal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output </a:t>
            </a:r>
            <a:r>
              <a:rPr lang="en-US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berbeda</a:t>
            </a:r>
            <a:r>
              <a:rPr lang="en-US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phasa</a:t>
            </a:r>
            <a:r>
              <a:rPr lang="en-US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180 </a:t>
            </a:r>
            <a:r>
              <a:rPr lang="en-US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derajat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id-ID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algn="just"/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Memungkinkan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terjadinya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osilasi</a:t>
            </a:r>
            <a:endParaRPr lang="id-ID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algn="just"/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Banyak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digunakan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sebagai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penguat</a:t>
            </a:r>
            <a:r>
              <a:rPr lang="en-US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audio</a:t>
            </a:r>
            <a:endParaRPr lang="id-ID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en-US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Stabilitas</a:t>
            </a:r>
            <a:r>
              <a:rPr lang="en-US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penguatan</a:t>
            </a:r>
            <a:r>
              <a:rPr lang="en-US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rendah</a:t>
            </a:r>
            <a:r>
              <a:rPr lang="id-ID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karena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tergantung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stabilitas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suhu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bias transistor.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</a:t>
            </a:r>
            <a:r>
              <a:rPr lang="en-US" sz="36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Penguat</a:t>
            </a:r>
            <a:r>
              <a:rPr lang="en-US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Common Collector</a:t>
            </a:r>
            <a:endParaRPr lang="id-ID" sz="3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05879"/>
            <a:ext cx="4618856" cy="4525963"/>
          </a:xfrm>
        </p:spPr>
        <p:txBody>
          <a:bodyPr/>
          <a:lstStyle/>
          <a:p>
            <a:pPr marL="0" indent="0" algn="just">
              <a:buFont typeface="Wingdings" pitchFamily="2" charset="2"/>
              <a:buChar char="§"/>
            </a:pPr>
            <a:r>
              <a:rPr lang="id-ID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Penguat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Common Collector </a:t>
            </a:r>
            <a:r>
              <a:rPr lang="en-US" sz="2000" dirty="0" err="1">
                <a:solidFill>
                  <a:schemeClr val="tx1"/>
                </a:solidFill>
              </a:rPr>
              <a:t>digunakan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sebagai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</a:rPr>
              <a:t>penguat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</a:rPr>
              <a:t>arus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. </a:t>
            </a:r>
            <a:endParaRPr lang="id-ID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id-ID" sz="2000" dirty="0" smtClean="0">
              <a:solidFill>
                <a:schemeClr val="tx1"/>
              </a:solidFill>
            </a:endParaRPr>
          </a:p>
          <a:p>
            <a:pPr marL="0" indent="0" algn="just">
              <a:buFont typeface="Wingdings" pitchFamily="2" charset="2"/>
              <a:buChar char="§"/>
            </a:pPr>
            <a:r>
              <a:rPr lang="id-ID" sz="2000" dirty="0" smtClean="0">
                <a:solidFill>
                  <a:schemeClr val="tx1"/>
                </a:solidFill>
              </a:rPr>
              <a:t> </a:t>
            </a:r>
            <a:r>
              <a:rPr lang="id-ID" sz="2000" b="1" dirty="0" smtClean="0">
                <a:solidFill>
                  <a:schemeClr val="tx1"/>
                </a:solidFill>
              </a:rPr>
              <a:t>Ciri khas</a:t>
            </a:r>
            <a:r>
              <a:rPr lang="id-ID" sz="2000" dirty="0" smtClean="0">
                <a:solidFill>
                  <a:schemeClr val="tx1"/>
                </a:solidFill>
              </a:rPr>
              <a:t>: </a:t>
            </a:r>
            <a:r>
              <a:rPr lang="en-US" sz="2000" dirty="0" smtClean="0">
                <a:solidFill>
                  <a:schemeClr val="tx1"/>
                </a:solidFill>
              </a:rPr>
              <a:t>Input </a:t>
            </a:r>
            <a:r>
              <a:rPr lang="en-US" sz="2000" dirty="0" err="1">
                <a:solidFill>
                  <a:schemeClr val="tx1"/>
                </a:solidFill>
              </a:rPr>
              <a:t>dihubungkan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</a:t>
            </a:r>
            <a:r>
              <a:rPr lang="en-US" sz="2000" dirty="0">
                <a:solidFill>
                  <a:schemeClr val="tx1"/>
                </a:solidFill>
              </a:rPr>
              <a:t> Basis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output </a:t>
            </a:r>
            <a:r>
              <a:rPr lang="en-US" sz="2000" dirty="0" err="1">
                <a:solidFill>
                  <a:schemeClr val="tx1"/>
                </a:solidFill>
              </a:rPr>
              <a:t>dihubungkan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Emitor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endParaRPr lang="id-ID" sz="20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id-ID" sz="2000" dirty="0" smtClean="0"/>
          </a:p>
          <a:p>
            <a:pPr marL="0" indent="0" algn="just">
              <a:buFont typeface="Wingdings" pitchFamily="2" charset="2"/>
              <a:buChar char="§"/>
            </a:pPr>
            <a:r>
              <a:rPr lang="id-ID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Rangkaian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ini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disebut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juga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Emitor</a:t>
            </a:r>
            <a:r>
              <a:rPr lang="en-US" sz="2000" b="1" dirty="0">
                <a:solidFill>
                  <a:srgbClr val="C00000"/>
                </a:solidFill>
              </a:rPr>
              <a:t> Follower </a:t>
            </a:r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dirty="0" err="1">
                <a:solidFill>
                  <a:schemeClr val="tx1"/>
                </a:solidFill>
              </a:rPr>
              <a:t>Pengikut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Emitor</a:t>
            </a:r>
            <a:r>
              <a:rPr lang="en-US" sz="2000" dirty="0">
                <a:solidFill>
                  <a:schemeClr val="tx1"/>
                </a:solidFill>
              </a:rPr>
              <a:t>) </a:t>
            </a:r>
            <a:r>
              <a:rPr lang="en-US" sz="2000" dirty="0" err="1">
                <a:solidFill>
                  <a:schemeClr val="tx1"/>
                </a:solidFill>
              </a:rPr>
              <a:t>karena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tegangan</a:t>
            </a:r>
            <a:r>
              <a:rPr lang="en-US" sz="2000" dirty="0">
                <a:solidFill>
                  <a:schemeClr val="tx1"/>
                </a:solidFill>
              </a:rPr>
              <a:t> output </a:t>
            </a:r>
            <a:r>
              <a:rPr lang="en-US" sz="2000" dirty="0" smtClean="0">
                <a:solidFill>
                  <a:schemeClr val="tx1"/>
                </a:solidFill>
              </a:rPr>
              <a:t>ha</a:t>
            </a:r>
            <a:r>
              <a:rPr lang="id-ID" sz="2000" dirty="0" smtClean="0">
                <a:solidFill>
                  <a:schemeClr val="tx1"/>
                </a:solidFill>
              </a:rPr>
              <a:t>m</a:t>
            </a:r>
            <a:r>
              <a:rPr lang="en-US" sz="2000" dirty="0" err="1" smtClean="0">
                <a:solidFill>
                  <a:schemeClr val="tx1"/>
                </a:solidFill>
              </a:rPr>
              <a:t>pir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sama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tegangan</a:t>
            </a:r>
            <a:r>
              <a:rPr lang="en-US" sz="2000" dirty="0">
                <a:solidFill>
                  <a:schemeClr val="tx1"/>
                </a:solidFill>
              </a:rPr>
              <a:t> input.</a:t>
            </a:r>
            <a:endParaRPr lang="id-ID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d-ID" sz="2400" dirty="0"/>
          </a:p>
        </p:txBody>
      </p:sp>
      <p:pic>
        <p:nvPicPr>
          <p:cNvPr id="4" name="Picture 3" descr="Penguat Common Collecto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700808"/>
            <a:ext cx="3933825" cy="3648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82289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575" y="594960"/>
            <a:ext cx="8229600" cy="927100"/>
          </a:xfrm>
        </p:spPr>
        <p:txBody>
          <a:bodyPr/>
          <a:lstStyle/>
          <a:p>
            <a:r>
              <a:rPr lang="en-US" sz="320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Sifat</a:t>
            </a:r>
            <a:r>
              <a:rPr lang="en-US" sz="32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Penguat</a:t>
            </a:r>
            <a:r>
              <a:rPr lang="en-US" sz="32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Common Collector:</a:t>
            </a:r>
            <a:endParaRPr lang="id-ID" sz="320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2261336"/>
          </a:xfrm>
        </p:spPr>
        <p:txBody>
          <a:bodyPr/>
          <a:lstStyle/>
          <a:p>
            <a:pPr lvl="0"/>
            <a:r>
              <a:rPr lang="id-ID" sz="2400" b="1" dirty="0" smtClean="0">
                <a:solidFill>
                  <a:schemeClr val="tx1"/>
                </a:solidFill>
              </a:rPr>
              <a:t>Sinyal </a:t>
            </a:r>
            <a:r>
              <a:rPr lang="en-US" sz="2400" b="1" dirty="0" smtClean="0">
                <a:solidFill>
                  <a:schemeClr val="tx1"/>
                </a:solidFill>
              </a:rPr>
              <a:t>output </a:t>
            </a:r>
            <a:r>
              <a:rPr lang="en-US" sz="2400" b="1" dirty="0" err="1">
                <a:solidFill>
                  <a:schemeClr val="tx1"/>
                </a:solidFill>
              </a:rPr>
              <a:t>dan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input </a:t>
            </a:r>
            <a:r>
              <a:rPr lang="en-US" sz="2400" b="1" dirty="0" err="1">
                <a:solidFill>
                  <a:schemeClr val="tx1"/>
                </a:solidFill>
              </a:rPr>
              <a:t>satu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phasa</a:t>
            </a:r>
            <a:r>
              <a:rPr lang="id-ID" sz="2400" b="1" dirty="0" smtClean="0">
                <a:solidFill>
                  <a:schemeClr val="tx1"/>
                </a:solidFill>
              </a:rPr>
              <a:t>.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endParaRPr lang="id-ID" sz="2400" b="1" dirty="0">
              <a:solidFill>
                <a:schemeClr val="tx1"/>
              </a:solidFill>
            </a:endParaRPr>
          </a:p>
          <a:p>
            <a:pPr lvl="0"/>
            <a:r>
              <a:rPr lang="en-US" sz="2400" dirty="0" err="1">
                <a:solidFill>
                  <a:schemeClr val="tx1"/>
                </a:solidFill>
              </a:rPr>
              <a:t>Penguatan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tegangan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id-ID" sz="2400" dirty="0" smtClean="0">
                <a:solidFill>
                  <a:schemeClr val="tx1"/>
                </a:solidFill>
              </a:rPr>
              <a:t>relatif </a:t>
            </a:r>
            <a:r>
              <a:rPr lang="id-ID" sz="2400" b="1" dirty="0" smtClean="0">
                <a:solidFill>
                  <a:schemeClr val="tx1"/>
                </a:solidFill>
              </a:rPr>
              <a:t>kur</a:t>
            </a:r>
            <a:r>
              <a:rPr lang="en-US" sz="2400" b="1" dirty="0" err="1" smtClean="0">
                <a:solidFill>
                  <a:schemeClr val="tx1"/>
                </a:solidFill>
              </a:rPr>
              <a:t>ang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dari</a:t>
            </a:r>
            <a:r>
              <a:rPr lang="en-US" sz="2400" b="1" dirty="0">
                <a:solidFill>
                  <a:schemeClr val="tx1"/>
                </a:solidFill>
              </a:rPr>
              <a:t> 1 (</a:t>
            </a:r>
            <a:r>
              <a:rPr lang="en-US" sz="2400" b="1" dirty="0" err="1">
                <a:solidFill>
                  <a:schemeClr val="tx1"/>
                </a:solidFill>
              </a:rPr>
              <a:t>satu</a:t>
            </a:r>
            <a:r>
              <a:rPr lang="en-US" sz="2400" b="1" dirty="0" smtClean="0">
                <a:solidFill>
                  <a:schemeClr val="tx1"/>
                </a:solidFill>
              </a:rPr>
              <a:t>)</a:t>
            </a:r>
            <a:r>
              <a:rPr lang="id-ID" sz="2400" b="1" dirty="0" smtClean="0">
                <a:solidFill>
                  <a:schemeClr val="tx1"/>
                </a:solidFill>
              </a:rPr>
              <a:t> kali</a:t>
            </a:r>
            <a:r>
              <a:rPr lang="en-US" sz="2400" b="1" dirty="0" smtClean="0">
                <a:solidFill>
                  <a:schemeClr val="tx1"/>
                </a:solidFill>
              </a:rPr>
              <a:t>.</a:t>
            </a:r>
            <a:endParaRPr lang="id-ID" sz="2400" b="1" dirty="0">
              <a:solidFill>
                <a:schemeClr val="tx1"/>
              </a:solidFill>
            </a:endParaRPr>
          </a:p>
          <a:p>
            <a:pPr lvl="0"/>
            <a:r>
              <a:rPr lang="en-US" sz="2400" b="1" dirty="0" err="1">
                <a:solidFill>
                  <a:schemeClr val="tx1"/>
                </a:solidFill>
              </a:rPr>
              <a:t>Penguatan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arus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tinggi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lvl="0"/>
            <a:r>
              <a:rPr lang="en-US" sz="2400" b="1" dirty="0" err="1" smtClean="0">
                <a:solidFill>
                  <a:schemeClr val="tx1"/>
                </a:solidFill>
              </a:rPr>
              <a:t>Impedansi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input </a:t>
            </a:r>
            <a:r>
              <a:rPr lang="en-US" sz="2400" b="1" dirty="0" err="1">
                <a:solidFill>
                  <a:schemeClr val="tx1"/>
                </a:solidFill>
              </a:rPr>
              <a:t>tinggi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&amp;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impedansi</a:t>
            </a:r>
            <a:r>
              <a:rPr lang="en-US" sz="2400" b="1" dirty="0">
                <a:solidFill>
                  <a:schemeClr val="tx1"/>
                </a:solidFill>
              </a:rPr>
              <a:t> output </a:t>
            </a:r>
            <a:r>
              <a:rPr lang="en-US" sz="2400" b="1" dirty="0" err="1" smtClean="0">
                <a:solidFill>
                  <a:schemeClr val="tx1"/>
                </a:solidFill>
              </a:rPr>
              <a:t>rendah</a:t>
            </a:r>
            <a:r>
              <a:rPr lang="id-ID" sz="2400" b="1" dirty="0" smtClean="0">
                <a:solidFill>
                  <a:schemeClr val="tx1"/>
                </a:solidFill>
              </a:rPr>
              <a:t>,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sehingga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cocok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digunakan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sebagai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buffer</a:t>
            </a:r>
            <a:r>
              <a:rPr lang="id-ID" sz="2400" dirty="0" smtClean="0">
                <a:solidFill>
                  <a:schemeClr val="tx1"/>
                </a:solidFill>
              </a:rPr>
              <a:t> (penyangga)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79031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927100"/>
          </a:xfrm>
        </p:spPr>
        <p:txBody>
          <a:bodyPr>
            <a:normAutofit/>
          </a:bodyPr>
          <a:lstStyle/>
          <a:p>
            <a:pPr algn="ctr"/>
            <a:r>
              <a:rPr lang="en-US" sz="36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Prinsip</a:t>
            </a:r>
            <a:r>
              <a:rPr lang="en-US" sz="3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kerja</a:t>
            </a:r>
            <a:r>
              <a:rPr lang="en-US" sz="3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Transistor BJT</a:t>
            </a:r>
            <a:endParaRPr lang="id-ID" sz="36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sz="2400" b="1" i="1" dirty="0" err="1" smtClean="0">
                <a:solidFill>
                  <a:srgbClr val="FF0000"/>
                </a:solidFill>
              </a:rPr>
              <a:t>Emitor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artinya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pemancar</a:t>
            </a:r>
            <a:r>
              <a:rPr lang="id-ID" sz="2400" i="1" dirty="0" smtClean="0"/>
              <a:t>;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disinilah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pembawa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muatan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berasal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id-ID" sz="2400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400" b="1" i="1" dirty="0" err="1" smtClean="0">
                <a:solidFill>
                  <a:srgbClr val="C00000"/>
                </a:solidFill>
              </a:rPr>
              <a:t>Colector</a:t>
            </a:r>
            <a:r>
              <a:rPr lang="id-ID" sz="2400" b="1" i="1" dirty="0" smtClean="0">
                <a:solidFill>
                  <a:srgbClr val="C00000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artinya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pengumpul</a:t>
            </a:r>
            <a:r>
              <a:rPr lang="id-ID" sz="2400" i="1" dirty="0" smtClean="0"/>
              <a:t>;</a:t>
            </a:r>
            <a:r>
              <a:rPr lang="id-ID" sz="2400" i="1" dirty="0" smtClean="0">
                <a:solidFill>
                  <a:schemeClr val="tx1"/>
                </a:solidFill>
              </a:rPr>
              <a:t> p</a:t>
            </a:r>
            <a:r>
              <a:rPr lang="en-US" sz="2400" dirty="0" err="1" smtClean="0">
                <a:solidFill>
                  <a:schemeClr val="tx1"/>
                </a:solidFill>
              </a:rPr>
              <a:t>embawa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muatan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berasal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emitor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ditampung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Colector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id-ID" sz="2400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400" b="1" i="1" dirty="0" smtClean="0">
                <a:solidFill>
                  <a:srgbClr val="0070C0"/>
                </a:solidFill>
              </a:rPr>
              <a:t>Basis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artinya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dasar</a:t>
            </a:r>
            <a:r>
              <a:rPr lang="id-ID" sz="2400" i="1" dirty="0" smtClean="0"/>
              <a:t>;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digunakan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sebagai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elektroda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mengendali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5784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Prinsip</a:t>
            </a:r>
            <a:r>
              <a:rPr lang="en-US" sz="32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 Transistor BJT </a:t>
            </a:r>
            <a:r>
              <a:rPr lang="en-US" sz="320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sebagai</a:t>
            </a:r>
            <a:r>
              <a:rPr lang="en-US" sz="32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Penguat</a:t>
            </a:r>
            <a:endParaRPr lang="id-ID" sz="320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204482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ransistor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jenuh</a:t>
            </a:r>
            <a:r>
              <a:rPr lang="en-US" dirty="0"/>
              <a:t> </a:t>
            </a:r>
            <a:r>
              <a:rPr lang="id-ID" dirty="0" smtClean="0"/>
              <a:t>(</a:t>
            </a:r>
            <a:r>
              <a:rPr lang="id-ID" i="1" dirty="0" smtClean="0"/>
              <a:t>Saturasi</a:t>
            </a:r>
            <a:r>
              <a:rPr lang="id-ID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 (</a:t>
            </a:r>
            <a:r>
              <a:rPr lang="en-US" i="1" dirty="0"/>
              <a:t>cut off</a:t>
            </a:r>
            <a:r>
              <a:rPr lang="en-US" dirty="0"/>
              <a:t>), </a:t>
            </a:r>
            <a:r>
              <a:rPr lang="en-US" dirty="0" err="1" smtClean="0"/>
              <a:t>yaitu</a:t>
            </a:r>
            <a:r>
              <a:rPr lang="en-US" dirty="0" smtClean="0"/>
              <a:t> di </a:t>
            </a:r>
            <a:r>
              <a:rPr lang="id-ID" b="1" dirty="0" smtClean="0"/>
              <a:t>daerah aktif</a:t>
            </a:r>
            <a:r>
              <a:rPr lang="id-ID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7303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320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Prinsip</a:t>
            </a:r>
            <a:r>
              <a:rPr lang="en-US" sz="320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 Transistor </a:t>
            </a:r>
            <a:r>
              <a:rPr lang="en-US" sz="320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sebagai</a:t>
            </a:r>
            <a:r>
              <a:rPr lang="en-US" sz="320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 </a:t>
            </a:r>
            <a:r>
              <a:rPr lang="en-US" sz="320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penghubung</a:t>
            </a:r>
            <a:r>
              <a:rPr lang="en-US" sz="320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 (</a:t>
            </a:r>
            <a:r>
              <a:rPr lang="en-US" sz="320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saklar</a:t>
            </a:r>
            <a:r>
              <a:rPr lang="en-US" sz="320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)</a:t>
            </a:r>
            <a:endParaRPr lang="id-ID" sz="320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/>
          <a:lstStyle/>
          <a:p>
            <a:pPr marL="0" indent="0" algn="just">
              <a:buFont typeface="Wingdings" pitchFamily="2" charset="2"/>
              <a:buChar char="§"/>
            </a:pPr>
            <a:r>
              <a:rPr lang="id-ID" dirty="0" smtClean="0"/>
              <a:t> </a:t>
            </a:r>
            <a:r>
              <a:rPr lang="id-ID" sz="2800" dirty="0" smtClean="0"/>
              <a:t>T</a:t>
            </a:r>
            <a:r>
              <a:rPr lang="en-US" sz="2800" dirty="0" err="1" smtClean="0"/>
              <a:t>ransistor</a:t>
            </a:r>
            <a:r>
              <a:rPr lang="en-US" sz="2800" dirty="0" smtClean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mengalami</a:t>
            </a:r>
            <a:r>
              <a:rPr lang="en-US" sz="2800" dirty="0"/>
              <a:t> </a:t>
            </a:r>
            <a:r>
              <a:rPr lang="en-US" sz="2800" i="1" dirty="0" smtClean="0"/>
              <a:t>Cut-off</a:t>
            </a:r>
            <a:r>
              <a:rPr lang="en-US" sz="2800" dirty="0" smtClean="0"/>
              <a:t> </a:t>
            </a:r>
            <a:r>
              <a:rPr lang="en-US" sz="2800" dirty="0" err="1"/>
              <a:t>apabila</a:t>
            </a:r>
            <a:r>
              <a:rPr lang="en-US" sz="2800" dirty="0"/>
              <a:t> </a:t>
            </a:r>
            <a:r>
              <a:rPr lang="en-US" sz="2800" dirty="0" err="1"/>
              <a:t>arus</a:t>
            </a:r>
            <a:r>
              <a:rPr lang="en-US" sz="2800" dirty="0"/>
              <a:t> yang </a:t>
            </a:r>
            <a:r>
              <a:rPr lang="en-US" sz="2800" dirty="0" err="1"/>
              <a:t>melalaui</a:t>
            </a:r>
            <a:r>
              <a:rPr lang="en-US" sz="2800" dirty="0"/>
              <a:t> basis </a:t>
            </a:r>
            <a:r>
              <a:rPr lang="en-US" sz="2800" dirty="0" err="1"/>
              <a:t>sangat</a:t>
            </a:r>
            <a:r>
              <a:rPr lang="en-US" sz="2800" dirty="0"/>
              <a:t> </a:t>
            </a:r>
            <a:r>
              <a:rPr lang="en-US" sz="2800" dirty="0" err="1"/>
              <a:t>kecil</a:t>
            </a:r>
            <a:r>
              <a:rPr lang="en-US" sz="2800" dirty="0"/>
              <a:t> </a:t>
            </a:r>
            <a:r>
              <a:rPr lang="en-US" sz="2800" dirty="0" err="1"/>
              <a:t>sekali</a:t>
            </a:r>
            <a:r>
              <a:rPr lang="en-US" sz="2800" dirty="0"/>
              <a:t> </a:t>
            </a:r>
            <a:r>
              <a:rPr lang="en-US" sz="2800" dirty="0" err="1" smtClean="0"/>
              <a:t>sehing</a:t>
            </a:r>
            <a:r>
              <a:rPr lang="id-ID" sz="2800" dirty="0" smtClean="0"/>
              <a:t>g</a:t>
            </a:r>
            <a:r>
              <a:rPr lang="en-US" sz="2800" dirty="0" smtClean="0"/>
              <a:t>a </a:t>
            </a:r>
            <a:r>
              <a:rPr lang="en-US" sz="2800" dirty="0" err="1"/>
              <a:t>kolektor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emitor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kawat</a:t>
            </a:r>
            <a:r>
              <a:rPr lang="en-US" sz="2800" dirty="0"/>
              <a:t> yang </a:t>
            </a:r>
            <a:r>
              <a:rPr lang="en-US" sz="2800" dirty="0" err="1" smtClean="0"/>
              <a:t>terbuka</a:t>
            </a:r>
            <a:r>
              <a:rPr lang="id-ID" sz="2800" dirty="0" smtClean="0"/>
              <a:t>.</a:t>
            </a:r>
          </a:p>
          <a:p>
            <a:pPr marL="0" indent="0" algn="just">
              <a:buFont typeface="Wingdings" pitchFamily="2" charset="2"/>
              <a:buChar char="§"/>
            </a:pPr>
            <a:endParaRPr lang="id-ID" sz="2800" dirty="0" smtClean="0"/>
          </a:p>
          <a:p>
            <a:pPr marL="0" indent="0" algn="just">
              <a:buFont typeface="Wingdings" pitchFamily="2" charset="2"/>
              <a:buChar char="§"/>
            </a:pPr>
            <a:r>
              <a:rPr lang="id-ID" sz="2800" dirty="0" smtClean="0"/>
              <a:t> </a:t>
            </a:r>
            <a:r>
              <a:rPr lang="en-US" sz="2800" dirty="0" smtClean="0"/>
              <a:t>Transistor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mengalami</a:t>
            </a:r>
            <a:r>
              <a:rPr lang="en-US" sz="2800" dirty="0"/>
              <a:t> </a:t>
            </a:r>
            <a:r>
              <a:rPr lang="en-US" sz="2800" dirty="0" err="1" smtClean="0"/>
              <a:t>jenuh</a:t>
            </a:r>
            <a:r>
              <a:rPr lang="id-ID" sz="2800" dirty="0" smtClean="0"/>
              <a:t> (saturasi)</a:t>
            </a:r>
            <a:r>
              <a:rPr lang="en-US" sz="2800" dirty="0" smtClean="0"/>
              <a:t> </a:t>
            </a:r>
            <a:r>
              <a:rPr lang="en-US" sz="2800" dirty="0" err="1"/>
              <a:t>apabila</a:t>
            </a:r>
            <a:r>
              <a:rPr lang="en-US" sz="2800" dirty="0"/>
              <a:t> </a:t>
            </a:r>
            <a:r>
              <a:rPr lang="en-US" sz="2800" dirty="0" err="1"/>
              <a:t>arus</a:t>
            </a:r>
            <a:r>
              <a:rPr lang="en-US" sz="2800" dirty="0"/>
              <a:t> yang </a:t>
            </a:r>
            <a:r>
              <a:rPr lang="en-US" sz="2800" dirty="0" err="1"/>
              <a:t>melalui</a:t>
            </a:r>
            <a:r>
              <a:rPr lang="en-US" sz="2800" dirty="0"/>
              <a:t> basis </a:t>
            </a:r>
            <a:r>
              <a:rPr lang="en-US" sz="2800" dirty="0" err="1"/>
              <a:t>terlalu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</a:t>
            </a:r>
            <a:r>
              <a:rPr lang="en-US" sz="2800" dirty="0" err="1"/>
              <a:t>kolektor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emitor</a:t>
            </a:r>
            <a:r>
              <a:rPr lang="en-US" sz="2800" dirty="0"/>
              <a:t> </a:t>
            </a:r>
            <a:r>
              <a:rPr lang="en-US" sz="2800" dirty="0" err="1"/>
              <a:t>bagaikan</a:t>
            </a:r>
            <a:r>
              <a:rPr lang="en-US" sz="2800" dirty="0"/>
              <a:t> </a:t>
            </a:r>
            <a:r>
              <a:rPr lang="en-US" sz="2800" dirty="0" err="1"/>
              <a:t>kawat</a:t>
            </a:r>
            <a:r>
              <a:rPr lang="en-US" sz="2800" dirty="0"/>
              <a:t> </a:t>
            </a:r>
            <a:r>
              <a:rPr lang="en-US" sz="2800" dirty="0" err="1" smtClean="0"/>
              <a:t>terhubung</a:t>
            </a:r>
            <a:r>
              <a:rPr lang="id-ID" sz="2800" dirty="0" smtClean="0"/>
              <a:t>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411579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bersambung</a:t>
            </a:r>
            <a:r>
              <a:rPr lang="id-ID" sz="3600" dirty="0" smtClean="0"/>
              <a:t>..</a:t>
            </a:r>
            <a:r>
              <a:rPr lang="en-US" sz="3600" smtClean="0"/>
              <a:t> 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410831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roadway" pitchFamily="82" charset="0"/>
              </a:rPr>
              <a:t>Menu</a:t>
            </a:r>
            <a:endParaRPr lang="id-ID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Broadway" pitchFamily="82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20306586"/>
              </p:ext>
            </p:extLst>
          </p:nvPr>
        </p:nvGraphicFramePr>
        <p:xfrm>
          <a:off x="611560" y="1700808"/>
          <a:ext cx="6336704" cy="435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4167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717032"/>
            <a:ext cx="3429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73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glow rad="101600">
              <a:schemeClr val="accent1">
                <a:satMod val="175000"/>
                <a:alpha val="40000"/>
              </a:schemeClr>
            </a:glow>
            <a:outerShdw dist="35921" dir="2700000" algn="ctr" rotWithShape="0">
              <a:srgbClr val="FFFFFF"/>
            </a:outerShdw>
          </a:effectLst>
        </p:spPr>
        <p:txBody>
          <a:bodyPr/>
          <a:lstStyle/>
          <a:p>
            <a:r>
              <a:rPr lang="en-US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Pengertian</a:t>
            </a:r>
            <a:r>
              <a:rPr lang="en-US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Transistor</a:t>
            </a:r>
            <a:endParaRPr lang="id-ID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19" y="1678112"/>
            <a:ext cx="7862697" cy="1757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100" b="1" dirty="0"/>
              <a:t>Transistor</a:t>
            </a:r>
            <a:r>
              <a:rPr lang="en-US" b="1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id-ID" dirty="0" smtClean="0"/>
              <a:t>komponen aktif s</a:t>
            </a:r>
            <a:r>
              <a:rPr lang="en-US" dirty="0" err="1" smtClean="0"/>
              <a:t>emikonduktor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mengaktifkannya</a:t>
            </a:r>
            <a:r>
              <a:rPr lang="en-US" dirty="0" smtClean="0"/>
              <a:t>.</a:t>
            </a:r>
            <a:endParaRPr lang="id-ID" dirty="0" smtClean="0"/>
          </a:p>
          <a:p>
            <a:pPr marL="0" indent="0" algn="just">
              <a:buNone/>
            </a:pPr>
            <a:endParaRPr lang="id-ID" dirty="0" smtClean="0"/>
          </a:p>
        </p:txBody>
      </p:sp>
      <p:pic>
        <p:nvPicPr>
          <p:cNvPr id="4" name="Picture 3" descr="http://upload.wikimedia.org/wikipedia/commons/thumb/f/f8/Transistor-photo.JPG/250px-Transistor-pho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861048"/>
            <a:ext cx="5236634" cy="23322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32197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Fungsi Transistor</a:t>
            </a:r>
            <a:endParaRPr lang="id-ID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703" y="2348880"/>
            <a:ext cx="8229600" cy="1324744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 err="1" smtClean="0">
                <a:solidFill>
                  <a:schemeClr val="tx1"/>
                </a:solidFill>
              </a:rPr>
              <a:t>Analoginya</a:t>
            </a:r>
            <a:r>
              <a:rPr lang="en-US" b="1" dirty="0" smtClean="0">
                <a:solidFill>
                  <a:schemeClr val="tx1"/>
                </a:solidFill>
              </a:rPr>
              <a:t>: </a:t>
            </a:r>
            <a:r>
              <a:rPr lang="id-ID" sz="2400" dirty="0" smtClean="0">
                <a:solidFill>
                  <a:schemeClr val="tx1"/>
                </a:solidFill>
              </a:rPr>
              <a:t>seperti </a:t>
            </a:r>
            <a:r>
              <a:rPr lang="id-ID" sz="2400" dirty="0" smtClean="0"/>
              <a:t>‘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kran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listrik</a:t>
            </a:r>
            <a:r>
              <a:rPr lang="id-ID" sz="2400" b="1" dirty="0" smtClean="0">
                <a:solidFill>
                  <a:schemeClr val="tx2">
                    <a:lumMod val="50000"/>
                  </a:schemeClr>
                </a:solidFill>
              </a:rPr>
              <a:t>’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r>
              <a:rPr lang="id-ID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dimana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id-ID" sz="2400" dirty="0" smtClean="0">
                <a:solidFill>
                  <a:schemeClr val="tx1"/>
                </a:solidFill>
              </a:rPr>
              <a:t>arus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id-ID" sz="2400" dirty="0" smtClean="0">
                <a:solidFill>
                  <a:schemeClr val="tx1"/>
                </a:solidFill>
              </a:rPr>
              <a:t>dapat diatur besar kecilnya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sumber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id-ID" sz="2400" dirty="0" smtClean="0">
                <a:solidFill>
                  <a:schemeClr val="tx1"/>
                </a:solidFill>
              </a:rPr>
              <a:t>arus ke transistor (</a:t>
            </a:r>
            <a:r>
              <a:rPr lang="id-ID" sz="2400" dirty="0" smtClean="0">
                <a:solidFill>
                  <a:srgbClr val="0070C0"/>
                </a:solidFill>
              </a:rPr>
              <a:t>ini merupakan prinsip dasar kerja transistor BJT</a:t>
            </a:r>
            <a:r>
              <a:rPr lang="id-ID" sz="2400" dirty="0" smtClean="0">
                <a:solidFill>
                  <a:schemeClr val="tx1"/>
                </a:solidFill>
              </a:rPr>
              <a:t>)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endParaRPr lang="id-ID" sz="24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id-ID" sz="2800" dirty="0" smtClean="0">
              <a:solidFill>
                <a:schemeClr val="tx1"/>
              </a:solidFill>
            </a:endParaRPr>
          </a:p>
        </p:txBody>
      </p:sp>
      <p:pic>
        <p:nvPicPr>
          <p:cNvPr id="4" name="Picture 3" descr="Prinsip Kerja Transistor | Transistor sebagai Penguat dan Saklar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3861048"/>
            <a:ext cx="3384376" cy="22322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42096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065" y="183128"/>
            <a:ext cx="8229600" cy="927100"/>
          </a:xfrm>
        </p:spPr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id-ID" dirty="0" smtClean="0">
                <a:ln/>
                <a:solidFill>
                  <a:schemeClr val="accent4"/>
                </a:solidFill>
              </a:rPr>
              <a:t>Transistor bipolar (BJT)</a:t>
            </a:r>
            <a:endParaRPr lang="id-ID" dirty="0">
              <a:ln/>
              <a:solidFill>
                <a:schemeClr val="accent4"/>
              </a:solidFill>
            </a:endParaRPr>
          </a:p>
        </p:txBody>
      </p:sp>
      <p:pic>
        <p:nvPicPr>
          <p:cNvPr id="4" name="Content Placeholder 3" descr="Prinsip Kerja Transistor | Transistor sebagai Penguat dan Saklar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627784" y="3429000"/>
            <a:ext cx="3960440" cy="27504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683568" y="1484784"/>
            <a:ext cx="770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Transistor</a:t>
            </a:r>
            <a:r>
              <a:rPr lang="id-ID" sz="2400" dirty="0" smtClean="0"/>
              <a:t> bipolar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id-ID" sz="24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err="1"/>
              <a:t>formasi</a:t>
            </a:r>
            <a:r>
              <a:rPr lang="en-US" sz="2400" dirty="0"/>
              <a:t> </a:t>
            </a:r>
            <a:r>
              <a:rPr lang="en-US" sz="2400" dirty="0" err="1"/>
              <a:t>lapisan</a:t>
            </a:r>
            <a:r>
              <a:rPr lang="en-US" sz="2400" dirty="0"/>
              <a:t> </a:t>
            </a:r>
            <a:r>
              <a:rPr lang="en-US" sz="2400" dirty="0" err="1" smtClean="0"/>
              <a:t>yaitu</a:t>
            </a:r>
            <a:r>
              <a:rPr lang="id-ID" sz="2400" dirty="0" smtClean="0"/>
              <a:t>:</a:t>
            </a:r>
          </a:p>
          <a:p>
            <a:pPr algn="just"/>
            <a:endParaRPr lang="id-ID" sz="2400" dirty="0" smtClean="0"/>
          </a:p>
          <a:p>
            <a:pPr algn="just">
              <a:buFont typeface="Wingdings" pitchFamily="2" charset="2"/>
              <a:buChar char="§"/>
            </a:pPr>
            <a:r>
              <a:rPr lang="id-ID" sz="2400" b="1" dirty="0" smtClean="0"/>
              <a:t> </a:t>
            </a:r>
            <a:r>
              <a:rPr lang="en-US" sz="2400" b="1" dirty="0" err="1" smtClean="0"/>
              <a:t>lapisan</a:t>
            </a:r>
            <a:r>
              <a:rPr lang="en-US" sz="2400" b="1" dirty="0" smtClean="0"/>
              <a:t> </a:t>
            </a:r>
            <a:r>
              <a:rPr lang="en-US" sz="2400" b="1" dirty="0"/>
              <a:t>P-N-P (</a:t>
            </a:r>
            <a:r>
              <a:rPr lang="en-US" sz="2400" b="1" dirty="0" err="1"/>
              <a:t>Positif-Negatif-Positif</a:t>
            </a:r>
            <a:r>
              <a:rPr lang="en-US" sz="2400" b="1" dirty="0" smtClean="0"/>
              <a:t>)</a:t>
            </a:r>
            <a:endParaRPr lang="id-ID" sz="2400" b="1" dirty="0" smtClean="0"/>
          </a:p>
          <a:p>
            <a:pPr algn="just">
              <a:buFont typeface="Wingdings" pitchFamily="2" charset="2"/>
              <a:buChar char="§"/>
            </a:pPr>
            <a:r>
              <a:rPr lang="id-ID" sz="2400" b="1" dirty="0" smtClean="0"/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lapisan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>
                <a:solidFill>
                  <a:srgbClr val="C00000"/>
                </a:solidFill>
              </a:rPr>
              <a:t>N-P-N (</a:t>
            </a:r>
            <a:r>
              <a:rPr lang="en-US" sz="2400" b="1" dirty="0" err="1">
                <a:solidFill>
                  <a:srgbClr val="C00000"/>
                </a:solidFill>
              </a:rPr>
              <a:t>Negatif-Positif-Negatif</a:t>
            </a:r>
            <a:r>
              <a:rPr lang="en-US" sz="2400" b="1" dirty="0">
                <a:solidFill>
                  <a:srgbClr val="C00000"/>
                </a:solidFill>
              </a:rPr>
              <a:t>)</a:t>
            </a:r>
            <a:endParaRPr lang="id-ID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38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Penguat </a:t>
            </a:r>
            <a:r>
              <a:rPr lang="en-US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Transistor BJT</a:t>
            </a:r>
            <a:endParaRPr lang="id-ID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564904"/>
            <a:ext cx="8229600" cy="2332856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id-ID" b="1" dirty="0" smtClean="0">
                <a:solidFill>
                  <a:schemeClr val="tx1"/>
                </a:solidFill>
              </a:rPr>
              <a:t>P</a:t>
            </a:r>
            <a:r>
              <a:rPr lang="en-US" b="1" dirty="0" err="1" smtClean="0">
                <a:solidFill>
                  <a:schemeClr val="tx1"/>
                </a:solidFill>
              </a:rPr>
              <a:t>enguat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arus</a:t>
            </a:r>
            <a:r>
              <a:rPr lang="id-ID" b="1" dirty="0" smtClean="0">
                <a:solidFill>
                  <a:schemeClr val="tx1"/>
                </a:solidFill>
              </a:rPr>
              <a:t> </a:t>
            </a:r>
          </a:p>
          <a:p>
            <a:pPr marL="0" indent="0" algn="just"/>
            <a:r>
              <a:rPr lang="id-ID" b="1" dirty="0" smtClean="0"/>
              <a:t> </a:t>
            </a:r>
            <a:r>
              <a:rPr lang="en-US" b="1" dirty="0" smtClean="0"/>
              <a:t> </a:t>
            </a:r>
            <a:r>
              <a:rPr lang="id-ID" b="1" dirty="0" smtClean="0"/>
              <a:t>P</a:t>
            </a:r>
            <a:r>
              <a:rPr lang="en-US" b="1" dirty="0" err="1" smtClean="0">
                <a:solidFill>
                  <a:schemeClr val="tx1"/>
                </a:solidFill>
              </a:rPr>
              <a:t>engua</a:t>
            </a:r>
            <a:r>
              <a:rPr lang="id-ID" b="1" dirty="0" smtClean="0">
                <a:solidFill>
                  <a:schemeClr val="tx1"/>
                </a:solidFill>
              </a:rPr>
              <a:t>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tegangan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endParaRPr lang="id-ID" b="1" dirty="0" smtClean="0">
              <a:solidFill>
                <a:schemeClr val="tx1"/>
              </a:solidFill>
            </a:endParaRPr>
          </a:p>
          <a:p>
            <a:pPr marL="0" indent="0" algn="just"/>
            <a:r>
              <a:rPr lang="id-ID" b="1" dirty="0" smtClean="0"/>
              <a:t> </a:t>
            </a:r>
            <a:r>
              <a:rPr lang="en-US" b="1" dirty="0" smtClean="0"/>
              <a:t> </a:t>
            </a:r>
            <a:r>
              <a:rPr lang="id-ID" b="1" dirty="0" smtClean="0"/>
              <a:t>P</a:t>
            </a:r>
            <a:r>
              <a:rPr lang="en-US" b="1" dirty="0" err="1" smtClean="0">
                <a:solidFill>
                  <a:schemeClr val="tx1"/>
                </a:solidFill>
              </a:rPr>
              <a:t>enguat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daya</a:t>
            </a:r>
            <a:endParaRPr lang="id-ID" b="1" dirty="0" smtClean="0"/>
          </a:p>
          <a:p>
            <a:pPr marL="0" indent="0" algn="just">
              <a:buNone/>
            </a:pPr>
            <a:endParaRPr lang="id-ID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63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sz="3600" dirty="0" smtClean="0"/>
              <a:t>Jenis Koneksitas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id-ID" sz="3600" dirty="0" smtClean="0"/>
              <a:t>Transistor</a:t>
            </a:r>
            <a:r>
              <a:rPr lang="en-US" sz="3600" dirty="0" smtClean="0"/>
              <a:t> BJT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2708920"/>
            <a:ext cx="4896544" cy="178709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id-ID" dirty="0" smtClean="0"/>
              <a:t> </a:t>
            </a:r>
            <a:r>
              <a:rPr lang="id-ID" sz="2800" b="1" dirty="0" smtClean="0"/>
              <a:t>Common Base (CB)</a:t>
            </a:r>
          </a:p>
          <a:p>
            <a:pPr>
              <a:buFont typeface="Wingdings" pitchFamily="2" charset="2"/>
              <a:buChar char="q"/>
            </a:pPr>
            <a:r>
              <a:rPr lang="id-ID" sz="2800" b="1" dirty="0" smtClean="0"/>
              <a:t> </a:t>
            </a:r>
            <a:r>
              <a:rPr lang="id-ID" sz="2800" b="1" dirty="0" smtClean="0">
                <a:solidFill>
                  <a:srgbClr val="0070C0"/>
                </a:solidFill>
              </a:rPr>
              <a:t>Common Emitter (CE)</a:t>
            </a:r>
          </a:p>
          <a:p>
            <a:pPr>
              <a:buFont typeface="Wingdings" pitchFamily="2" charset="2"/>
              <a:buChar char="q"/>
            </a:pPr>
            <a:r>
              <a:rPr lang="id-ID" sz="2800" b="1" dirty="0" smtClean="0"/>
              <a:t> </a:t>
            </a:r>
            <a:r>
              <a:rPr lang="id-ID" sz="2800" b="1" dirty="0" smtClean="0">
                <a:solidFill>
                  <a:srgbClr val="00B050"/>
                </a:solidFill>
              </a:rPr>
              <a:t>Common Colector (CC)</a:t>
            </a:r>
            <a:endParaRPr lang="id-ID" sz="2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27100"/>
          </a:xfrm>
        </p:spPr>
        <p:txBody>
          <a:bodyPr/>
          <a:lstStyle/>
          <a:p>
            <a:r>
              <a:rPr lang="en-US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Common </a:t>
            </a:r>
            <a:r>
              <a:rPr lang="en-US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Base</a:t>
            </a:r>
            <a:endParaRPr lang="id-ID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672" y="1484784"/>
            <a:ext cx="8867328" cy="2476871"/>
          </a:xfrm>
        </p:spPr>
        <p:txBody>
          <a:bodyPr/>
          <a:lstStyle/>
          <a:p>
            <a:pPr marL="0" indent="0">
              <a:buFont typeface="Wingdings" pitchFamily="2" charset="2"/>
              <a:buChar char="§"/>
            </a:pPr>
            <a:r>
              <a:rPr lang="id-ID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Penguat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ini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d-ID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biasanya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digunakan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sebagai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penguat</a:t>
            </a:r>
            <a:r>
              <a:rPr lang="en-US" sz="24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id-ID" sz="24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tegangan</a:t>
            </a:r>
            <a:r>
              <a:rPr lang="en-US" sz="24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. </a:t>
            </a:r>
            <a:endParaRPr lang="en-US" sz="2400" b="1" dirty="0" smtClean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  <a:p>
            <a:pPr marL="0" indent="0">
              <a:buFont typeface="Wingdings" pitchFamily="2" charset="2"/>
              <a:buChar char="§"/>
            </a:pPr>
            <a:endParaRPr lang="id-ID" sz="2400" b="1" dirty="0" smtClean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  <a:p>
            <a:pPr marL="0" indent="0">
              <a:buFont typeface="Wingdings" pitchFamily="2" charset="2"/>
              <a:buChar char="§"/>
            </a:pPr>
            <a:r>
              <a:rPr lang="id-ID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d-ID" sz="24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Ciri khas: </a:t>
            </a:r>
            <a:r>
              <a:rPr lang="id-ID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kaki e</a:t>
            </a:r>
            <a:r>
              <a:rPr lang="en-US" sz="2400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mitor</a:t>
            </a:r>
            <a:r>
              <a:rPr lang="en-US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merupakan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input </a:t>
            </a:r>
            <a:r>
              <a:rPr lang="id-ID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&amp; </a:t>
            </a:r>
            <a:r>
              <a:rPr lang="id-ID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kaki</a:t>
            </a:r>
            <a:r>
              <a:rPr lang="en-US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d-ID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kolektor</a:t>
            </a:r>
            <a:r>
              <a:rPr lang="en-US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id-ID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lah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output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sedangkan</a:t>
            </a:r>
            <a:r>
              <a:rPr lang="id-ID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d-ID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kaki</a:t>
            </a:r>
            <a:r>
              <a:rPr lang="en-US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Basis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di-ground-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kan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ditanahkan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id-ID" sz="2400" dirty="0"/>
          </a:p>
        </p:txBody>
      </p:sp>
      <p:pic>
        <p:nvPicPr>
          <p:cNvPr id="4" name="Picture 3" descr="Penguat Common Bas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356992"/>
            <a:ext cx="4752528" cy="33360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78845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27100"/>
          </a:xfrm>
        </p:spPr>
        <p:txBody>
          <a:bodyPr/>
          <a:lstStyle/>
          <a:p>
            <a:pPr algn="ctr"/>
            <a:r>
              <a:rPr lang="en-US" sz="360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</a:rPr>
              <a:t>Sifat</a:t>
            </a:r>
            <a:r>
              <a:rPr lang="en-US" sz="36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</a:rPr>
              <a:t> </a:t>
            </a:r>
            <a:r>
              <a:rPr lang="en-US" sz="360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</a:rPr>
              <a:t>Penguat</a:t>
            </a:r>
            <a:r>
              <a:rPr lang="en-US" sz="360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</a:rPr>
              <a:t> Common </a:t>
            </a:r>
            <a:r>
              <a:rPr lang="en-US" sz="36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</a:rPr>
              <a:t>Base</a:t>
            </a:r>
            <a:endParaRPr lang="id-ID" sz="360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pPr lvl="0"/>
            <a:r>
              <a:rPr lang="en-US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Isolasi</a:t>
            </a:r>
            <a:r>
              <a:rPr lang="en-US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input </a:t>
            </a:r>
            <a:r>
              <a:rPr lang="en-US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output </a:t>
            </a:r>
            <a:r>
              <a:rPr lang="en-US" sz="28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tinggi</a:t>
            </a:r>
            <a:r>
              <a:rPr lang="id-ID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sehingga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Feedback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lebih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keci</a:t>
            </a:r>
            <a:r>
              <a:rPr lang="id-ID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id-ID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Cocok</a:t>
            </a:r>
            <a:r>
              <a:rPr lang="en-US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sebagai</a:t>
            </a:r>
            <a:r>
              <a:rPr lang="en-US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Pre-Amp</a:t>
            </a:r>
            <a:r>
              <a:rPr lang="id-ID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karena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mempunyai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impedansi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input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tinggi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dapat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menguatkan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sinyal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kecil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id-ID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Dapat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dipakai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penguat</a:t>
            </a:r>
            <a:r>
              <a:rPr lang="en-US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d-ID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 daerah </a:t>
            </a:r>
            <a:r>
              <a:rPr lang="en-US" sz="28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frekuensi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tinggi</a:t>
            </a:r>
            <a:r>
              <a:rPr lang="en-US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id-ID" sz="28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Dapat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dipakai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buffer</a:t>
            </a:r>
            <a:r>
              <a:rPr lang="id-ID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(penyangga)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28597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80TGp_general_light_ani">
  <a:themeElements>
    <a:clrScheme name="Default Design 1">
      <a:dk1>
        <a:srgbClr val="000000"/>
      </a:dk1>
      <a:lt1>
        <a:srgbClr val="FDF58D"/>
      </a:lt1>
      <a:dk2>
        <a:srgbClr val="CC3300"/>
      </a:dk2>
      <a:lt2>
        <a:srgbClr val="808080"/>
      </a:lt2>
      <a:accent1>
        <a:srgbClr val="FF6161"/>
      </a:accent1>
      <a:accent2>
        <a:srgbClr val="FFC319"/>
      </a:accent2>
      <a:accent3>
        <a:srgbClr val="FEF9C5"/>
      </a:accent3>
      <a:accent4>
        <a:srgbClr val="000000"/>
      </a:accent4>
      <a:accent5>
        <a:srgbClr val="FFB7B7"/>
      </a:accent5>
      <a:accent6>
        <a:srgbClr val="E7B016"/>
      </a:accent6>
      <a:hlink>
        <a:srgbClr val="A8D02A"/>
      </a:hlink>
      <a:folHlink>
        <a:srgbClr val="5CB1F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DF58D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EF9C5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E1F4D8"/>
        </a:lt1>
        <a:dk2>
          <a:srgbClr val="003366"/>
        </a:dk2>
        <a:lt2>
          <a:srgbClr val="808080"/>
        </a:lt2>
        <a:accent1>
          <a:srgbClr val="FFC319"/>
        </a:accent1>
        <a:accent2>
          <a:srgbClr val="A8D02A"/>
        </a:accent2>
        <a:accent3>
          <a:srgbClr val="EEF8E9"/>
        </a:accent3>
        <a:accent4>
          <a:srgbClr val="000000"/>
        </a:accent4>
        <a:accent5>
          <a:srgbClr val="FFDEAB"/>
        </a:accent5>
        <a:accent6>
          <a:srgbClr val="98BC25"/>
        </a:accent6>
        <a:hlink>
          <a:srgbClr val="5CB1FE"/>
        </a:hlink>
        <a:folHlink>
          <a:srgbClr val="FF6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EE9DE"/>
        </a:lt1>
        <a:dk2>
          <a:srgbClr val="000066"/>
        </a:dk2>
        <a:lt2>
          <a:srgbClr val="808080"/>
        </a:lt2>
        <a:accent1>
          <a:srgbClr val="5CB1FE"/>
        </a:accent1>
        <a:accent2>
          <a:srgbClr val="FF7575"/>
        </a:accent2>
        <a:accent3>
          <a:srgbClr val="FEF2EC"/>
        </a:accent3>
        <a:accent4>
          <a:srgbClr val="000000"/>
        </a:accent4>
        <a:accent5>
          <a:srgbClr val="B5D5FE"/>
        </a:accent5>
        <a:accent6>
          <a:srgbClr val="E76969"/>
        </a:accent6>
        <a:hlink>
          <a:srgbClr val="FFC319"/>
        </a:hlink>
        <a:folHlink>
          <a:srgbClr val="A8D0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</TotalTime>
  <Words>507</Words>
  <Application>Microsoft Office PowerPoint</Application>
  <PresentationFormat>On-screen Show (4:3)</PresentationFormat>
  <Paragraphs>69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Arial Black</vt:lpstr>
      <vt:lpstr>Broadway</vt:lpstr>
      <vt:lpstr>Calibri</vt:lpstr>
      <vt:lpstr>Impact</vt:lpstr>
      <vt:lpstr>Showcard Gothic</vt:lpstr>
      <vt:lpstr>Times New Roman</vt:lpstr>
      <vt:lpstr>Wingdings</vt:lpstr>
      <vt:lpstr>580TGp_general_light_ani</vt:lpstr>
      <vt:lpstr>T R A N S I S T O R  BJT (Bipolar junction transistor)</vt:lpstr>
      <vt:lpstr>Menu</vt:lpstr>
      <vt:lpstr>Pengertian Transistor</vt:lpstr>
      <vt:lpstr>Fungsi Transistor</vt:lpstr>
      <vt:lpstr>Transistor bipolar (BJT)</vt:lpstr>
      <vt:lpstr>Penguat Transistor BJT</vt:lpstr>
      <vt:lpstr>Jenis Koneksitas  Transistor BJT</vt:lpstr>
      <vt:lpstr>1. Common Base</vt:lpstr>
      <vt:lpstr>Sifat Penguat Common Base</vt:lpstr>
      <vt:lpstr>2. Penguat Common Emitor</vt:lpstr>
      <vt:lpstr>Sifat Penguat Common Emitor</vt:lpstr>
      <vt:lpstr>3. Penguat Common Collector</vt:lpstr>
      <vt:lpstr>Sifat Penguat Common Collector:</vt:lpstr>
      <vt:lpstr>Prinsip kerja Transistor BJT</vt:lpstr>
      <vt:lpstr>Prinsip Transistor BJT sebagai Penguat</vt:lpstr>
      <vt:lpstr>Prinsip Transistor sebagai penghubung (saklar)</vt:lpstr>
      <vt:lpstr>bersambung.. 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transistor</dc:title>
  <dc:creator>ismail - [2010]</dc:creator>
  <cp:lastModifiedBy>Nayadut</cp:lastModifiedBy>
  <cp:revision>55</cp:revision>
  <dcterms:created xsi:type="dcterms:W3CDTF">2012-11-26T01:10:17Z</dcterms:created>
  <dcterms:modified xsi:type="dcterms:W3CDTF">2017-11-30T03:03:30Z</dcterms:modified>
</cp:coreProperties>
</file>