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12/27/2017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11" Type="http://schemas.openxmlformats.org/officeDocument/2006/relationships/image" Target="../media/image31.png"/><Relationship Id="rId5" Type="http://schemas.openxmlformats.org/officeDocument/2006/relationships/image" Target="../media/image23.emf"/><Relationship Id="rId10" Type="http://schemas.openxmlformats.org/officeDocument/2006/relationships/image" Target="../media/image30.png"/><Relationship Id="rId4" Type="http://schemas.openxmlformats.org/officeDocument/2006/relationships/package" Target="../embeddings/Microsoft_Visio_Drawing12.vsdx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Visio_Drawing14.vsd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Visio_Drawing2.vsdx"/><Relationship Id="rId7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Visio_Drawing3.vsdx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package" Target="../embeddings/Microsoft_Visio_Drawing5.vs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Visio_Drawing7.vsdx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package" Target="../embeddings/Microsoft_Visio_Drawing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5" Type="http://schemas.openxmlformats.org/officeDocument/2006/relationships/image" Target="../media/image18.png"/><Relationship Id="rId10" Type="http://schemas.openxmlformats.org/officeDocument/2006/relationships/image" Target="../media/image11.emf"/><Relationship Id="rId4" Type="http://schemas.openxmlformats.org/officeDocument/2006/relationships/image" Target="../media/image13.png"/><Relationship Id="rId9" Type="http://schemas.openxmlformats.org/officeDocument/2006/relationships/package" Target="../embeddings/Microsoft_Visio_Drawing9.vsdx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2.emf"/><Relationship Id="rId4" Type="http://schemas.openxmlformats.org/officeDocument/2006/relationships/package" Target="../embeddings/Microsoft_Visio_Drawing10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Visio_Drawing11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Transistor Unipolar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 err="1" smtClean="0"/>
              <a:t>Elektronika</a:t>
            </a:r>
            <a:r>
              <a:rPr lang="en-US" sz="2800" b="1" dirty="0" smtClean="0"/>
              <a:t> 1</a:t>
            </a:r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 smtClean="0"/>
              <a:t>-UNIKOM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627" y="654133"/>
            <a:ext cx="10058400" cy="778684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Pembiasan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sendiri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self-biasing</a:t>
            </a:r>
            <a:r>
              <a:rPr lang="en-US" sz="3600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5875" y="1432817"/>
                <a:ext cx="6906126" cy="540217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err="1" smtClean="0"/>
                  <a:t>Penerapannya</a:t>
                </a:r>
                <a:r>
                  <a:rPr lang="en-US" sz="1800" dirty="0" smtClean="0"/>
                  <a:t>: </a:t>
                </a:r>
                <a:r>
                  <a:rPr lang="en-US" sz="1800" dirty="0" err="1" smtClean="0">
                    <a:solidFill>
                      <a:srgbClr val="00B0F0"/>
                    </a:solidFill>
                  </a:rPr>
                  <a:t>untuk</a:t>
                </a:r>
                <a:r>
                  <a:rPr lang="en-US" sz="18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</a:rPr>
                  <a:t>mengeliminasi</a:t>
                </a:r>
                <a:r>
                  <a:rPr lang="en-US" sz="1800" dirty="0">
                    <a:solidFill>
                      <a:srgbClr val="00B0F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</a:rPr>
                  <a:t>terjadinya</a:t>
                </a:r>
                <a:r>
                  <a:rPr lang="en-US" sz="1800" dirty="0">
                    <a:solidFill>
                      <a:srgbClr val="00B0F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</a:rPr>
                  <a:t>penggunaan</a:t>
                </a:r>
                <a:r>
                  <a:rPr lang="en-US" sz="1800" dirty="0">
                    <a:solidFill>
                      <a:srgbClr val="00B0F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</a:rPr>
                  <a:t>sumber</a:t>
                </a:r>
                <a:r>
                  <a:rPr lang="en-US" sz="1800" dirty="0">
                    <a:solidFill>
                      <a:srgbClr val="00B0F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</a:rPr>
                  <a:t>tegangan</a:t>
                </a:r>
                <a:r>
                  <a:rPr lang="en-US" sz="1800" dirty="0">
                    <a:solidFill>
                      <a:srgbClr val="00B0F0"/>
                    </a:solidFill>
                  </a:rPr>
                  <a:t> DC </a:t>
                </a:r>
                <a:r>
                  <a:rPr lang="en-US" sz="1800" dirty="0" err="1">
                    <a:solidFill>
                      <a:srgbClr val="00B0F0"/>
                    </a:solidFill>
                  </a:rPr>
                  <a:t>lebih</a:t>
                </a:r>
                <a:r>
                  <a:rPr lang="en-US" sz="1800" dirty="0">
                    <a:solidFill>
                      <a:srgbClr val="00B0F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</a:rPr>
                  <a:t>dari</a:t>
                </a:r>
                <a:r>
                  <a:rPr lang="en-US" sz="1800" dirty="0">
                    <a:solidFill>
                      <a:srgbClr val="00B0F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</a:rPr>
                  <a:t>satu</a:t>
                </a:r>
                <a:r>
                  <a:rPr lang="en-US" sz="1800" dirty="0">
                    <a:solidFill>
                      <a:srgbClr val="00B0F0"/>
                    </a:solidFill>
                  </a:rPr>
                  <a:t>. </a:t>
                </a:r>
                <a:endParaRPr lang="en-US" sz="1800" dirty="0" smtClean="0">
                  <a:solidFill>
                    <a:srgbClr val="00B0F0"/>
                  </a:solidFill>
                </a:endParaRPr>
              </a:p>
              <a:p>
                <a:r>
                  <a:rPr lang="en-US" sz="1800" dirty="0" err="1"/>
                  <a:t>Komponen</a:t>
                </a:r>
                <a:r>
                  <a:rPr lang="en-US" sz="1800" dirty="0"/>
                  <a:t> DC </a:t>
                </a:r>
                <a:r>
                  <a:rPr lang="en-US" sz="1800" dirty="0" err="1"/>
                  <a:t>arus</a:t>
                </a:r>
                <a:r>
                  <a:rPr lang="en-US" sz="1800" dirty="0"/>
                  <a:t> drain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800" dirty="0"/>
                  <a:t> yang </a:t>
                </a:r>
                <a:r>
                  <a:rPr lang="en-US" sz="1800" dirty="0" err="1"/>
                  <a:t>mengalir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melewati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resistansi</a:t>
                </a:r>
                <a:r>
                  <a:rPr lang="en-US" sz="1800" dirty="0"/>
                  <a:t>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menghasil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pembiasan</a:t>
                </a:r>
                <a:r>
                  <a:rPr lang="en-US" sz="1800" dirty="0"/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tegangan</a:t>
                </a:r>
                <a:r>
                  <a:rPr lang="en-US" sz="1800" dirty="0">
                    <a:solidFill>
                      <a:srgbClr val="0070C0"/>
                    </a:solidFill>
                  </a:rPr>
                  <a:t>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sebesar</a:t>
                </a:r>
                <a:r>
                  <a:rPr lang="en-US" sz="1800" dirty="0" smtClean="0"/>
                  <a:t>:</a:t>
                </a:r>
              </a:p>
              <a:p>
                <a:endParaRPr lang="en-US" sz="1800" dirty="0" smtClean="0"/>
              </a:p>
              <a:p>
                <a:r>
                  <a:rPr lang="en-US" sz="1800" dirty="0" err="1" smtClean="0">
                    <a:solidFill>
                      <a:srgbClr val="0070C0"/>
                    </a:solidFill>
                  </a:rPr>
                  <a:t>Tegangan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gate 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terhadap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ground 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), </a:t>
                </a:r>
                <a:r>
                  <a:rPr lang="en-US" sz="1800" dirty="0" err="1"/>
                  <a:t>maka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diperoleh</a:t>
                </a:r>
                <a:r>
                  <a:rPr lang="en-US" sz="1800" dirty="0" smtClean="0"/>
                  <a:t>:</a:t>
                </a:r>
              </a:p>
              <a:p>
                <a:endParaRPr lang="en-US" sz="1800" dirty="0" smtClean="0"/>
              </a:p>
              <a:p>
                <a:r>
                  <a:rPr lang="en-US" sz="1800" dirty="0" err="1" smtClean="0"/>
                  <a:t>Tegangan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V</a:t>
                </a:r>
                <a:r>
                  <a:rPr lang="en-US" sz="1100" dirty="0"/>
                  <a:t>DS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sbg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>
                    <a:solidFill>
                      <a:srgbClr val="0070C0"/>
                    </a:solidFill>
                  </a:rPr>
                  <a:t>tegangan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70C0"/>
                    </a:solidFill>
                  </a:rPr>
                  <a:t>keluaran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 err="1" smtClean="0"/>
                  <a:t>dapat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ditentukan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sebesar</a:t>
                </a:r>
                <a:r>
                  <a:rPr lang="en-US" sz="1800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dirty="0" err="1" smtClean="0"/>
                  <a:t>dimana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875" y="1432817"/>
                <a:ext cx="6906126" cy="5402179"/>
              </a:xfrm>
              <a:blipFill rotWithShape="0">
                <a:blip r:embed="rId3"/>
                <a:stretch>
                  <a:fillRect l="-353" t="-1016" r="-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87779" y="2526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86946"/>
              </p:ext>
            </p:extLst>
          </p:nvPr>
        </p:nvGraphicFramePr>
        <p:xfrm>
          <a:off x="7558493" y="2021304"/>
          <a:ext cx="4424224" cy="391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Visio" r:id="rId4" imgW="4829057" imgH="4286385" progId="Visio.Drawing.15">
                  <p:embed/>
                </p:oleObj>
              </mc:Choice>
              <mc:Fallback>
                <p:oleObj name="Visio" r:id="rId4" imgW="4829057" imgH="428638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493" y="2021304"/>
                        <a:ext cx="4424224" cy="3916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66981" y="2692035"/>
                <a:ext cx="1214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981" y="2692035"/>
                <a:ext cx="121430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61604" y="3547651"/>
                <a:ext cx="16099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604" y="3547651"/>
                <a:ext cx="160992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73722" y="3547651"/>
                <a:ext cx="1110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22" y="3547651"/>
                <a:ext cx="111043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61604" y="4729937"/>
                <a:ext cx="2729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𝐷𝑆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𝐷𝐷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604" y="4729937"/>
                <a:ext cx="2729593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20000" r="-18080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64426" y="5657718"/>
                <a:ext cx="3004284" cy="700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𝐺𝑆</m:t>
                                          </m:r>
                                          <m: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𝑜𝑓𝑓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𝐷𝑆𝑆</m:t>
                              </m:r>
                            </m:sub>
                          </m:sSub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426" y="5657718"/>
                <a:ext cx="3004284" cy="70076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17188" y="5869602"/>
                <a:ext cx="3153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𝑝𝑎𝑑𝑎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𝑠𝑎𝑎𝑡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𝑡𝑖𝑡𝑖𝑘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𝑘𝑒𝑟𝑗𝑎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𝑡𝑖𝑡𝑖𝑘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88" y="5869602"/>
                <a:ext cx="315336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934" r="-212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4266785" y="6008102"/>
            <a:ext cx="425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17736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902368"/>
                <a:ext cx="10058400" cy="5269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Dalam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sebuah</a:t>
                </a:r>
                <a:r>
                  <a:rPr lang="en-US" sz="1800" dirty="0"/>
                  <a:t> bias </a:t>
                </a:r>
                <a:r>
                  <a:rPr lang="en-US" sz="1800" dirty="0" err="1"/>
                  <a:t>sendiri</a:t>
                </a:r>
                <a:r>
                  <a:rPr lang="en-US" sz="1800" dirty="0"/>
                  <a:t> (</a:t>
                </a:r>
                <a:r>
                  <a:rPr lang="en-US" sz="1800" i="1" dirty="0"/>
                  <a:t>self-bias</a:t>
                </a:r>
                <a:r>
                  <a:rPr lang="en-US" sz="1800" dirty="0"/>
                  <a:t>) N-</a:t>
                </a:r>
                <a:r>
                  <a:rPr lang="en-US" sz="1800" dirty="0" err="1"/>
                  <a:t>kanal</a:t>
                </a:r>
                <a:r>
                  <a:rPr lang="en-US" sz="1800" dirty="0"/>
                  <a:t> JFET yang </a:t>
                </a:r>
                <a:r>
                  <a:rPr lang="en-US" sz="1800" dirty="0" err="1"/>
                  <a:t>daerah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titik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operasi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kerjanya</a:t>
                </a:r>
                <a:r>
                  <a:rPr lang="en-US" sz="1800" dirty="0"/>
                  <a:t> di setting </a:t>
                </a:r>
                <a:r>
                  <a:rPr lang="en-US" sz="1800" dirty="0" err="1"/>
                  <a:t>pada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=1,5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dan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. </a:t>
                </a:r>
                <a:r>
                  <a:rPr lang="en-US" sz="1800" dirty="0" err="1"/>
                  <a:t>Sedangkan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informasi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diberikan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oleh</a:t>
                </a:r>
                <a:r>
                  <a:rPr lang="en-US" sz="1800" dirty="0"/>
                  <a:t> parameter JFET </a:t>
                </a:r>
                <a:r>
                  <a:rPr lang="en-US" sz="1800" dirty="0" err="1"/>
                  <a:t>tipe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ini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adalah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𝐷𝑆𝑆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18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𝐺𝑆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𝑜𝑓𝑓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=−2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dan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. </a:t>
                </a:r>
                <a:r>
                  <a:rPr lang="en-US" sz="1800" dirty="0" err="1"/>
                  <a:t>Tentukan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nilai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resistansi</a:t>
                </a:r>
                <a:r>
                  <a:rPr lang="en-US" sz="1800" dirty="0"/>
                  <a:t>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dan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resistansi</a:t>
                </a:r>
                <a:r>
                  <a:rPr lang="en-US" sz="1800" dirty="0"/>
                  <a:t> drain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!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err="1" smtClean="0">
                    <a:solidFill>
                      <a:srgbClr val="00B0F0"/>
                    </a:solidFill>
                  </a:rPr>
                  <a:t>Penyelesaian</a:t>
                </a:r>
                <a:r>
                  <a:rPr lang="en-US" sz="1800" dirty="0" smtClean="0">
                    <a:solidFill>
                      <a:srgbClr val="00B0F0"/>
                    </a:solidFill>
                  </a:rPr>
                  <a:t>: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902368"/>
                <a:ext cx="10058400" cy="5269832"/>
              </a:xfrm>
              <a:blipFill rotWithShape="0">
                <a:blip r:embed="rId2"/>
                <a:stretch>
                  <a:fillRect l="-545" t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78569" y="2459823"/>
                <a:ext cx="6096000" cy="39746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Resistansi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source </a:t>
                </a:r>
                <a:r>
                  <a:rPr lang="en-US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dapat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ditentukan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dulu</a:t>
                </a:r>
                <a:r>
                  <a:rPr lang="en-US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sebesar</a:t>
                </a:r>
                <a:r>
                  <a:rPr lang="en-US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6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Sebelumnya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cari</a:t>
                </a:r>
                <a:r>
                  <a:rPr lang="en-US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US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tegangan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source </a:t>
                </a:r>
                <a:r>
                  <a:rPr lang="en-US" sz="16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dari</a:t>
                </a:r>
                <a:r>
                  <a:rPr lang="en-US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persamaan</a:t>
                </a:r>
                <a:r>
                  <a:rPr lang="en-US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6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nilai</a:t>
                </a:r>
                <a:r>
                  <a:rPr lang="en-US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harus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ditentukan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sebelum</a:t>
                </a:r>
                <a:r>
                  <a:rPr lang="en-US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mendapatkan</a:t>
                </a:r>
                <a:r>
                  <a:rPr lang="en-US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Vs</a:t>
                </a:r>
                <a:r>
                  <a:rPr lang="en-US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: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𝐷𝑆𝑆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𝐺𝑆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𝐺𝑆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𝑜𝑓𝑓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)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600" dirty="0" smtClean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1,5 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𝑚𝐴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=5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𝑚𝐴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𝐺𝑆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(−2 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𝐺𝑆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=−0,9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9" y="2459823"/>
                <a:ext cx="6096000" cy="3974614"/>
              </a:xfrm>
              <a:prstGeom prst="rect">
                <a:avLst/>
              </a:prstGeom>
              <a:blipFill rotWithShape="0">
                <a:blip r:embed="rId3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439653" y="6172200"/>
            <a:ext cx="409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37158" y="2513329"/>
                <a:ext cx="4423129" cy="2219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=0−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−0,9 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=0,9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742950" indent="-285750" algn="just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Sehingga</a:t>
                </a: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nilai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resistansi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source </a:t>
                </a:r>
                <a:endPara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</a:t>
                </a:r>
                <a:r>
                  <a:rPr lang="en-US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kita</a:t>
                </a: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dapatkan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sebesar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0,9 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1,5 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𝑚𝐴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𝟔𝟎𝟎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Ω</m:t>
                      </m:r>
                    </m:oMath>
                  </m:oMathPara>
                </a14:m>
                <a:endPara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58" y="2513329"/>
                <a:ext cx="4423129" cy="22198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6099048" y="2887579"/>
            <a:ext cx="975521" cy="285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37157" y="4958168"/>
                <a:ext cx="5612251" cy="1147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 smtClean="0">
                    <a:ea typeface="Calibri" panose="020F0502020204030204" pitchFamily="34" charset="0"/>
                    <a:cs typeface="Calibri" panose="020F0502020204030204" pitchFamily="34" charset="0"/>
                  </a:rPr>
                  <a:t>Akhirnya</a:t>
                </a:r>
                <a:r>
                  <a:rPr lang="en-US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𝐷𝐷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𝐷𝑆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                  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(20 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−10 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−0,9 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1,5 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𝑚𝐴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𝟔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𝒌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endPara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57" y="4958168"/>
                <a:ext cx="5612251" cy="11479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0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Pembiasan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pembagi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tegangan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voltage </a:t>
            </a:r>
            <a:r>
              <a:rPr lang="en-US" sz="2800" i="1" dirty="0" err="1">
                <a:solidFill>
                  <a:srgbClr val="FF0000"/>
                </a:solidFill>
              </a:rPr>
              <a:t>devider</a:t>
            </a:r>
            <a:r>
              <a:rPr lang="en-US" sz="2800" i="1" dirty="0">
                <a:solidFill>
                  <a:srgbClr val="FF0000"/>
                </a:solidFill>
              </a:rPr>
              <a:t> biasing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penguat</a:t>
            </a:r>
            <a:r>
              <a:rPr lang="en-US" dirty="0" smtClean="0"/>
              <a:t> FET.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208954"/>
              </p:ext>
            </p:extLst>
          </p:nvPr>
        </p:nvGraphicFramePr>
        <p:xfrm>
          <a:off x="1973178" y="2876280"/>
          <a:ext cx="7122695" cy="3596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Visio" r:id="rId3" imgW="4629184" imgH="2543243" progId="Visio.Drawing.15">
                  <p:embed/>
                </p:oleObj>
              </mc:Choice>
              <mc:Fallback>
                <p:oleObj name="Visio" r:id="rId3" imgW="4629184" imgH="254324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178" y="2876280"/>
                        <a:ext cx="7122695" cy="3596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2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39367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rangkaiannya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998621"/>
                <a:ext cx="10058400" cy="5173579"/>
              </a:xfrm>
            </p:spPr>
            <p:txBody>
              <a:bodyPr/>
              <a:lstStyle/>
              <a:p>
                <a:r>
                  <a:rPr lang="en-US" dirty="0" err="1" smtClean="0"/>
                  <a:t>Tegangan</a:t>
                </a:r>
                <a:r>
                  <a:rPr lang="en-US" dirty="0" smtClean="0"/>
                  <a:t> </a:t>
                </a:r>
                <a:r>
                  <a:rPr lang="en-US" dirty="0"/>
                  <a:t>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melalui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pintu</a:t>
                </a:r>
                <a:r>
                  <a:rPr lang="en-US" dirty="0"/>
                  <a:t> </a:t>
                </a:r>
                <a:r>
                  <a:rPr lang="en-US" dirty="0" err="1"/>
                  <a:t>masukan</a:t>
                </a:r>
                <a:r>
                  <a:rPr lang="en-US" dirty="0"/>
                  <a:t> </a:t>
                </a:r>
                <a:r>
                  <a:rPr lang="en-US" dirty="0" err="1"/>
                  <a:t>rangkaian</a:t>
                </a:r>
                <a:r>
                  <a:rPr lang="en-US" dirty="0"/>
                  <a:t> </a:t>
                </a: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kondisi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besarnya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tegangan</a:t>
                </a:r>
                <a:r>
                  <a:rPr lang="en-US" dirty="0">
                    <a:solidFill>
                      <a:srgbClr val="FF0000"/>
                    </a:solidFill>
                  </a:rPr>
                  <a:t> gate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sebesar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err="1" smtClean="0"/>
                  <a:t>Kemudian</a:t>
                </a:r>
                <a:r>
                  <a:rPr lang="en-US" dirty="0" smtClean="0"/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tegangan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V</a:t>
                </a:r>
                <a:r>
                  <a:rPr lang="en-US" sz="1200" dirty="0">
                    <a:solidFill>
                      <a:srgbClr val="FF0000"/>
                    </a:solidFill>
                  </a:rPr>
                  <a:t>GS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pengendali</a:t>
                </a:r>
                <a:r>
                  <a:rPr lang="en-US" dirty="0"/>
                  <a:t> </a:t>
                </a:r>
                <a:r>
                  <a:rPr lang="en-US" dirty="0" err="1"/>
                  <a:t>operasi</a:t>
                </a:r>
                <a:r>
                  <a:rPr lang="en-US" dirty="0"/>
                  <a:t> </a:t>
                </a:r>
                <a:r>
                  <a:rPr lang="en-US" dirty="0" err="1"/>
                  <a:t>kerja</a:t>
                </a:r>
                <a:r>
                  <a:rPr lang="en-US" dirty="0"/>
                  <a:t> FET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dicari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hubungan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r>
                  <a:rPr lang="en-US" dirty="0" err="1" smtClean="0"/>
                  <a:t>Sehingga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titik</a:t>
                </a:r>
                <a:r>
                  <a:rPr lang="en-US" dirty="0" smtClean="0"/>
                  <a:t> </a:t>
                </a:r>
                <a:r>
                  <a:rPr lang="en-US" dirty="0" err="1"/>
                  <a:t>operasinya</a:t>
                </a:r>
                <a:r>
                  <a:rPr lang="en-US" dirty="0"/>
                  <a:t>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oleh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998621"/>
                <a:ext cx="10058400" cy="5173579"/>
              </a:xfrm>
              <a:blipFill rotWithShape="0">
                <a:blip r:embed="rId2"/>
                <a:stretch>
                  <a:fillRect l="-303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0748" y="1789456"/>
                <a:ext cx="2099998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48" y="1789456"/>
                <a:ext cx="2099998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0748" y="3236496"/>
                <a:ext cx="18483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48" y="3236496"/>
                <a:ext cx="18483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0748" y="4396663"/>
                <a:ext cx="1605568" cy="658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48" y="4396663"/>
                <a:ext cx="1605568" cy="6580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97688" y="4540997"/>
                <a:ext cx="2729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𝐷𝑆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𝐷𝐷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88" y="4540997"/>
                <a:ext cx="2729593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18033" r="-18080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77216" y="4587163"/>
                <a:ext cx="4624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216" y="4587163"/>
                <a:ext cx="46243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526" r="-118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3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1398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998621"/>
                <a:ext cx="10058400" cy="48968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err="1"/>
                  <a:t>Seperti</a:t>
                </a:r>
                <a:r>
                  <a:rPr lang="en-US" dirty="0"/>
                  <a:t> yang </a:t>
                </a:r>
                <a:r>
                  <a:rPr lang="en-US" dirty="0" err="1"/>
                  <a:t>terlihat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gambar</a:t>
                </a:r>
                <a:r>
                  <a:rPr lang="en-US" dirty="0"/>
                  <a:t> </a:t>
                </a:r>
                <a:r>
                  <a:rPr lang="en-US" dirty="0" err="1" smtClean="0"/>
                  <a:t>dibawah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Tentukan</a:t>
                </a:r>
                <a:r>
                  <a:rPr lang="en-US" dirty="0" smtClean="0"/>
                  <a:t> </a:t>
                </a:r>
                <a:r>
                  <a:rPr lang="en-US" dirty="0" err="1"/>
                  <a:t>tegangan</a:t>
                </a:r>
                <a:r>
                  <a:rPr lang="en-US" dirty="0"/>
                  <a:t> drain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tegangan</a:t>
                </a:r>
                <a:r>
                  <a:rPr lang="en-US" dirty="0"/>
                  <a:t> gate-source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melalui</a:t>
                </a:r>
                <a:r>
                  <a:rPr lang="en-US" dirty="0"/>
                  <a:t> </a:t>
                </a:r>
                <a:r>
                  <a:rPr lang="en-US" dirty="0" err="1"/>
                  <a:t>pendekatan</a:t>
                </a:r>
                <a:r>
                  <a:rPr lang="en-US" dirty="0"/>
                  <a:t> </a:t>
                </a:r>
                <a:r>
                  <a:rPr lang="en-US" dirty="0" err="1"/>
                  <a:t>metoda</a:t>
                </a:r>
                <a:r>
                  <a:rPr lang="en-US" dirty="0"/>
                  <a:t> </a:t>
                </a:r>
                <a:r>
                  <a:rPr lang="en-US" dirty="0" err="1"/>
                  <a:t>pembiasan</a:t>
                </a:r>
                <a:r>
                  <a:rPr lang="en-US" dirty="0"/>
                  <a:t> </a:t>
                </a:r>
                <a:r>
                  <a:rPr lang="en-US" dirty="0" err="1"/>
                  <a:t>pembagian</a:t>
                </a:r>
                <a:r>
                  <a:rPr lang="en-US" dirty="0"/>
                  <a:t> </a:t>
                </a:r>
                <a:r>
                  <a:rPr lang="en-US" dirty="0" err="1"/>
                  <a:t>tegangan</a:t>
                </a:r>
                <a:r>
                  <a:rPr lang="en-US" dirty="0"/>
                  <a:t> </a:t>
                </a:r>
                <a:r>
                  <a:rPr lang="en-US" dirty="0" err="1"/>
                  <a:t>saat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=7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Penyelesaian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998621"/>
                <a:ext cx="10058400" cy="4896853"/>
              </a:xfrm>
              <a:blipFill rotWithShape="0">
                <a:blip r:embed="rId3"/>
                <a:stretch>
                  <a:fillRect l="-667" t="-1245" r="-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795847"/>
              </p:ext>
            </p:extLst>
          </p:nvPr>
        </p:nvGraphicFramePr>
        <p:xfrm>
          <a:off x="902368" y="2658979"/>
          <a:ext cx="2574757" cy="314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Visio" r:id="rId4" imgW="1762176" imgH="2581343" progId="Visio.Drawing.15">
                  <p:embed/>
                </p:oleObj>
              </mc:Choice>
              <mc:Fallback>
                <p:oleObj name="Visio" r:id="rId4" imgW="1762176" imgH="258134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368" y="2658979"/>
                        <a:ext cx="2574757" cy="3144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50195" y="2246994"/>
                <a:ext cx="7941805" cy="4395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Arus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drain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dapat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dicari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besarnya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persamaan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𝐷𝐷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12 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𝑉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−7 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3,3 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Ω</m:t>
                          </m:r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=1,52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𝑚𝐴</m:t>
                      </m:r>
                    </m:oMath>
                  </m:oMathPara>
                </a14:m>
                <a:endParaRPr lang="en-US" sz="1400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Tegangan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gate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source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menggunakan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pendekatan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persamaan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6,8 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Ω+1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12 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=1,54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r>
                  <a:rPr lang="en-US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Kemudian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kita</a:t>
                </a: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cari</a:t>
                </a: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dulu</a:t>
                </a: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Vs</a:t>
                </a: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sebesar</a:t>
                </a: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:endParaRPr lang="en-US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1,52 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𝑚𝐴</m:t>
                        </m:r>
                      </m:e>
                    </m:d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1,8 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Ω</m:t>
                        </m:r>
                      </m:e>
                    </m:d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=2,74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n-US" sz="16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endParaRPr lang="en-US" sz="16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r>
                  <a:rPr lang="en-US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Sehingga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diperoleh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tegangan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gate-source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sebesar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𝐺𝑆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=1,54 </m:t>
                    </m:r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−2,74 </m:t>
                    </m:r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=−1,2 </m:t>
                    </m:r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95" y="2246994"/>
                <a:ext cx="7941805" cy="43958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5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Klasifikasi</a:t>
            </a:r>
            <a:r>
              <a:rPr lang="en-US" sz="4000" dirty="0" smtClean="0"/>
              <a:t> Transistor Unipolar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3068052"/>
            <a:ext cx="10058400" cy="35011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</a:t>
            </a:r>
            <a:r>
              <a:rPr lang="en-US" sz="2400" b="1" dirty="0" smtClean="0">
                <a:solidFill>
                  <a:srgbClr val="00B0F0"/>
                </a:solidFill>
              </a:rPr>
              <a:t>FET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Field Effect Transistor </a:t>
            </a:r>
            <a:r>
              <a:rPr lang="en-US" sz="2400" b="1" dirty="0" smtClean="0"/>
              <a:t>: Transistor </a:t>
            </a:r>
            <a:r>
              <a:rPr lang="en-US" sz="2400" b="1" dirty="0" err="1" smtClean="0"/>
              <a:t>Efek</a:t>
            </a:r>
            <a:r>
              <a:rPr lang="en-US" sz="2400" b="1" dirty="0" smtClean="0"/>
              <a:t> Medan)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92D050"/>
                </a:solidFill>
              </a:rPr>
              <a:t>MOSFET</a:t>
            </a:r>
            <a:r>
              <a:rPr lang="en-US" sz="2400" b="1" dirty="0" smtClean="0"/>
              <a:t> (</a:t>
            </a:r>
            <a:r>
              <a:rPr lang="en-US" sz="2400" b="1" i="1" dirty="0" smtClean="0">
                <a:solidFill>
                  <a:srgbClr val="92D050"/>
                </a:solidFill>
              </a:rPr>
              <a:t>Metal </a:t>
            </a:r>
            <a:r>
              <a:rPr lang="en-US" sz="2400" b="1" i="1" dirty="0" err="1" smtClean="0">
                <a:solidFill>
                  <a:srgbClr val="92D050"/>
                </a:solidFill>
              </a:rPr>
              <a:t>Oxid</a:t>
            </a:r>
            <a:r>
              <a:rPr lang="en-US" sz="2400" b="1" i="1" dirty="0" smtClean="0">
                <a:solidFill>
                  <a:srgbClr val="92D050"/>
                </a:solidFill>
              </a:rPr>
              <a:t> Semiconductor </a:t>
            </a:r>
            <a:r>
              <a:rPr lang="en-US" sz="2400" b="1" dirty="0" smtClean="0">
                <a:solidFill>
                  <a:srgbClr val="92D050"/>
                </a:solidFill>
              </a:rPr>
              <a:t>FET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023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EFFECT TRANSISTOR</a:t>
            </a:r>
            <a:br>
              <a:rPr lang="en-US" dirty="0" smtClean="0"/>
            </a:br>
            <a:r>
              <a:rPr lang="en-US" dirty="0" smtClean="0"/>
              <a:t>(FET)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574758"/>
            <a:ext cx="4897814" cy="3609474"/>
          </a:xfrm>
        </p:spPr>
        <p:txBody>
          <a:bodyPr/>
          <a:lstStyle/>
          <a:p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hantaran</a:t>
            </a:r>
            <a:r>
              <a:rPr lang="en-US" dirty="0"/>
              <a:t> </a:t>
            </a:r>
            <a:r>
              <a:rPr lang="en-US" dirty="0" err="1" smtClean="0"/>
              <a:t>pembawa</a:t>
            </a:r>
            <a:r>
              <a:rPr lang="en-US" dirty="0" smtClean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electron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70C0"/>
                </a:solidFill>
              </a:rPr>
              <a:t>lubang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i="1" dirty="0">
                <a:solidFill>
                  <a:srgbClr val="0070C0"/>
                </a:solidFill>
              </a:rPr>
              <a:t>hole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</a:p>
          <a:p>
            <a:endParaRPr lang="en-US" dirty="0" smtClean="0"/>
          </a:p>
          <a:p>
            <a:r>
              <a:rPr lang="en-US" dirty="0" smtClean="0"/>
              <a:t>Transistor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smtClean="0"/>
              <a:t>(FET)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prinsip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kendali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tegangan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V</a:t>
            </a:r>
            <a:r>
              <a:rPr lang="en-US" baseline="-25000" dirty="0"/>
              <a:t>GS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smtClean="0"/>
              <a:t>output </a:t>
            </a:r>
            <a:r>
              <a:rPr lang="en-US" dirty="0"/>
              <a:t>transistor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69632" y="38741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36289"/>
              </p:ext>
            </p:extLst>
          </p:nvPr>
        </p:nvGraphicFramePr>
        <p:xfrm>
          <a:off x="6528093" y="1705103"/>
          <a:ext cx="4078705" cy="460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3" imgW="2609951" imgH="2924243" progId="Visio.Drawing.15">
                  <p:embed/>
                </p:oleObj>
              </mc:Choice>
              <mc:Fallback>
                <p:oleObj name="Visio" r:id="rId3" imgW="2609951" imgH="292424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93" y="1705103"/>
                        <a:ext cx="4078705" cy="4602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8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Tipe</a:t>
            </a:r>
            <a:r>
              <a:rPr lang="en-US" sz="3600" dirty="0" smtClean="0"/>
              <a:t> </a:t>
            </a:r>
            <a:r>
              <a:rPr lang="en-US" sz="3600" dirty="0" err="1" smtClean="0"/>
              <a:t>kanal</a:t>
            </a:r>
            <a:r>
              <a:rPr lang="en-US" sz="3600" dirty="0" smtClean="0"/>
              <a:t> FET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-N: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-P: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0200" y="28514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30185"/>
              </p:ext>
            </p:extLst>
          </p:nvPr>
        </p:nvGraphicFramePr>
        <p:xfrm>
          <a:off x="1467853" y="2658058"/>
          <a:ext cx="1973179" cy="148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Visio" r:id="rId3" imgW="1590624" imgH="1190557" progId="Visio.Drawing.15">
                  <p:embed/>
                </p:oleObj>
              </mc:Choice>
              <mc:Fallback>
                <p:oleObj name="Visio" r:id="rId3" imgW="1590624" imgH="119055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853" y="2658058"/>
                        <a:ext cx="1973179" cy="1488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3948" y="53846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416737"/>
              </p:ext>
            </p:extLst>
          </p:nvPr>
        </p:nvGraphicFramePr>
        <p:xfrm>
          <a:off x="1467853" y="5238533"/>
          <a:ext cx="1937084" cy="147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Visio" r:id="rId5" imgW="1581184" imgH="1190557" progId="Visio.Drawing.15">
                  <p:embed/>
                </p:oleObj>
              </mc:Choice>
              <mc:Fallback>
                <p:oleObj name="Visio" r:id="rId5" imgW="1581184" imgH="1190557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853" y="5238533"/>
                        <a:ext cx="1937084" cy="1470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361613"/>
              </p:ext>
            </p:extLst>
          </p:nvPr>
        </p:nvGraphicFramePr>
        <p:xfrm>
          <a:off x="8074840" y="1493724"/>
          <a:ext cx="3396699" cy="271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Visio" r:id="rId7" imgW="3981551" imgH="3200400" progId="Visio.Drawing.15">
                  <p:embed/>
                </p:oleObj>
              </mc:Choice>
              <mc:Fallback>
                <p:oleObj name="Visio" r:id="rId7" imgW="3981551" imgH="3200400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840" y="1493724"/>
                        <a:ext cx="3396699" cy="2715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259178" y="3832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63463"/>
              </p:ext>
            </p:extLst>
          </p:nvPr>
        </p:nvGraphicFramePr>
        <p:xfrm>
          <a:off x="3953952" y="4146804"/>
          <a:ext cx="3319192" cy="267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Visio" r:id="rId9" imgW="3981551" imgH="3200400" progId="Visio.Drawing.15">
                  <p:embed/>
                </p:oleObj>
              </mc:Choice>
              <mc:Fallback>
                <p:oleObj name="Visio" r:id="rId9" imgW="3981551" imgH="3200400" progId="Visio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952" y="4146804"/>
                        <a:ext cx="3319192" cy="2673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681663" y="2851484"/>
            <a:ext cx="4138863" cy="385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04937" y="5702968"/>
            <a:ext cx="854241" cy="9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8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53" y="580885"/>
            <a:ext cx="10058400" cy="562115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Karakteristik</a:t>
            </a:r>
            <a:r>
              <a:rPr lang="en-US" sz="4000" dirty="0" smtClean="0"/>
              <a:t> FET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204" y="2073282"/>
            <a:ext cx="4090736" cy="4050792"/>
          </a:xfrm>
        </p:spPr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(</a:t>
            </a:r>
            <a:r>
              <a:rPr lang="en-US" dirty="0" err="1" smtClean="0"/>
              <a:t>sifat</a:t>
            </a:r>
            <a:r>
              <a:rPr lang="en-US" dirty="0" smtClean="0"/>
              <a:t>) FET,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2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Kurva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Transkonduktansi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2. </a:t>
            </a:r>
            <a:r>
              <a:rPr lang="en-US" b="1" dirty="0" err="1" smtClean="0">
                <a:solidFill>
                  <a:srgbClr val="00B0F0"/>
                </a:solidFill>
              </a:rPr>
              <a:t>Kurva</a:t>
            </a:r>
            <a:r>
              <a:rPr lang="en-US" b="1" dirty="0" smtClean="0">
                <a:solidFill>
                  <a:srgbClr val="00B0F0"/>
                </a:solidFill>
              </a:rPr>
              <a:t> Drain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24863" y="1263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68682"/>
              </p:ext>
            </p:extLst>
          </p:nvPr>
        </p:nvGraphicFramePr>
        <p:xfrm>
          <a:off x="5581384" y="97695"/>
          <a:ext cx="5649121" cy="35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Visio" r:id="rId3" imgW="4429041" imgH="2809943" progId="Visio.Drawing.15">
                  <p:embed/>
                </p:oleObj>
              </mc:Choice>
              <mc:Fallback>
                <p:oleObj name="Visio" r:id="rId3" imgW="4429041" imgH="280994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384" y="97695"/>
                        <a:ext cx="5649121" cy="35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95074" y="36936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092804"/>
              </p:ext>
            </p:extLst>
          </p:nvPr>
        </p:nvGraphicFramePr>
        <p:xfrm>
          <a:off x="3290626" y="3529264"/>
          <a:ext cx="5059289" cy="326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Visio" r:id="rId5" imgW="5153008" imgH="3324157" progId="Visio.Drawing.15">
                  <p:embed/>
                </p:oleObj>
              </mc:Choice>
              <mc:Fallback>
                <p:oleObj name="Visio" r:id="rId5" imgW="5153008" imgH="3324157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626" y="3529264"/>
                        <a:ext cx="5059289" cy="3264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223084" y="2382253"/>
            <a:ext cx="2743200" cy="818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95074" y="3761232"/>
            <a:ext cx="950494" cy="1073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9232" y="602206"/>
                <a:ext cx="6062863" cy="50292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200" dirty="0" smtClean="0"/>
                  <a:t>Kurva </a:t>
                </a:r>
                <a:r>
                  <a:rPr lang="en-US" sz="3200" dirty="0" err="1" smtClean="0"/>
                  <a:t>Transkonduktansi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 smtClean="0"/>
                  <a:t>)</a:t>
                </a:r>
                <a:br>
                  <a:rPr lang="en-US" sz="3200" dirty="0" smtClean="0"/>
                </a:br>
                <a:r>
                  <a:rPr lang="en-US" sz="3200" dirty="0" smtClean="0"/>
                  <a:t>&amp; </a:t>
                </a:r>
                <a:r>
                  <a:rPr lang="en-US" sz="3200" dirty="0" err="1" smtClean="0"/>
                  <a:t>Kurva</a:t>
                </a:r>
                <a:r>
                  <a:rPr lang="en-US" sz="3200" dirty="0" smtClean="0"/>
                  <a:t> Drain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9232" y="602206"/>
                <a:ext cx="6062863" cy="502920"/>
              </a:xfrm>
              <a:blipFill rotWithShape="0">
                <a:blip r:embed="rId3"/>
                <a:stretch>
                  <a:fillRect t="-21951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4364" y="1743456"/>
                <a:ext cx="5594684" cy="4050792"/>
              </a:xfrm>
            </p:spPr>
            <p:txBody>
              <a:bodyPr/>
              <a:lstStyle/>
              <a:p>
                <a:r>
                  <a:rPr lang="en-US" dirty="0" err="1"/>
                  <a:t>Transkonduktansi</a:t>
                </a:r>
                <a:r>
                  <a:rPr lang="en-US" dirty="0"/>
                  <a:t> </a:t>
                </a:r>
                <a:r>
                  <a:rPr lang="en-US" dirty="0" err="1" smtClean="0"/>
                  <a:t>didapat</a:t>
                </a:r>
                <a:r>
                  <a:rPr lang="en-US" dirty="0" smtClean="0"/>
                  <a:t> </a:t>
                </a:r>
                <a:r>
                  <a:rPr lang="en-US" dirty="0" err="1"/>
                  <a:t>saat</a:t>
                </a:r>
                <a:r>
                  <a:rPr lang="en-US" dirty="0"/>
                  <a:t> </a:t>
                </a:r>
                <a:r>
                  <a:rPr lang="en-US" dirty="0" err="1"/>
                  <a:t>terjadinya</a:t>
                </a:r>
                <a:r>
                  <a:rPr lang="en-US" dirty="0"/>
                  <a:t> </a:t>
                </a:r>
                <a:r>
                  <a:rPr lang="en-US" dirty="0" err="1"/>
                  <a:t>perubahan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akibat</a:t>
                </a:r>
                <a:r>
                  <a:rPr lang="en-US" dirty="0"/>
                  <a:t> </a:t>
                </a:r>
                <a:r>
                  <a:rPr lang="en-US" dirty="0" err="1"/>
                  <a:t>perubahan</a:t>
                </a:r>
                <a:r>
                  <a:rPr lang="en-US" dirty="0"/>
                  <a:t> </a:t>
                </a:r>
                <a:r>
                  <a:rPr lang="en-US" dirty="0" err="1" smtClean="0"/>
                  <a:t>tegangan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saat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rgbClr val="C00000"/>
                    </a:solidFill>
                  </a:rPr>
                  <a:t>mencapai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nilai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konstan</a:t>
                </a:r>
                <a:r>
                  <a:rPr lang="en-US" dirty="0" smtClean="0"/>
                  <a:t>):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Garis</a:t>
                </a:r>
                <a:r>
                  <a:rPr lang="en-US" dirty="0" smtClean="0"/>
                  <a:t> </a:t>
                </a:r>
                <a:r>
                  <a:rPr lang="en-US" dirty="0"/>
                  <a:t>non linier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kurva</a:t>
                </a:r>
                <a:r>
                  <a:rPr lang="en-US" dirty="0"/>
                  <a:t> </a:t>
                </a:r>
                <a:r>
                  <a:rPr lang="en-US" dirty="0" err="1"/>
                  <a:t>transkonduktansi</a:t>
                </a:r>
                <a:r>
                  <a:rPr lang="en-US" dirty="0"/>
                  <a:t>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sebesar</a:t>
                </a:r>
                <a:r>
                  <a:rPr lang="en-US" dirty="0"/>
                  <a:t>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364" y="1743456"/>
                <a:ext cx="5594684" cy="4050792"/>
              </a:xfrm>
              <a:blipFill rotWithShape="0">
                <a:blip r:embed="rId4"/>
                <a:stretch>
                  <a:fillRect l="-545" t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19985" y="2934605"/>
                <a:ext cx="2297875" cy="708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85" y="2934605"/>
                <a:ext cx="2297875" cy="7087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26492" y="5687574"/>
                <a:ext cx="2655662" cy="776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𝐷𝑆𝑆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𝐺𝑆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𝑜𝑓𝑓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492" y="5687574"/>
                <a:ext cx="2655662" cy="7767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449360"/>
              </p:ext>
            </p:extLst>
          </p:nvPr>
        </p:nvGraphicFramePr>
        <p:xfrm>
          <a:off x="5966901" y="4034051"/>
          <a:ext cx="4517670" cy="287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Visio" r:id="rId7" imgW="4429041" imgH="2809943" progId="Visio.Drawing.15">
                  <p:embed/>
                </p:oleObj>
              </mc:Choice>
              <mc:Fallback>
                <p:oleObj name="Visio" r:id="rId7" imgW="4429041" imgH="280994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901" y="4034051"/>
                        <a:ext cx="4517670" cy="2875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34794"/>
              </p:ext>
            </p:extLst>
          </p:nvPr>
        </p:nvGraphicFramePr>
        <p:xfrm>
          <a:off x="6681607" y="146304"/>
          <a:ext cx="5765795" cy="3720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Visio" r:id="rId9" imgW="5153008" imgH="3324157" progId="Visio.Drawing.15">
                  <p:embed/>
                </p:oleObj>
              </mc:Choice>
              <mc:Fallback>
                <p:oleObj name="Visio" r:id="rId9" imgW="5153008" imgH="332415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607" y="146304"/>
                        <a:ext cx="5765795" cy="3720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817860" y="1105126"/>
            <a:ext cx="4789692" cy="218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7860" y="1743456"/>
            <a:ext cx="4923804" cy="1545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17860" y="2296275"/>
            <a:ext cx="4923804" cy="99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17860" y="2809078"/>
            <a:ext cx="4923804" cy="479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17860" y="3149375"/>
            <a:ext cx="4789692" cy="139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82154" y="5961888"/>
            <a:ext cx="3769494" cy="5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939363" y="3768852"/>
                <a:ext cx="1459117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𝐷𝑆𝑆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63" y="3768852"/>
                <a:ext cx="1459117" cy="9106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62981" y="4143155"/>
                <a:ext cx="9209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𝑑𝑖𝑚𝑎𝑛𝑎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81" y="4143155"/>
                <a:ext cx="920957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5298" r="-19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50684" y="3952621"/>
                <a:ext cx="1474956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𝐷𝑆𝑆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84" y="3952621"/>
                <a:ext cx="1474956" cy="6580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Pembiasan</a:t>
            </a:r>
            <a:r>
              <a:rPr lang="en-US" sz="4000" dirty="0" smtClean="0"/>
              <a:t> FET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i="1" dirty="0" smtClean="0"/>
              <a:t>Biasing FET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913888"/>
            <a:ext cx="10058400" cy="3258312"/>
          </a:xfrm>
        </p:spPr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ntuk</a:t>
            </a:r>
            <a:r>
              <a:rPr lang="en-US" dirty="0" smtClean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rangakaian</a:t>
            </a:r>
            <a:r>
              <a:rPr lang="en-US" dirty="0"/>
              <a:t> </a:t>
            </a:r>
            <a:r>
              <a:rPr lang="en-US" dirty="0" smtClean="0"/>
              <a:t>FET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lanjut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Ada 3 </a:t>
            </a:r>
            <a:r>
              <a:rPr lang="en-US" dirty="0" err="1"/>
              <a:t>pendekatan</a:t>
            </a:r>
            <a:r>
              <a:rPr lang="en-US" dirty="0"/>
              <a:t> model </a:t>
            </a:r>
            <a:r>
              <a:rPr lang="en-US" dirty="0" err="1"/>
              <a:t>pembiasan</a:t>
            </a:r>
            <a:r>
              <a:rPr lang="en-US" dirty="0"/>
              <a:t> FET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err="1">
                <a:solidFill>
                  <a:srgbClr val="FF0000"/>
                </a:solidFill>
              </a:rPr>
              <a:t>Pembiasan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ditetapkan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fixed-biasing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Pembiasan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sendiri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self-biasing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3. </a:t>
            </a:r>
            <a:r>
              <a:rPr lang="en-US" dirty="0" err="1" smtClean="0">
                <a:solidFill>
                  <a:srgbClr val="FF0000"/>
                </a:solidFill>
              </a:rPr>
              <a:t>Pembiasan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pembagi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tegangan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voltage </a:t>
            </a:r>
            <a:r>
              <a:rPr lang="en-US" i="1" dirty="0" err="1">
                <a:solidFill>
                  <a:srgbClr val="FF0000"/>
                </a:solidFill>
              </a:rPr>
              <a:t>devider</a:t>
            </a:r>
            <a:r>
              <a:rPr lang="en-US" i="1" dirty="0">
                <a:solidFill>
                  <a:srgbClr val="FF0000"/>
                </a:solidFill>
              </a:rPr>
              <a:t> biasing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35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595" y="905737"/>
            <a:ext cx="10058400" cy="754621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Pembiasan</a:t>
            </a:r>
            <a:r>
              <a:rPr lang="en-US" sz="2800" dirty="0">
                <a:solidFill>
                  <a:srgbClr val="FF0000"/>
                </a:solidFill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</a:rPr>
              <a:t>ditetapkan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fixed-biasing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8"/>
                <a:ext cx="5451268" cy="4050792"/>
              </a:xfrm>
            </p:spPr>
            <p:txBody>
              <a:bodyPr/>
              <a:lstStyle/>
              <a:p>
                <a:r>
                  <a:rPr lang="en-US" dirty="0" smtClean="0"/>
                  <a:t>Hubungan </a:t>
                </a:r>
                <a:r>
                  <a:rPr lang="en-US" dirty="0"/>
                  <a:t>source-gate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keadaan</a:t>
                </a:r>
                <a:r>
                  <a:rPr lang="en-US" dirty="0"/>
                  <a:t> </a:t>
                </a:r>
                <a:r>
                  <a:rPr lang="en-US" dirty="0" err="1"/>
                  <a:t>dibias</a:t>
                </a:r>
                <a:r>
                  <a:rPr lang="en-US" dirty="0"/>
                  <a:t> </a:t>
                </a:r>
                <a:r>
                  <a:rPr lang="en-US" dirty="0" err="1"/>
                  <a:t>mundur</a:t>
                </a:r>
                <a:r>
                  <a:rPr lang="en-US" dirty="0"/>
                  <a:t> </a:t>
                </a:r>
                <a:r>
                  <a:rPr lang="en-US" dirty="0" smtClean="0"/>
                  <a:t>(= </a:t>
                </a:r>
                <a:r>
                  <a:rPr lang="en-US" dirty="0" err="1" smtClean="0"/>
                  <a:t>arus</a:t>
                </a:r>
                <a:r>
                  <a:rPr lang="en-US" dirty="0" smtClean="0"/>
                  <a:t> </a:t>
                </a:r>
                <a:r>
                  <a:rPr lang="en-US" dirty="0"/>
                  <a:t>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rgbClr val="C00000"/>
                    </a:solidFill>
                  </a:rPr>
                  <a:t>nol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𝐺𝐺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shg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tidak</a:t>
                </a:r>
                <a:r>
                  <a:rPr lang="en-US" dirty="0" smtClean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jatuh</a:t>
                </a:r>
                <a:r>
                  <a:rPr lang="en-US" dirty="0"/>
                  <a:t> </a:t>
                </a:r>
                <a:r>
                  <a:rPr lang="en-US" dirty="0" err="1"/>
                  <a:t>tegangan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Pembiasan</a:t>
                </a:r>
                <a:r>
                  <a:rPr lang="en-US" dirty="0" smtClean="0"/>
                  <a:t> </a:t>
                </a:r>
                <a:r>
                  <a:rPr lang="en-US" dirty="0" err="1"/>
                  <a:t>sisi</a:t>
                </a:r>
                <a:r>
                  <a:rPr lang="en-US" dirty="0"/>
                  <a:t> </a:t>
                </a:r>
                <a:r>
                  <a:rPr lang="en-US" dirty="0" err="1" smtClean="0"/>
                  <a:t>keluaran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dinyatakan</a:t>
                </a:r>
                <a:r>
                  <a:rPr lang="en-US" dirty="0" smtClean="0"/>
                  <a:t> </a:t>
                </a:r>
                <a:r>
                  <a:rPr lang="en-US" dirty="0" err="1"/>
                  <a:t>oleh</a:t>
                </a:r>
                <a:r>
                  <a:rPr lang="en-US" dirty="0"/>
                  <a:t> </a:t>
                </a:r>
                <a:r>
                  <a:rPr lang="en-US" dirty="0" err="1"/>
                  <a:t>tegangan</a:t>
                </a:r>
                <a:r>
                  <a:rPr lang="en-US" dirty="0"/>
                  <a:t> drain-source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dirty="0" smtClean="0"/>
                  <a:t>) dimana </a:t>
                </a:r>
                <a:r>
                  <a:rPr lang="en-US" dirty="0" err="1"/>
                  <a:t>nilainya</a:t>
                </a:r>
                <a:r>
                  <a:rPr lang="en-US" dirty="0"/>
                  <a:t> </a:t>
                </a:r>
                <a:r>
                  <a:rPr lang="en-US" dirty="0" err="1"/>
                  <a:t>sebesar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smtClean="0"/>
                  <a:t>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8"/>
                <a:ext cx="5451268" cy="4050792"/>
              </a:xfrm>
              <a:blipFill rotWithShape="0">
                <a:blip r:embed="rId3"/>
                <a:stretch>
                  <a:fillRect l="-559" t="-1353" r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21905" y="21214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82105"/>
              </p:ext>
            </p:extLst>
          </p:nvPr>
        </p:nvGraphicFramePr>
        <p:xfrm>
          <a:off x="7650115" y="2430379"/>
          <a:ext cx="4139826" cy="396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Visio" r:id="rId4" imgW="3371951" imgH="3610043" progId="Visio.Drawing.15">
                  <p:embed/>
                </p:oleObj>
              </mc:Choice>
              <mc:Fallback>
                <p:oleObj name="Visio" r:id="rId4" imgW="3371951" imgH="361004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15" y="2430379"/>
                        <a:ext cx="4139826" cy="396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198847" y="5252296"/>
                <a:ext cx="2517531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847" y="5252296"/>
                <a:ext cx="251753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262933" y="5436962"/>
            <a:ext cx="1218640" cy="25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3805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soal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263316"/>
                <a:ext cx="10058400" cy="49088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 err="1"/>
                  <a:t>Sebuah</a:t>
                </a:r>
                <a:r>
                  <a:rPr lang="en-US" sz="1800" dirty="0"/>
                  <a:t> FET </a:t>
                </a:r>
                <a:r>
                  <a:rPr lang="en-US" sz="1800" dirty="0" err="1"/>
                  <a:t>pada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rangkaian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berikut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ini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memiliki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nilai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𝐺𝑆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𝑜𝑓𝑓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=−8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𝑉𝑜𝑙𝑡</m:t>
                    </m:r>
                  </m:oMath>
                </a14:m>
                <a:r>
                  <a:rPr lang="en-US" sz="18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𝐷𝑆𝑆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=16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1800" dirty="0"/>
                  <a:t>. </a:t>
                </a:r>
                <a:r>
                  <a:rPr lang="en-US" sz="1800" dirty="0" err="1"/>
                  <a:t>Tentukan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dan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dari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rangkaian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tersebut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Penyelesaian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263316"/>
                <a:ext cx="10058400" cy="4908884"/>
              </a:xfrm>
              <a:blipFill rotWithShape="0">
                <a:blip r:embed="rId3"/>
                <a:stretch>
                  <a:fillRect l="-545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53853" y="2334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371921"/>
              </p:ext>
            </p:extLst>
          </p:nvPr>
        </p:nvGraphicFramePr>
        <p:xfrm>
          <a:off x="493296" y="2440835"/>
          <a:ext cx="4463715" cy="390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Visio" r:id="rId4" imgW="4781584" imgH="4276657" progId="Visio.Drawing.15">
                  <p:embed/>
                </p:oleObj>
              </mc:Choice>
              <mc:Fallback>
                <p:oleObj name="Visio" r:id="rId4" imgW="4781584" imgH="427665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96" y="2440835"/>
                        <a:ext cx="4463715" cy="3907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632864" y="2440835"/>
                <a:ext cx="6096000" cy="42126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tegangan</a:t>
                </a: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gate-source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sebanding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besarnya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dengan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tegangan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bias-gate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yaitu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sebesar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𝐺𝑆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𝐺𝐺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 −5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arus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drain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sebesar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;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=16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𝑚𝐴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(−5 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(−8 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=2,25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𝑚𝐴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diperoleh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dari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persamaan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𝐷𝑆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=10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2,25 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𝑚𝐴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2,2 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</m:e>
                      </m:d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=5,05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864" y="2440835"/>
                <a:ext cx="6096000" cy="4212628"/>
              </a:xfrm>
              <a:prstGeom prst="rect">
                <a:avLst/>
              </a:prstGeom>
              <a:blipFill rotWithShape="0">
                <a:blip r:embed="rId6"/>
                <a:stretch>
                  <a:fillRect l="-800" r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8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875</TotalTime>
  <Words>302</Words>
  <Application>Microsoft Office PowerPoint</Application>
  <PresentationFormat>Widescreen</PresentationFormat>
  <Paragraphs>123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Cambria Math</vt:lpstr>
      <vt:lpstr>Symbol</vt:lpstr>
      <vt:lpstr>Times New Roman</vt:lpstr>
      <vt:lpstr>Wingdings</vt:lpstr>
      <vt:lpstr>Wood Type</vt:lpstr>
      <vt:lpstr>Visio</vt:lpstr>
      <vt:lpstr>Transistor Unipolar</vt:lpstr>
      <vt:lpstr>Klasifikasi Transistor Unipolar</vt:lpstr>
      <vt:lpstr>FIELD EFFECT TRANSISTOR (FET)</vt:lpstr>
      <vt:lpstr>Tipe kanal FET</vt:lpstr>
      <vt:lpstr>Karakteristik FET</vt:lpstr>
      <vt:lpstr>Kurva Transkonduktansi (g_m) &amp; Kurva Drain (V_DS-I_D)</vt:lpstr>
      <vt:lpstr>Pembiasan FET (Biasing FET)</vt:lpstr>
      <vt:lpstr>Pembiasan yang ditetapkan (fixed-biasing) </vt:lpstr>
      <vt:lpstr>Contoh soal</vt:lpstr>
      <vt:lpstr>Pembiasan sendiri  (self-biasing)  </vt:lpstr>
      <vt:lpstr>Contoh soal</vt:lpstr>
      <vt:lpstr>Pembiasan pembagi tegangan  (voltage devider biasing) </vt:lpstr>
      <vt:lpstr>Analisis rangkaiannya:</vt:lpstr>
      <vt:lpstr>Contoh soal</vt:lpstr>
      <vt:lpstr>Terima kasih……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Transistor Unipolar</dc:title>
  <dc:creator>Nayadut</dc:creator>
  <cp:lastModifiedBy>Nayadut</cp:lastModifiedBy>
  <cp:revision>24</cp:revision>
  <dcterms:created xsi:type="dcterms:W3CDTF">2016-12-27T00:50:36Z</dcterms:created>
  <dcterms:modified xsi:type="dcterms:W3CDTF">2017-12-27T07:55:29Z</dcterms:modified>
</cp:coreProperties>
</file>