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>
        <p:scale>
          <a:sx n="80" d="100"/>
          <a:sy n="80" d="100"/>
        </p:scale>
        <p:origin x="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0.png"/><Relationship Id="rId5" Type="http://schemas.openxmlformats.org/officeDocument/2006/relationships/image" Target="../media/image110.png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5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Visio_Drawing2.vsdx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Visio_Drawing3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Penguat</a:t>
            </a:r>
            <a:r>
              <a:rPr lang="en-US" sz="4800" dirty="0" smtClean="0"/>
              <a:t> </a:t>
            </a:r>
            <a:r>
              <a:rPr lang="en-US" sz="4800" dirty="0" err="1" smtClean="0"/>
              <a:t>operasional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(</a:t>
            </a:r>
            <a:r>
              <a:rPr lang="en-US" sz="4800" i="1" dirty="0" smtClean="0"/>
              <a:t>Operational amplifier</a:t>
            </a:r>
            <a:r>
              <a:rPr lang="en-US" sz="4800" dirty="0" smtClean="0"/>
              <a:t>)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3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331" y="689506"/>
            <a:ext cx="10178322" cy="359359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b="1" dirty="0" err="1"/>
              <a:t>Umpan</a:t>
            </a:r>
            <a:r>
              <a:rPr lang="en-US" b="1" dirty="0"/>
              <a:t> </a:t>
            </a:r>
            <a:r>
              <a:rPr lang="en-US" b="1" dirty="0" err="1"/>
              <a:t>Balik</a:t>
            </a:r>
            <a:r>
              <a:rPr lang="en-US" b="1" dirty="0"/>
              <a:t> </a:t>
            </a:r>
            <a:r>
              <a:rPr lang="en-US" b="1" dirty="0" err="1"/>
              <a:t>Tegangan</a:t>
            </a:r>
            <a:r>
              <a:rPr lang="en-US" b="1" dirty="0"/>
              <a:t>-Seri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56022" y="2447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531411"/>
              </p:ext>
            </p:extLst>
          </p:nvPr>
        </p:nvGraphicFramePr>
        <p:xfrm>
          <a:off x="1263317" y="1679581"/>
          <a:ext cx="5224582" cy="4987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Visio" r:id="rId3" imgW="3819441" imgH="3971857" progId="Visio.Drawing.15">
                  <p:embed/>
                </p:oleObj>
              </mc:Choice>
              <mc:Fallback>
                <p:oleObj name="Visio" r:id="rId3" imgW="3819441" imgH="3971857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317" y="1679581"/>
                        <a:ext cx="5224582" cy="49875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607822" y="1726705"/>
            <a:ext cx="50891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</a:rPr>
              <a:t>blok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diagram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</a:rPr>
              <a:t>konfigurasi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</a:rPr>
              <a:t>umpan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</a:rPr>
              <a:t>balik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</a:rPr>
              <a:t>tegangan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</a:rPr>
              <a:t>seri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</a:rPr>
              <a:t>dapat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</a:rPr>
              <a:t>dilihat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</a:rPr>
              <a:t>pada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</a:rPr>
              <a:t>aplikasi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rangkaian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penguat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tidak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pembalik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fase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en-US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non inverting amplifier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07822" y="3019443"/>
            <a:ext cx="50891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Nilai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penguatan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yang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dihasilkan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rangkaian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ini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dinyatakan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sebesar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814339" y="3853123"/>
                <a:ext cx="3147528" cy="665631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𝑜𝑢𝑡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4339" y="3853123"/>
                <a:ext cx="3147528" cy="6656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6631885" y="4728275"/>
            <a:ext cx="50891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Faktor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umpan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balik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-nya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pada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rangkaian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ini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dinyatakan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sebesar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922495" y="5599100"/>
                <a:ext cx="2146229" cy="696857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𝑜𝑢𝑡</m:t>
                              </m:r>
                            </m:sub>
                          </m:sSub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2495" y="5599100"/>
                <a:ext cx="2146229" cy="69685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592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552" y="770022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lebar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pita </a:t>
            </a:r>
            <a:r>
              <a:rPr lang="en-US" dirty="0" err="1">
                <a:solidFill>
                  <a:srgbClr val="0070C0"/>
                </a:solidFill>
              </a:rPr>
              <a:t>rangkaian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umpan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balik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diperoleh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sebesar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661468" y="1645011"/>
                <a:ext cx="1837106" cy="411331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468" y="1645011"/>
                <a:ext cx="1837106" cy="411331"/>
              </a:xfrm>
              <a:prstGeom prst="rect">
                <a:avLst/>
              </a:prstGeom>
              <a:blipFill rotWithShape="0">
                <a:blip r:embed="rId2"/>
                <a:stretch>
                  <a:fillRect t="-147826" r="-33333" b="-220290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203552" y="2394370"/>
                <a:ext cx="10427368" cy="29290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sz="2400" b="1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Contoh</a:t>
                </a:r>
                <a:r>
                  <a:rPr lang="en-US" sz="2400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US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Sebuah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rangkaian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non inverting yang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tersusun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oleh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penguat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operasional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tipe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741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seperti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pada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gambar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5.6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diketahui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memiliki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parameter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rangkaian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</a:t>
                </a:r>
                <a:r>
                  <a:rPr lang="en-US" sz="1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=1Ω,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</a:t>
                </a:r>
                <a:r>
                  <a:rPr lang="en-US" sz="1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=10kΩ, A=200000,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</a:t>
                </a:r>
                <a:r>
                  <a:rPr lang="en-US" sz="14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in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 2 MΩ, </a:t>
                </a:r>
                <a:r>
                  <a:rPr lang="en-US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</a:t>
                </a:r>
                <a:r>
                  <a:rPr lang="en-US" sz="14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</a:t>
                </a:r>
                <a:r>
                  <a:rPr lang="en-US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=75Ω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dan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𝑓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=5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𝐻𝑧</m:t>
                    </m:r>
                  </m:oMath>
                </a14:m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Tentukan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: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Font typeface="+mj-lt"/>
                  <a:buAutoNum type="alphaLcPeriod"/>
                </a:pPr>
                <a:r>
                  <a:rPr lang="en-US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Penguatan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umpan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balik</a:t>
                </a:r>
                <a:endParaRPr lang="en-US" sz="1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50000"/>
                  </a:lnSpc>
                  <a:spcAft>
                    <a:spcPts val="0"/>
                  </a:spcAft>
                  <a:buFont typeface="+mj-lt"/>
                  <a:buAutoNum type="alphaLcPeriod"/>
                </a:pPr>
                <a:r>
                  <a:rPr lang="en-US" dirty="0" err="1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Lebar</a:t>
                </a:r>
                <a:r>
                  <a:rPr lang="en-US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pita </a:t>
                </a:r>
                <a:r>
                  <a:rPr lang="en-US" dirty="0" err="1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frekuensi</a:t>
                </a:r>
                <a:r>
                  <a:rPr lang="en-US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rangkaian</a:t>
                </a:r>
                <a:r>
                  <a:rPr lang="en-US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op-amp</a:t>
                </a:r>
                <a:endParaRPr lang="en-US" sz="16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552" y="2394370"/>
                <a:ext cx="10427368" cy="2929007"/>
              </a:xfrm>
              <a:prstGeom prst="rect">
                <a:avLst/>
              </a:prstGeom>
              <a:blipFill rotWithShape="0">
                <a:blip r:embed="rId3"/>
                <a:stretch>
                  <a:fillRect l="-877" r="-468" b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134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5583" y="830180"/>
                <a:ext cx="10178322" cy="4800599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Cari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terlebih</a:t>
                </a:r>
                <a:r>
                  <a:rPr lang="en-US" dirty="0" smtClean="0"/>
                  <a:t> </a:t>
                </a:r>
                <a:r>
                  <a:rPr lang="en-US" dirty="0" err="1"/>
                  <a:t>dahulu</a:t>
                </a:r>
                <a:r>
                  <a:rPr lang="en-US" dirty="0"/>
                  <a:t> </a:t>
                </a:r>
                <a:r>
                  <a:rPr lang="en-US" dirty="0" err="1"/>
                  <a:t>faktor</a:t>
                </a:r>
                <a:r>
                  <a:rPr lang="en-US" dirty="0"/>
                  <a:t> </a:t>
                </a:r>
                <a:r>
                  <a:rPr lang="en-US" dirty="0" err="1"/>
                  <a:t>umpan</a:t>
                </a:r>
                <a:r>
                  <a:rPr lang="en-US" dirty="0"/>
                  <a:t> </a:t>
                </a:r>
                <a:r>
                  <a:rPr lang="en-US" dirty="0" err="1"/>
                  <a:t>baliknya</a:t>
                </a:r>
                <a:r>
                  <a:rPr lang="en-US" dirty="0"/>
                  <a:t> </a:t>
                </a:r>
                <a:r>
                  <a:rPr lang="en-US" dirty="0" err="1"/>
                  <a:t>sebesar</a:t>
                </a:r>
                <a:r>
                  <a:rPr lang="en-US" dirty="0"/>
                  <a:t>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Ω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Ω+10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Ω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:r>
                  <a:rPr lang="en-US" dirty="0" err="1" smtClean="0"/>
                  <a:t>diperoleh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penguatan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 smtClean="0"/>
                  <a:t>sebesar</a:t>
                </a:r>
                <a:r>
                  <a:rPr lang="en-US" dirty="0"/>
                  <a:t> </a:t>
                </a:r>
                <a:r>
                  <a:rPr lang="en-US" dirty="0" smtClean="0"/>
                  <a:t>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200.000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1+(200.000)(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=10,99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 </a:t>
                </a:r>
                <a:r>
                  <a:rPr lang="en-US" dirty="0" err="1"/>
                  <a:t>Lebar</a:t>
                </a:r>
                <a:r>
                  <a:rPr lang="en-US" dirty="0"/>
                  <a:t> pita </a:t>
                </a:r>
                <a:r>
                  <a:rPr lang="en-US" dirty="0" err="1"/>
                  <a:t>rangkaian</a:t>
                </a:r>
                <a:r>
                  <a:rPr lang="en-US" dirty="0"/>
                  <a:t> </a:t>
                </a:r>
                <a:r>
                  <a:rPr lang="en-US" dirty="0" err="1"/>
                  <a:t>dinyatakan</a:t>
                </a:r>
                <a:r>
                  <a:rPr lang="en-US" dirty="0"/>
                  <a:t> </a:t>
                </a:r>
                <a:r>
                  <a:rPr lang="en-US" dirty="0" err="1" smtClean="0"/>
                  <a:t>sebesar</a:t>
                </a:r>
                <a:r>
                  <a:rPr lang="en-US" dirty="0"/>
                  <a:t> </a:t>
                </a:r>
                <a:r>
                  <a:rPr lang="en-US" dirty="0" smtClean="0"/>
                  <a:t>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=5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𝐻𝑧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200.000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=90,9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𝑘𝐻𝑧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5583" y="830180"/>
                <a:ext cx="10178322" cy="4800599"/>
              </a:xfrm>
              <a:blipFill rotWithShape="0">
                <a:blip r:embed="rId2"/>
                <a:stretch>
                  <a:fillRect l="-539" t="-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992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15" y="637675"/>
            <a:ext cx="10178322" cy="359359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b="1" dirty="0" err="1"/>
              <a:t>Umpan</a:t>
            </a:r>
            <a:r>
              <a:rPr lang="en-US" b="1" dirty="0"/>
              <a:t> </a:t>
            </a:r>
            <a:r>
              <a:rPr lang="en-US" b="1" dirty="0" err="1"/>
              <a:t>Balik</a:t>
            </a:r>
            <a:r>
              <a:rPr lang="en-US" b="1" dirty="0"/>
              <a:t> </a:t>
            </a:r>
            <a:r>
              <a:rPr lang="en-US" b="1" dirty="0" err="1"/>
              <a:t>Tegangan</a:t>
            </a:r>
            <a:r>
              <a:rPr lang="en-US" b="1" dirty="0"/>
              <a:t> </a:t>
            </a:r>
            <a:r>
              <a:rPr lang="en-US" b="1" dirty="0" err="1"/>
              <a:t>Paralel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60358" y="19250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278083"/>
              </p:ext>
            </p:extLst>
          </p:nvPr>
        </p:nvGraphicFramePr>
        <p:xfrm>
          <a:off x="1227615" y="1735653"/>
          <a:ext cx="4271210" cy="3582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Visio" r:id="rId3" imgW="3819441" imgH="3200400" progId="Visio.Drawing.15">
                  <p:embed/>
                </p:oleObj>
              </mc:Choice>
              <mc:Fallback>
                <p:oleObj name="Visio" r:id="rId3" imgW="3819441" imgH="320040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615" y="1735653"/>
                        <a:ext cx="4271210" cy="35823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742680" y="151114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Blok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diagram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</a:rPr>
              <a:t>konfigurasi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</a:rPr>
              <a:t>umpan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</a:rPr>
              <a:t>balik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</a:rPr>
              <a:t>tegangan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</a:rPr>
              <a:t>paralel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</a:rPr>
              <a:t>dapat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</a:rPr>
              <a:t>dilihat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</a:rPr>
              <a:t>pada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rangkaian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penguat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pembalik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fase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en-US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inverting amplifier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42680" y="2848382"/>
            <a:ext cx="50891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Nilai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penguatan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yang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dihasilkan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rangkaian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ini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dinyatakan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sebesar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937959" y="3650447"/>
                <a:ext cx="3175934" cy="665631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𝑜𝑢𝑡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𝑖𝑛</m:t>
                              </m:r>
                            </m:sub>
                          </m:sSub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𝐴𝐾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7959" y="3650447"/>
                <a:ext cx="3175934" cy="6656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5742679" y="4483332"/>
            <a:ext cx="50891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Lebar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pita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umpan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balik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-nya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pada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rangkaian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ini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dinyatakan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sebesar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366847" y="5518643"/>
                <a:ext cx="1840824" cy="411331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847" y="5518643"/>
                <a:ext cx="1840824" cy="411331"/>
              </a:xfrm>
              <a:prstGeom prst="rect">
                <a:avLst/>
              </a:prstGeom>
              <a:blipFill rotWithShape="0">
                <a:blip r:embed="rId6"/>
                <a:stretch>
                  <a:fillRect t="-145714" r="-33553" b="-215714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327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35899" y="938464"/>
                <a:ext cx="10178322" cy="359359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b="1" dirty="0" err="1">
                    <a:solidFill>
                      <a:schemeClr val="tx1"/>
                    </a:solidFill>
                  </a:rPr>
                  <a:t>Contoh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2 (</a:t>
                </a:r>
                <a:r>
                  <a:rPr lang="en-US" sz="2400" b="1" dirty="0" err="1" smtClean="0">
                    <a:solidFill>
                      <a:schemeClr val="tx1"/>
                    </a:solidFill>
                  </a:rPr>
                  <a:t>tugas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marL="0" indent="0">
                  <a:buNone/>
                </a:pPr>
                <a:endParaRPr lang="en-US" sz="24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Sebuah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rangkaian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penguat</a:t>
                </a:r>
                <a:r>
                  <a:rPr lang="en-US" dirty="0">
                    <a:solidFill>
                      <a:schemeClr val="tx1"/>
                    </a:solidFill>
                  </a:rPr>
                  <a:t> inverting </a:t>
                </a:r>
                <a:r>
                  <a:rPr lang="en-US" dirty="0" err="1">
                    <a:solidFill>
                      <a:schemeClr val="tx1"/>
                    </a:solidFill>
                  </a:rPr>
                  <a:t>seperti</a:t>
                </a:r>
                <a:r>
                  <a:rPr lang="en-US" dirty="0">
                    <a:solidFill>
                      <a:schemeClr val="tx1"/>
                    </a:solidFill>
                  </a:rPr>
                  <a:t> yang </a:t>
                </a:r>
                <a:r>
                  <a:rPr lang="en-US" dirty="0" err="1">
                    <a:solidFill>
                      <a:schemeClr val="tx1"/>
                    </a:solidFill>
                  </a:rPr>
                  <a:t>ditunjukan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gambar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di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atas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memiliki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=470 Ω </m:t>
                    </m:r>
                  </m:oMath>
                </a14:m>
                <a:r>
                  <a:rPr lang="en-US" dirty="0" err="1">
                    <a:solidFill>
                      <a:schemeClr val="tx1"/>
                    </a:solidFill>
                  </a:rPr>
                  <a:t>dan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=4,7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 </a:t>
                </a:r>
                <a:r>
                  <a:rPr lang="en-US" dirty="0" err="1">
                    <a:solidFill>
                      <a:schemeClr val="tx1"/>
                    </a:solidFill>
                  </a:rPr>
                  <a:t>Tentukan</a:t>
                </a:r>
                <a:r>
                  <a:rPr lang="en-US" dirty="0">
                    <a:solidFill>
                      <a:schemeClr val="tx1"/>
                    </a:solidFill>
                  </a:rPr>
                  <a:t>:</a:t>
                </a:r>
              </a:p>
              <a:p>
                <a:pPr lvl="0"/>
                <a:r>
                  <a:rPr lang="en-US" dirty="0" err="1">
                    <a:solidFill>
                      <a:schemeClr val="tx1"/>
                    </a:solidFill>
                  </a:rPr>
                  <a:t>penguatan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umpan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baliknya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lvl="0"/>
                <a:r>
                  <a:rPr lang="en-US" dirty="0" err="1">
                    <a:solidFill>
                      <a:schemeClr val="tx1"/>
                    </a:solidFill>
                  </a:rPr>
                  <a:t>resistansi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masukan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lvl="0"/>
                <a:r>
                  <a:rPr lang="en-US" dirty="0" err="1">
                    <a:solidFill>
                      <a:schemeClr val="tx1"/>
                    </a:solidFill>
                  </a:rPr>
                  <a:t>resistansi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keluaran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lvl="0"/>
                <a:r>
                  <a:rPr lang="en-US" dirty="0" err="1">
                    <a:solidFill>
                      <a:schemeClr val="tx1"/>
                    </a:solidFill>
                  </a:rPr>
                  <a:t>lebar</a:t>
                </a:r>
                <a:r>
                  <a:rPr lang="en-US" dirty="0">
                    <a:solidFill>
                      <a:schemeClr val="tx1"/>
                    </a:solidFill>
                  </a:rPr>
                  <a:t> pita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5899" y="938464"/>
                <a:ext cx="10178322" cy="3593591"/>
              </a:xfrm>
              <a:blipFill rotWithShape="0">
                <a:blip r:embed="rId2"/>
                <a:stretch>
                  <a:fillRect l="-898" t="-1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846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terima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kasih</a:t>
            </a:r>
            <a:r>
              <a:rPr lang="en-US" dirty="0" smtClean="0">
                <a:solidFill>
                  <a:schemeClr val="tx1"/>
                </a:solidFill>
              </a:rPr>
              <a:t>…..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	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0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07952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Tampilan</a:t>
            </a:r>
            <a:r>
              <a:rPr lang="en-US" sz="3200" dirty="0" smtClean="0"/>
              <a:t> </a:t>
            </a:r>
            <a:r>
              <a:rPr lang="en-US" sz="3200" dirty="0" err="1" smtClean="0"/>
              <a:t>fisik</a:t>
            </a:r>
            <a:r>
              <a:rPr lang="en-US" sz="3200" dirty="0" smtClean="0"/>
              <a:t> op-amp</a:t>
            </a:r>
            <a:endParaRPr lang="en-US" sz="3200" dirty="0"/>
          </a:p>
        </p:txBody>
      </p:sp>
      <p:pic>
        <p:nvPicPr>
          <p:cNvPr id="6" name="Picture 5" descr="C:\Users\Nayadut\Pictures\IC Op-Amp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407" y="1655093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mage result for devices operational amplifie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493" y="1655093"/>
            <a:ext cx="2053139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10" y="1655093"/>
            <a:ext cx="2621165" cy="17430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8" y="4341644"/>
            <a:ext cx="2502175" cy="19190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493" y="3755607"/>
            <a:ext cx="1819275" cy="25050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10" y="4341644"/>
            <a:ext cx="3278606" cy="191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37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>
                <a:solidFill>
                  <a:srgbClr val="C00000"/>
                </a:solidFill>
              </a:rPr>
              <a:t>Penguat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operasional</a:t>
            </a:r>
            <a:r>
              <a:rPr lang="en-US" dirty="0">
                <a:solidFill>
                  <a:srgbClr val="C00000"/>
                </a:solidFill>
              </a:rPr>
              <a:t> (</a:t>
            </a:r>
            <a:r>
              <a:rPr lang="en-US" i="1" dirty="0">
                <a:solidFill>
                  <a:srgbClr val="C00000"/>
                </a:solidFill>
              </a:rPr>
              <a:t>Op Amp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rangkaian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terintegrasi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tingkat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konfigurasi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penguat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diferensial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operasional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keluaran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penguatan</a:t>
            </a:r>
            <a:r>
              <a:rPr lang="en-US" dirty="0">
                <a:solidFill>
                  <a:schemeClr val="tx1"/>
                </a:solidFill>
              </a:rPr>
              <a:t> DC yang </a:t>
            </a:r>
            <a:r>
              <a:rPr lang="en-US" dirty="0" err="1">
                <a:solidFill>
                  <a:schemeClr val="tx1"/>
                </a:solidFill>
              </a:rPr>
              <a:t>tinggi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Komponen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kelebihan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selain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mampu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menguatakan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sinyal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operasi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matematika</a:t>
            </a:r>
            <a:r>
              <a:rPr lang="en-US" dirty="0" smtClean="0">
                <a:solidFill>
                  <a:schemeClr val="tx1"/>
                </a:solidFill>
              </a:rPr>
              <a:t>. (</a:t>
            </a:r>
            <a:r>
              <a:rPr lang="en-US" i="1" dirty="0" err="1" smtClean="0">
                <a:solidFill>
                  <a:schemeClr val="tx1"/>
                </a:solidFill>
              </a:rPr>
              <a:t>menunjukan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kenapa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komponen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ini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disebut</a:t>
            </a:r>
            <a:r>
              <a:rPr lang="en-US" i="1" dirty="0" smtClean="0">
                <a:solidFill>
                  <a:schemeClr val="tx1"/>
                </a:solidFill>
              </a:rPr>
              <a:t> OP-AMP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lain: </a:t>
            </a:r>
            <a:r>
              <a:rPr lang="en-US" dirty="0" err="1">
                <a:solidFill>
                  <a:srgbClr val="C00000"/>
                </a:solidFill>
              </a:rPr>
              <a:t>penjumlahan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pengurangan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perkalian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pembagian</a:t>
            </a:r>
            <a:r>
              <a:rPr lang="en-US" dirty="0">
                <a:solidFill>
                  <a:srgbClr val="C00000"/>
                </a:solidFill>
              </a:rPr>
              <a:t>, integrator, </a:t>
            </a:r>
            <a:r>
              <a:rPr lang="en-US" dirty="0" err="1">
                <a:solidFill>
                  <a:srgbClr val="C00000"/>
                </a:solidFill>
              </a:rPr>
              <a:t>differensiator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>
                <a:solidFill>
                  <a:srgbClr val="C00000"/>
                </a:solidFill>
              </a:rPr>
              <a:t>dll</a:t>
            </a:r>
            <a:r>
              <a:rPr lang="en-US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663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236" y="474350"/>
            <a:ext cx="10178322" cy="35935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b="1" dirty="0">
                <a:solidFill>
                  <a:srgbClr val="0070C0"/>
                </a:solidFill>
              </a:rPr>
              <a:t>Blok diagram </a:t>
            </a:r>
            <a:r>
              <a:rPr lang="en-US" b="1" dirty="0" err="1">
                <a:solidFill>
                  <a:srgbClr val="0070C0"/>
                </a:solidFill>
              </a:rPr>
              <a:t>tipikal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sebuah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penguat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operasional</a:t>
            </a:r>
            <a:r>
              <a:rPr lang="en-US" b="1" dirty="0" smtClean="0">
                <a:solidFill>
                  <a:srgbClr val="0070C0"/>
                </a:solidFill>
              </a:rPr>
              <a:t> (op-amp):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Konfigurasi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penguat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operasional</a:t>
            </a:r>
            <a:r>
              <a:rPr lang="en-US" b="1" dirty="0" smtClean="0">
                <a:solidFill>
                  <a:srgbClr val="0070C0"/>
                </a:solidFill>
              </a:rPr>
              <a:t> 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50695" y="442762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300136"/>
              </p:ext>
            </p:extLst>
          </p:nvPr>
        </p:nvGraphicFramePr>
        <p:xfrm>
          <a:off x="1405936" y="1100857"/>
          <a:ext cx="8435896" cy="16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Visio" r:id="rId3" imgW="8201008" imgH="1324043" progId="Visio.Drawing.15">
                  <p:embed/>
                </p:oleObj>
              </mc:Choice>
              <mc:Fallback>
                <p:oleObj name="Visio" r:id="rId3" imgW="8201008" imgH="1324043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5936" y="1100857"/>
                        <a:ext cx="8435896" cy="1614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84621" y="43384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974234"/>
              </p:ext>
            </p:extLst>
          </p:nvPr>
        </p:nvGraphicFramePr>
        <p:xfrm>
          <a:off x="3284621" y="3582522"/>
          <a:ext cx="4861887" cy="3095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Visio" r:id="rId5" imgW="3276735" imgH="2086043" progId="Visio.Drawing.15">
                  <p:embed/>
                </p:oleObj>
              </mc:Choice>
              <mc:Fallback>
                <p:oleObj name="Visio" r:id="rId5" imgW="3276735" imgH="2086043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621" y="3582522"/>
                        <a:ext cx="4861887" cy="30950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332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97499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Karakteristik</a:t>
            </a:r>
            <a:r>
              <a:rPr lang="en-US" sz="4800" dirty="0" smtClean="0"/>
              <a:t> op-amp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564105"/>
                <a:ext cx="10178322" cy="4315487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 smtClean="0"/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Rangkaian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ekivalen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op-amp :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dirty="0" smtClean="0"/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dirty="0" smtClean="0"/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dirty="0" smtClean="0"/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 smtClean="0">
                    <a:solidFill>
                      <a:schemeClr val="tx1"/>
                    </a:solidFill>
                  </a:rPr>
                  <a:t>Op-amp </a:t>
                </a:r>
                <a:r>
                  <a:rPr lang="en-US" dirty="0" err="1">
                    <a:solidFill>
                      <a:schemeClr val="tx1"/>
                    </a:solidFill>
                  </a:rPr>
                  <a:t>harus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mampu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merasakan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adanya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pengaruh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dari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masukan-masukan</a:t>
                </a:r>
                <a:r>
                  <a:rPr lang="en-US" dirty="0">
                    <a:solidFill>
                      <a:schemeClr val="tx1"/>
                    </a:solidFill>
                  </a:rPr>
                  <a:t> yang </a:t>
                </a:r>
                <a:r>
                  <a:rPr lang="en-US" dirty="0" err="1">
                    <a:solidFill>
                      <a:schemeClr val="tx1"/>
                    </a:solidFill>
                  </a:rPr>
                  <a:t>diberikan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pada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masing-masing</a:t>
                </a:r>
                <a:r>
                  <a:rPr lang="en-US" dirty="0">
                    <a:solidFill>
                      <a:schemeClr val="tx1"/>
                    </a:solidFill>
                  </a:rPr>
                  <a:t> terminal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maupun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(</a:t>
                </a:r>
                <a:r>
                  <a:rPr lang="en-US" i="1" dirty="0" err="1" smtClean="0">
                    <a:solidFill>
                      <a:srgbClr val="0070C0"/>
                    </a:solidFill>
                  </a:rPr>
                  <a:t>syarat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 op-amp </a:t>
                </a:r>
                <a:r>
                  <a:rPr lang="en-US" i="1" dirty="0" err="1" smtClean="0">
                    <a:solidFill>
                      <a:srgbClr val="0070C0"/>
                    </a:solidFill>
                  </a:rPr>
                  <a:t>bekerja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i="1" dirty="0" err="1" smtClean="0">
                    <a:solidFill>
                      <a:srgbClr val="0070C0"/>
                    </a:solidFill>
                  </a:rPr>
                  <a:t>dengan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i="1" dirty="0" err="1" smtClean="0">
                    <a:solidFill>
                      <a:srgbClr val="0070C0"/>
                    </a:solidFill>
                  </a:rPr>
                  <a:t>baik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).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564105"/>
                <a:ext cx="10178322" cy="4315487"/>
              </a:xfrm>
              <a:blipFill rotWithShape="0">
                <a:blip r:embed="rId3"/>
                <a:stretch>
                  <a:fillRect l="-539" t="-706" r="-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50695" y="23822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269592"/>
              </p:ext>
            </p:extLst>
          </p:nvPr>
        </p:nvGraphicFramePr>
        <p:xfrm>
          <a:off x="2442411" y="2213811"/>
          <a:ext cx="6298749" cy="2411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Visio" r:id="rId4" imgW="4610033" imgH="1562100" progId="Visio.Drawing.15">
                  <p:embed/>
                </p:oleObj>
              </mc:Choice>
              <mc:Fallback>
                <p:oleObj name="Visio" r:id="rId4" imgW="4610033" imgH="156210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2411" y="2213811"/>
                        <a:ext cx="6298749" cy="24113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730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60359"/>
            <a:ext cx="10178322" cy="421923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keluaran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diperoleh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tegangan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keluaran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sebesar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20773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Karakteristik</a:t>
            </a:r>
            <a:r>
              <a:rPr lang="en-US" sz="4800" dirty="0" smtClean="0"/>
              <a:t> op-amp (2)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520462" y="2426187"/>
                <a:ext cx="2528192" cy="369332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0462" y="2426187"/>
                <a:ext cx="2528192" cy="369332"/>
              </a:xfrm>
              <a:prstGeom prst="rect">
                <a:avLst/>
              </a:prstGeom>
              <a:blipFill rotWithShape="0">
                <a:blip r:embed="rId2"/>
                <a:stretch>
                  <a:fillRect t="-112698" r="-19471" b="-177778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736558" y="2981761"/>
                <a:ext cx="6096000" cy="216982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 err="1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Dimana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𝐴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:</m:t>
                    </m:r>
                  </m:oMath>
                </a14:m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penguatan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tegangan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	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𝑑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:</m:t>
                    </m:r>
                  </m:oMath>
                </a14:m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tegangan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masukan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diferensial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	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1 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:</m:t>
                    </m:r>
                  </m:oMath>
                </a14:m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tegangan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masukan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pada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terminal non inverting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	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2 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:</m:t>
                    </m:r>
                  </m:oMath>
                </a14:m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tegangan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masukan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pada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terminal inverting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	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𝑜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:</m:t>
                    </m:r>
                  </m:oMath>
                </a14:m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tegangan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keluaran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penguat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en-US" dirty="0" err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operasional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6558" y="2981761"/>
                <a:ext cx="6096000" cy="2169825"/>
              </a:xfrm>
              <a:prstGeom prst="rect">
                <a:avLst/>
              </a:prstGeom>
              <a:blipFill rotWithShape="0">
                <a:blip r:embed="rId3"/>
                <a:stretch>
                  <a:fillRect l="-900" b="-1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039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24520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Karakteristik</a:t>
            </a:r>
            <a:r>
              <a:rPr lang="en-US" sz="4400" dirty="0" smtClean="0"/>
              <a:t> ideal 0p-amp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34715" y="2634916"/>
                <a:ext cx="11057021" cy="3593591"/>
              </a:xfrm>
            </p:spPr>
            <p:txBody>
              <a:bodyPr/>
              <a:lstStyle/>
              <a:p>
                <a:pPr lvl="0"/>
                <a:r>
                  <a:rPr lang="en-US" sz="2400" dirty="0" smtClean="0">
                    <a:solidFill>
                      <a:srgbClr val="C00000"/>
                    </a:solidFill>
                  </a:rPr>
                  <a:t>Penguatan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rantai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terbukanya</a:t>
                </a:r>
                <a:r>
                  <a:rPr lang="en-US" sz="2400" dirty="0">
                    <a:solidFill>
                      <a:srgbClr val="C00000"/>
                    </a:solidFill>
                  </a:rPr>
                  <a:t> (</a:t>
                </a:r>
                <a:r>
                  <a:rPr lang="en-US" sz="2400" i="1" dirty="0">
                    <a:solidFill>
                      <a:srgbClr val="C00000"/>
                    </a:solidFill>
                  </a:rPr>
                  <a:t>open loop</a:t>
                </a:r>
                <a:r>
                  <a:rPr lang="en-US" sz="2400" dirty="0">
                    <a:solidFill>
                      <a:srgbClr val="C00000"/>
                    </a:solidFill>
                  </a:rPr>
                  <a:t>)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bernilai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tak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terhingga</a:t>
                </a:r>
                <a:r>
                  <a:rPr lang="en-US" sz="2400" dirty="0">
                    <a:solidFill>
                      <a:srgbClr val="C00000"/>
                    </a:solidFill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𝑂𝐿</m:t>
                        </m:r>
                      </m:sub>
                    </m:sSub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=∞ )</m:t>
                    </m:r>
                  </m:oMath>
                </a14:m>
                <a:endParaRPr lang="en-US" sz="2400" dirty="0">
                  <a:solidFill>
                    <a:srgbClr val="C00000"/>
                  </a:solidFill>
                </a:endParaRPr>
              </a:p>
              <a:p>
                <a:pPr lvl="0"/>
                <a:r>
                  <a:rPr lang="en-US" sz="2400" dirty="0" err="1">
                    <a:solidFill>
                      <a:srgbClr val="C00000"/>
                    </a:solidFill>
                  </a:rPr>
                  <a:t>Resistansi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masukan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dan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keluaran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masing-masing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bernilai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tak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terhingga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dan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nol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</a:p>
              <a:p>
                <a:r>
                  <a:rPr lang="en-US" sz="2400" dirty="0">
                    <a:solidFill>
                      <a:srgbClr val="C0000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=∞; 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=0)</m:t>
                    </m:r>
                  </m:oMath>
                </a14:m>
                <a:endParaRPr lang="en-US" sz="2400" dirty="0">
                  <a:solidFill>
                    <a:srgbClr val="C00000"/>
                  </a:solidFill>
                </a:endParaRPr>
              </a:p>
              <a:p>
                <a:pPr lvl="0"/>
                <a:r>
                  <a:rPr lang="en-US" sz="2400" dirty="0" err="1">
                    <a:solidFill>
                      <a:srgbClr val="C00000"/>
                    </a:solidFill>
                  </a:rPr>
                  <a:t>Memiliki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lebar</a:t>
                </a:r>
                <a:r>
                  <a:rPr lang="en-US" sz="2400" dirty="0">
                    <a:solidFill>
                      <a:srgbClr val="C00000"/>
                    </a:solidFill>
                  </a:rPr>
                  <a:t> pita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kerjanya</a:t>
                </a:r>
                <a:r>
                  <a:rPr lang="en-US" sz="2400" dirty="0">
                    <a:solidFill>
                      <a:srgbClr val="C00000"/>
                    </a:solidFill>
                  </a:rPr>
                  <a:t> (</a:t>
                </a:r>
                <a:r>
                  <a:rPr lang="en-US" sz="2400" i="1" dirty="0">
                    <a:solidFill>
                      <a:srgbClr val="C00000"/>
                    </a:solidFill>
                  </a:rPr>
                  <a:t>bandwidth</a:t>
                </a:r>
                <a:r>
                  <a:rPr lang="en-US" sz="2400" dirty="0">
                    <a:solidFill>
                      <a:srgbClr val="C00000"/>
                    </a:solidFill>
                  </a:rPr>
                  <a:t>)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bernilai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tak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terhingga</a:t>
                </a:r>
                <a:r>
                  <a:rPr lang="en-US" sz="2400" dirty="0">
                    <a:solidFill>
                      <a:srgbClr val="C00000"/>
                    </a:solidFill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=∞)</m:t>
                    </m:r>
                  </m:oMath>
                </a14:m>
                <a:endParaRPr lang="en-US" sz="2400" dirty="0">
                  <a:solidFill>
                    <a:srgbClr val="C00000"/>
                  </a:solidFill>
                </a:endParaRPr>
              </a:p>
              <a:p>
                <a:pPr lvl="0"/>
                <a:r>
                  <a:rPr lang="en-US" sz="2400" dirty="0" err="1">
                    <a:solidFill>
                      <a:srgbClr val="C00000"/>
                    </a:solidFill>
                  </a:rPr>
                  <a:t>Nilai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i="1" dirty="0">
                    <a:solidFill>
                      <a:srgbClr val="0070C0"/>
                    </a:solidFill>
                  </a:rPr>
                  <a:t>Common Mode Ratio Rejection</a:t>
                </a:r>
                <a:r>
                  <a:rPr lang="en-US" sz="2400" dirty="0">
                    <a:solidFill>
                      <a:srgbClr val="0070C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bernilai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tak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terhingga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𝐶𝑀𝑅𝑅</m:t>
                    </m:r>
                    <m:r>
                      <a:rPr lang="en-US" sz="2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=∞)</m:t>
                    </m:r>
                  </m:oMath>
                </a14:m>
                <a:endParaRPr lang="en-US" sz="2400" dirty="0">
                  <a:solidFill>
                    <a:srgbClr val="C00000"/>
                  </a:solidFill>
                </a:endParaRPr>
              </a:p>
              <a:p>
                <a:pPr>
                  <a:buFont typeface="Wingdings" panose="05000000000000000000" pitchFamily="2" charset="2"/>
                  <a:buChar char="§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34715" y="2634916"/>
                <a:ext cx="11057021" cy="3593591"/>
              </a:xfrm>
              <a:blipFill rotWithShape="0">
                <a:blip r:embed="rId2"/>
                <a:stretch>
                  <a:fillRect l="-772" t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820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9671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CmRr</a:t>
            </a:r>
            <a:r>
              <a:rPr lang="en-US" sz="3600" dirty="0" smtClean="0"/>
              <a:t> </a:t>
            </a:r>
            <a:r>
              <a:rPr lang="en-US" sz="3600" dirty="0" smtClean="0"/>
              <a:t>(</a:t>
            </a:r>
            <a:r>
              <a:rPr lang="en-US" sz="3600" i="1" dirty="0"/>
              <a:t>Common Mode Ratio Rejection</a:t>
            </a:r>
            <a:r>
              <a:rPr lang="en-US" sz="3600" dirty="0"/>
              <a:t> 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12233"/>
            <a:ext cx="10178322" cy="4267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err="1">
                <a:solidFill>
                  <a:schemeClr val="tx1"/>
                </a:solidFill>
              </a:rPr>
              <a:t>Faktor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penguatan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komponen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penguat</a:t>
            </a:r>
            <a:r>
              <a:rPr lang="en-US" dirty="0">
                <a:solidFill>
                  <a:schemeClr val="tx1"/>
                </a:solidFill>
              </a:rPr>
              <a:t> operational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faktor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menentukan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kualitas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op-amp </a:t>
            </a:r>
            <a:r>
              <a:rPr lang="en-US" dirty="0" smtClean="0">
                <a:solidFill>
                  <a:schemeClr val="tx1"/>
                </a:solidFill>
              </a:rPr>
              <a:t>yang </a:t>
            </a:r>
            <a:r>
              <a:rPr lang="en-US" dirty="0" err="1" smtClean="0">
                <a:solidFill>
                  <a:schemeClr val="tx1"/>
                </a:solidFill>
              </a:rPr>
              <a:t>dinyatakan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parameter </a:t>
            </a:r>
            <a:r>
              <a:rPr lang="en-US" b="1" dirty="0" smtClean="0">
                <a:solidFill>
                  <a:srgbClr val="0070C0"/>
                </a:solidFill>
              </a:rPr>
              <a:t>CMRR.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Penguatan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yang </a:t>
            </a:r>
            <a:r>
              <a:rPr lang="en-US" b="1" dirty="0" err="1">
                <a:solidFill>
                  <a:srgbClr val="00B050"/>
                </a:solidFill>
              </a:rPr>
              <a:t>baik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harus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mempunyai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nilai</a:t>
            </a:r>
            <a:r>
              <a:rPr lang="en-US" b="1" dirty="0">
                <a:solidFill>
                  <a:srgbClr val="00B050"/>
                </a:solidFill>
              </a:rPr>
              <a:t> CMRR yang </a:t>
            </a:r>
            <a:r>
              <a:rPr lang="en-US" b="1" dirty="0" err="1" smtClean="0">
                <a:solidFill>
                  <a:srgbClr val="00B050"/>
                </a:solidFill>
              </a:rPr>
              <a:t>besar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Jadi</a:t>
            </a:r>
            <a:r>
              <a:rPr lang="en-US" dirty="0">
                <a:solidFill>
                  <a:schemeClr val="tx1"/>
                </a:solidFill>
              </a:rPr>
              <a:t> CMRR </a:t>
            </a:r>
            <a:r>
              <a:rPr lang="en-US" dirty="0" err="1">
                <a:solidFill>
                  <a:schemeClr val="tx1"/>
                </a:solidFill>
              </a:rPr>
              <a:t>diperoleh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perbandingan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penguatan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diferensial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penguatan</a:t>
            </a:r>
            <a:r>
              <a:rPr lang="en-US" dirty="0">
                <a:solidFill>
                  <a:schemeClr val="tx1"/>
                </a:solidFill>
              </a:rPr>
              <a:t> mode </a:t>
            </a:r>
            <a:r>
              <a:rPr lang="en-US" dirty="0" err="1">
                <a:solidFill>
                  <a:schemeClr val="tx1"/>
                </a:solidFill>
              </a:rPr>
              <a:t>bersama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matematis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dinyatakan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sebesar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logaritmik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684072" y="3742706"/>
                <a:ext cx="1455014" cy="659540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𝐶𝑀𝑅𝑅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072" y="3742706"/>
                <a:ext cx="1455014" cy="65954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684072" y="5220053"/>
                <a:ext cx="2329805" cy="659540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𝐶𝑀𝑅𝑅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=20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072" y="5220053"/>
                <a:ext cx="2329805" cy="6595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972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Analisis</a:t>
            </a:r>
            <a:r>
              <a:rPr lang="en-US" sz="4400" dirty="0" smtClean="0"/>
              <a:t> </a:t>
            </a:r>
            <a:r>
              <a:rPr lang="en-US" sz="4400" dirty="0" err="1" smtClean="0"/>
              <a:t>umpan</a:t>
            </a:r>
            <a:r>
              <a:rPr lang="en-US" sz="4400" dirty="0" smtClean="0"/>
              <a:t> </a:t>
            </a:r>
            <a:r>
              <a:rPr lang="en-US" sz="4400" dirty="0" err="1" smtClean="0"/>
              <a:t>balik</a:t>
            </a:r>
            <a:r>
              <a:rPr lang="en-US" sz="4400" dirty="0" smtClean="0"/>
              <a:t> op-amp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1027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Lahirnya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konsep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balik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i="1" dirty="0">
                <a:solidFill>
                  <a:schemeClr val="tx1"/>
                </a:solidFill>
              </a:rPr>
              <a:t>feedback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op-amp </a:t>
            </a:r>
            <a:r>
              <a:rPr lang="en-US" dirty="0" err="1" smtClean="0">
                <a:solidFill>
                  <a:schemeClr val="tx1"/>
                </a:solidFill>
              </a:rPr>
              <a:t>disebabkan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tidak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stabilnya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sulit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untuk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mengatur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penguatan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penguat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operasional</a:t>
            </a:r>
            <a:r>
              <a:rPr lang="en-US" dirty="0" smtClean="0">
                <a:solidFill>
                  <a:srgbClr val="0070C0"/>
                </a:solidFill>
              </a:rPr>
              <a:t> yang </a:t>
            </a:r>
            <a:r>
              <a:rPr lang="en-US" dirty="0" err="1" smtClean="0">
                <a:solidFill>
                  <a:srgbClr val="0070C0"/>
                </a:solidFill>
              </a:rPr>
              <a:t>dihasilkan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rgbClr val="C00000"/>
                </a:solidFill>
              </a:rPr>
              <a:t>agar </a:t>
            </a:r>
            <a:r>
              <a:rPr lang="en-US" dirty="0" err="1">
                <a:solidFill>
                  <a:srgbClr val="C00000"/>
                </a:solidFill>
              </a:rPr>
              <a:t>mampu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mengendalikan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penguatan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mendapatkan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nilai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kestabilan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sistem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sehingga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cukup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mendukung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bagi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penerapan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bagi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rangkaian-rangkaian</a:t>
            </a:r>
            <a:r>
              <a:rPr lang="en-US" dirty="0">
                <a:solidFill>
                  <a:srgbClr val="C00000"/>
                </a:solidFill>
              </a:rPr>
              <a:t> linier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chemeClr val="tx1"/>
                </a:solidFill>
              </a:rPr>
              <a:t>Jenis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umpan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balik</a:t>
            </a:r>
            <a:r>
              <a:rPr lang="en-US" dirty="0" smtClean="0">
                <a:solidFill>
                  <a:schemeClr val="tx1"/>
                </a:solidFill>
              </a:rPr>
              <a:t> op-amp: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1. open loop amplifier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2. close loop amplifier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49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242</TotalTime>
  <Words>456</Words>
  <Application>Microsoft Office PowerPoint</Application>
  <PresentationFormat>Widescreen</PresentationFormat>
  <Paragraphs>95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Cambria Math</vt:lpstr>
      <vt:lpstr>Gill Sans MT</vt:lpstr>
      <vt:lpstr>Impact</vt:lpstr>
      <vt:lpstr>Times New Roman</vt:lpstr>
      <vt:lpstr>Wingdings</vt:lpstr>
      <vt:lpstr>Badge</vt:lpstr>
      <vt:lpstr>Microsoft Visio Drawing</vt:lpstr>
      <vt:lpstr>Visio</vt:lpstr>
      <vt:lpstr>Penguat operasional (Operational amplifier)</vt:lpstr>
      <vt:lpstr>Tampilan fisik op-amp</vt:lpstr>
      <vt:lpstr>Pendahuluan</vt:lpstr>
      <vt:lpstr>PowerPoint Presentation</vt:lpstr>
      <vt:lpstr>Karakteristik op-amp</vt:lpstr>
      <vt:lpstr>Karakteristik op-amp (2)</vt:lpstr>
      <vt:lpstr>Karakteristik ideal 0p-amp</vt:lpstr>
      <vt:lpstr>CmRr (Common Mode Ratio Rejection )</vt:lpstr>
      <vt:lpstr>Analisis umpan balik op-amp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Penguat operasional (Operational amplifier)</dc:title>
  <dc:creator>Nayadut</dc:creator>
  <cp:lastModifiedBy>Nayadut</cp:lastModifiedBy>
  <cp:revision>14</cp:revision>
  <dcterms:created xsi:type="dcterms:W3CDTF">2017-01-02T00:01:07Z</dcterms:created>
  <dcterms:modified xsi:type="dcterms:W3CDTF">2017-01-03T03:36:24Z</dcterms:modified>
</cp:coreProperties>
</file>