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1" r:id="rId4"/>
    <p:sldId id="263" r:id="rId5"/>
    <p:sldId id="266" r:id="rId6"/>
    <p:sldId id="273" r:id="rId7"/>
    <p:sldId id="274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90" r:id="rId19"/>
    <p:sldId id="292" r:id="rId20"/>
    <p:sldId id="293" r:id="rId21"/>
    <p:sldId id="294" r:id="rId22"/>
    <p:sldId id="295" r:id="rId23"/>
    <p:sldId id="296" r:id="rId24"/>
    <p:sldId id="297" r:id="rId2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6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56C4B-2FA6-484B-8C7A-9BCE5F0114FA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CF1AF-DD02-4EC4-8D3E-E2BA17B2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F1AF-DD02-4EC4-8D3E-E2BA17B2D9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8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F1AF-DD02-4EC4-8D3E-E2BA17B2D9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65"/>
              </a:lnSpc>
            </a:pPr>
            <a:r>
              <a:rPr spc="-10" dirty="0"/>
              <a:t>Modul </a:t>
            </a:r>
            <a:r>
              <a:rPr dirty="0"/>
              <a:t>4  </a:t>
            </a:r>
            <a:r>
              <a:rPr spc="-5" dirty="0"/>
              <a:t>Small Scale</a:t>
            </a:r>
            <a:r>
              <a:rPr spc="-80" dirty="0"/>
              <a:t> </a:t>
            </a:r>
            <a:r>
              <a:rPr spc="-5" dirty="0"/>
              <a:t>Fading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94" y="457193"/>
            <a:ext cx="349250" cy="3429635"/>
          </a:xfrm>
          <a:custGeom>
            <a:avLst/>
            <a:gdLst/>
            <a:ahLst/>
            <a:cxnLst/>
            <a:rect l="l" t="t" r="r" b="b"/>
            <a:pathLst>
              <a:path w="349250" h="3429635">
                <a:moveTo>
                  <a:pt x="0" y="0"/>
                </a:moveTo>
                <a:lnTo>
                  <a:pt x="0" y="3429005"/>
                </a:lnTo>
                <a:lnTo>
                  <a:pt x="348995" y="3429005"/>
                </a:lnTo>
                <a:lnTo>
                  <a:pt x="3489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4981" y="457193"/>
            <a:ext cx="1250315" cy="1167765"/>
          </a:xfrm>
          <a:custGeom>
            <a:avLst/>
            <a:gdLst/>
            <a:ahLst/>
            <a:cxnLst/>
            <a:rect l="l" t="t" r="r" b="b"/>
            <a:pathLst>
              <a:path w="1250315" h="1167765">
                <a:moveTo>
                  <a:pt x="1249686" y="761999"/>
                </a:moveTo>
                <a:lnTo>
                  <a:pt x="1249686" y="0"/>
                </a:lnTo>
                <a:lnTo>
                  <a:pt x="0" y="0"/>
                </a:lnTo>
                <a:lnTo>
                  <a:pt x="0" y="1167390"/>
                </a:lnTo>
                <a:lnTo>
                  <a:pt x="138683" y="1167390"/>
                </a:lnTo>
                <a:lnTo>
                  <a:pt x="138683" y="1057655"/>
                </a:lnTo>
                <a:lnTo>
                  <a:pt x="140136" y="1030223"/>
                </a:lnTo>
                <a:lnTo>
                  <a:pt x="145327" y="975359"/>
                </a:lnTo>
                <a:lnTo>
                  <a:pt x="154733" y="920162"/>
                </a:lnTo>
                <a:lnTo>
                  <a:pt x="169497" y="866917"/>
                </a:lnTo>
                <a:lnTo>
                  <a:pt x="188642" y="823531"/>
                </a:lnTo>
                <a:lnTo>
                  <a:pt x="212169" y="789431"/>
                </a:lnTo>
                <a:lnTo>
                  <a:pt x="256031" y="761999"/>
                </a:lnTo>
                <a:lnTo>
                  <a:pt x="274319" y="766571"/>
                </a:lnTo>
                <a:lnTo>
                  <a:pt x="124968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65"/>
              </a:lnSpc>
            </a:pPr>
            <a:r>
              <a:rPr spc="-10" dirty="0"/>
              <a:t>Modul </a:t>
            </a:r>
            <a:r>
              <a:rPr dirty="0"/>
              <a:t>4  </a:t>
            </a:r>
            <a:r>
              <a:rPr spc="-5" dirty="0"/>
              <a:t>Small Scale</a:t>
            </a:r>
            <a:r>
              <a:rPr spc="-80" dirty="0"/>
              <a:t> </a:t>
            </a:r>
            <a:r>
              <a:rPr spc="-5" dirty="0"/>
              <a:t>Fading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94" y="457193"/>
            <a:ext cx="349250" cy="3429635"/>
          </a:xfrm>
          <a:custGeom>
            <a:avLst/>
            <a:gdLst/>
            <a:ahLst/>
            <a:cxnLst/>
            <a:rect l="l" t="t" r="r" b="b"/>
            <a:pathLst>
              <a:path w="349250" h="3429635">
                <a:moveTo>
                  <a:pt x="0" y="0"/>
                </a:moveTo>
                <a:lnTo>
                  <a:pt x="0" y="3429005"/>
                </a:lnTo>
                <a:lnTo>
                  <a:pt x="348995" y="3429005"/>
                </a:lnTo>
                <a:lnTo>
                  <a:pt x="3489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4981" y="457193"/>
            <a:ext cx="1250315" cy="1167765"/>
          </a:xfrm>
          <a:custGeom>
            <a:avLst/>
            <a:gdLst/>
            <a:ahLst/>
            <a:cxnLst/>
            <a:rect l="l" t="t" r="r" b="b"/>
            <a:pathLst>
              <a:path w="1250315" h="1167765">
                <a:moveTo>
                  <a:pt x="1249686" y="761999"/>
                </a:moveTo>
                <a:lnTo>
                  <a:pt x="1249686" y="0"/>
                </a:lnTo>
                <a:lnTo>
                  <a:pt x="0" y="0"/>
                </a:lnTo>
                <a:lnTo>
                  <a:pt x="0" y="1167390"/>
                </a:lnTo>
                <a:lnTo>
                  <a:pt x="138683" y="1167390"/>
                </a:lnTo>
                <a:lnTo>
                  <a:pt x="138683" y="1057655"/>
                </a:lnTo>
                <a:lnTo>
                  <a:pt x="140136" y="1030223"/>
                </a:lnTo>
                <a:lnTo>
                  <a:pt x="145327" y="975359"/>
                </a:lnTo>
                <a:lnTo>
                  <a:pt x="154733" y="920162"/>
                </a:lnTo>
                <a:lnTo>
                  <a:pt x="169497" y="866917"/>
                </a:lnTo>
                <a:lnTo>
                  <a:pt x="188642" y="823531"/>
                </a:lnTo>
                <a:lnTo>
                  <a:pt x="212169" y="789431"/>
                </a:lnTo>
                <a:lnTo>
                  <a:pt x="256031" y="761999"/>
                </a:lnTo>
                <a:lnTo>
                  <a:pt x="274319" y="766571"/>
                </a:lnTo>
                <a:lnTo>
                  <a:pt x="124968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6655" y="1307693"/>
            <a:ext cx="3275965" cy="542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65"/>
              </a:lnSpc>
            </a:pPr>
            <a:r>
              <a:rPr spc="-10" dirty="0"/>
              <a:t>Modul </a:t>
            </a:r>
            <a:r>
              <a:rPr dirty="0"/>
              <a:t>4  </a:t>
            </a:r>
            <a:r>
              <a:rPr spc="-5" dirty="0"/>
              <a:t>Small Scale</a:t>
            </a:r>
            <a:r>
              <a:rPr spc="-80" dirty="0"/>
              <a:t> </a:t>
            </a:r>
            <a:r>
              <a:rPr spc="-5" dirty="0"/>
              <a:t>Fading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65"/>
              </a:lnSpc>
            </a:pPr>
            <a:r>
              <a:rPr spc="-10" dirty="0"/>
              <a:t>Modul </a:t>
            </a:r>
            <a:r>
              <a:rPr dirty="0"/>
              <a:t>4  </a:t>
            </a:r>
            <a:r>
              <a:rPr spc="-5" dirty="0"/>
              <a:t>Small Scale</a:t>
            </a:r>
            <a:r>
              <a:rPr spc="-80" dirty="0"/>
              <a:t> </a:t>
            </a:r>
            <a:r>
              <a:rPr spc="-5" dirty="0"/>
              <a:t>Fading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65"/>
              </a:lnSpc>
            </a:pPr>
            <a:r>
              <a:rPr spc="-10" dirty="0"/>
              <a:t>Modul </a:t>
            </a:r>
            <a:r>
              <a:rPr dirty="0"/>
              <a:t>4  </a:t>
            </a:r>
            <a:r>
              <a:rPr spc="-5" dirty="0"/>
              <a:t>Small Scale</a:t>
            </a:r>
            <a:r>
              <a:rPr spc="-80" dirty="0"/>
              <a:t> </a:t>
            </a:r>
            <a:r>
              <a:rPr spc="-5" dirty="0"/>
              <a:t>Fading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94" y="457193"/>
            <a:ext cx="349250" cy="3429635"/>
          </a:xfrm>
          <a:custGeom>
            <a:avLst/>
            <a:gdLst/>
            <a:ahLst/>
            <a:cxnLst/>
            <a:rect l="l" t="t" r="r" b="b"/>
            <a:pathLst>
              <a:path w="349250" h="3429635">
                <a:moveTo>
                  <a:pt x="0" y="0"/>
                </a:moveTo>
                <a:lnTo>
                  <a:pt x="0" y="3429005"/>
                </a:lnTo>
                <a:lnTo>
                  <a:pt x="348995" y="3429005"/>
                </a:lnTo>
                <a:lnTo>
                  <a:pt x="3489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4981" y="457193"/>
            <a:ext cx="1250315" cy="1167765"/>
          </a:xfrm>
          <a:custGeom>
            <a:avLst/>
            <a:gdLst/>
            <a:ahLst/>
            <a:cxnLst/>
            <a:rect l="l" t="t" r="r" b="b"/>
            <a:pathLst>
              <a:path w="1250315" h="1167765">
                <a:moveTo>
                  <a:pt x="1249686" y="761999"/>
                </a:moveTo>
                <a:lnTo>
                  <a:pt x="1249686" y="0"/>
                </a:lnTo>
                <a:lnTo>
                  <a:pt x="0" y="0"/>
                </a:lnTo>
                <a:lnTo>
                  <a:pt x="0" y="1167390"/>
                </a:lnTo>
                <a:lnTo>
                  <a:pt x="138683" y="1167390"/>
                </a:lnTo>
                <a:lnTo>
                  <a:pt x="138683" y="1057655"/>
                </a:lnTo>
                <a:lnTo>
                  <a:pt x="140136" y="1030223"/>
                </a:lnTo>
                <a:lnTo>
                  <a:pt x="145327" y="975359"/>
                </a:lnTo>
                <a:lnTo>
                  <a:pt x="154733" y="920162"/>
                </a:lnTo>
                <a:lnTo>
                  <a:pt x="169497" y="866917"/>
                </a:lnTo>
                <a:lnTo>
                  <a:pt x="188642" y="823531"/>
                </a:lnTo>
                <a:lnTo>
                  <a:pt x="212169" y="789431"/>
                </a:lnTo>
                <a:lnTo>
                  <a:pt x="256031" y="761999"/>
                </a:lnTo>
                <a:lnTo>
                  <a:pt x="274319" y="766571"/>
                </a:lnTo>
                <a:lnTo>
                  <a:pt x="1249686" y="76199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560" y="482593"/>
            <a:ext cx="9733278" cy="66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99662" y="1607311"/>
            <a:ext cx="7000875" cy="170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7943" y="7001797"/>
            <a:ext cx="240982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65"/>
              </a:lnSpc>
            </a:pPr>
            <a:r>
              <a:rPr spc="-10" dirty="0"/>
              <a:t>Modul </a:t>
            </a:r>
            <a:r>
              <a:rPr dirty="0"/>
              <a:t>4  </a:t>
            </a:r>
            <a:r>
              <a:rPr spc="-5" dirty="0"/>
              <a:t>Small Scale</a:t>
            </a:r>
            <a:r>
              <a:rPr spc="-80" dirty="0"/>
              <a:t> </a:t>
            </a:r>
            <a:r>
              <a:rPr spc="-5" dirty="0"/>
              <a:t>Fading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10842" y="6907165"/>
            <a:ext cx="24955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94" y="457193"/>
            <a:ext cx="4953000" cy="3429635"/>
          </a:xfrm>
          <a:custGeom>
            <a:avLst/>
            <a:gdLst/>
            <a:ahLst/>
            <a:cxnLst/>
            <a:rect l="l" t="t" r="r" b="b"/>
            <a:pathLst>
              <a:path w="4953000" h="3429635">
                <a:moveTo>
                  <a:pt x="0" y="0"/>
                </a:moveTo>
                <a:lnTo>
                  <a:pt x="0" y="3429005"/>
                </a:lnTo>
                <a:lnTo>
                  <a:pt x="4952999" y="3429005"/>
                </a:lnTo>
                <a:lnTo>
                  <a:pt x="4952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1422589"/>
            <a:ext cx="5613400" cy="1905635"/>
          </a:xfrm>
          <a:custGeom>
            <a:avLst/>
            <a:gdLst/>
            <a:ahLst/>
            <a:cxnLst/>
            <a:rect l="l" t="t" r="r" b="b"/>
            <a:pathLst>
              <a:path w="5613400" h="1905635">
                <a:moveTo>
                  <a:pt x="5612897" y="952506"/>
                </a:moveTo>
                <a:lnTo>
                  <a:pt x="5611731" y="904989"/>
                </a:lnTo>
                <a:lnTo>
                  <a:pt x="5608268" y="858074"/>
                </a:lnTo>
                <a:lnTo>
                  <a:pt x="5602564" y="811813"/>
                </a:lnTo>
                <a:lnTo>
                  <a:pt x="5594672" y="766262"/>
                </a:lnTo>
                <a:lnTo>
                  <a:pt x="5584649" y="721476"/>
                </a:lnTo>
                <a:lnTo>
                  <a:pt x="5572548" y="677509"/>
                </a:lnTo>
                <a:lnTo>
                  <a:pt x="5558423" y="634417"/>
                </a:lnTo>
                <a:lnTo>
                  <a:pt x="5542331" y="592253"/>
                </a:lnTo>
                <a:lnTo>
                  <a:pt x="5524326" y="551072"/>
                </a:lnTo>
                <a:lnTo>
                  <a:pt x="5504461" y="510929"/>
                </a:lnTo>
                <a:lnTo>
                  <a:pt x="5482793" y="471880"/>
                </a:lnTo>
                <a:lnTo>
                  <a:pt x="5459375" y="433977"/>
                </a:lnTo>
                <a:lnTo>
                  <a:pt x="5434263" y="397277"/>
                </a:lnTo>
                <a:lnTo>
                  <a:pt x="5407511" y="361834"/>
                </a:lnTo>
                <a:lnTo>
                  <a:pt x="5379174" y="327703"/>
                </a:lnTo>
                <a:lnTo>
                  <a:pt x="5349306" y="294938"/>
                </a:lnTo>
                <a:lnTo>
                  <a:pt x="5317962" y="263594"/>
                </a:lnTo>
                <a:lnTo>
                  <a:pt x="5285197" y="233726"/>
                </a:lnTo>
                <a:lnTo>
                  <a:pt x="5251066" y="205388"/>
                </a:lnTo>
                <a:lnTo>
                  <a:pt x="5215624" y="178636"/>
                </a:lnTo>
                <a:lnTo>
                  <a:pt x="5178924" y="153523"/>
                </a:lnTo>
                <a:lnTo>
                  <a:pt x="5141022" y="130106"/>
                </a:lnTo>
                <a:lnTo>
                  <a:pt x="5101972" y="108437"/>
                </a:lnTo>
                <a:lnTo>
                  <a:pt x="5061830" y="88572"/>
                </a:lnTo>
                <a:lnTo>
                  <a:pt x="5020650" y="70567"/>
                </a:lnTo>
                <a:lnTo>
                  <a:pt x="4978486" y="54474"/>
                </a:lnTo>
                <a:lnTo>
                  <a:pt x="4935393" y="40350"/>
                </a:lnTo>
                <a:lnTo>
                  <a:pt x="4891426" y="28249"/>
                </a:lnTo>
                <a:lnTo>
                  <a:pt x="4846640" y="18225"/>
                </a:lnTo>
                <a:lnTo>
                  <a:pt x="4801090" y="10333"/>
                </a:lnTo>
                <a:lnTo>
                  <a:pt x="4754829" y="4629"/>
                </a:lnTo>
                <a:lnTo>
                  <a:pt x="4707914" y="1166"/>
                </a:lnTo>
                <a:lnTo>
                  <a:pt x="4660397" y="0"/>
                </a:lnTo>
                <a:lnTo>
                  <a:pt x="952506" y="0"/>
                </a:lnTo>
                <a:lnTo>
                  <a:pt x="904989" y="1166"/>
                </a:lnTo>
                <a:lnTo>
                  <a:pt x="858073" y="4629"/>
                </a:lnTo>
                <a:lnTo>
                  <a:pt x="811812" y="10333"/>
                </a:lnTo>
                <a:lnTo>
                  <a:pt x="766261" y="18225"/>
                </a:lnTo>
                <a:lnTo>
                  <a:pt x="721474" y="28249"/>
                </a:lnTo>
                <a:lnTo>
                  <a:pt x="677507" y="40350"/>
                </a:lnTo>
                <a:lnTo>
                  <a:pt x="634414" y="54474"/>
                </a:lnTo>
                <a:lnTo>
                  <a:pt x="592250" y="70567"/>
                </a:lnTo>
                <a:lnTo>
                  <a:pt x="551069" y="88572"/>
                </a:lnTo>
                <a:lnTo>
                  <a:pt x="510927" y="108437"/>
                </a:lnTo>
                <a:lnTo>
                  <a:pt x="471877" y="130106"/>
                </a:lnTo>
                <a:lnTo>
                  <a:pt x="433975" y="153523"/>
                </a:lnTo>
                <a:lnTo>
                  <a:pt x="397275" y="178636"/>
                </a:lnTo>
                <a:lnTo>
                  <a:pt x="361832" y="205388"/>
                </a:lnTo>
                <a:lnTo>
                  <a:pt x="327701" y="233726"/>
                </a:lnTo>
                <a:lnTo>
                  <a:pt x="294936" y="263594"/>
                </a:lnTo>
                <a:lnTo>
                  <a:pt x="263592" y="294938"/>
                </a:lnTo>
                <a:lnTo>
                  <a:pt x="233724" y="327703"/>
                </a:lnTo>
                <a:lnTo>
                  <a:pt x="205386" y="361834"/>
                </a:lnTo>
                <a:lnTo>
                  <a:pt x="178634" y="397277"/>
                </a:lnTo>
                <a:lnTo>
                  <a:pt x="153522" y="433977"/>
                </a:lnTo>
                <a:lnTo>
                  <a:pt x="130104" y="471880"/>
                </a:lnTo>
                <a:lnTo>
                  <a:pt x="108436" y="510929"/>
                </a:lnTo>
                <a:lnTo>
                  <a:pt x="88571" y="551072"/>
                </a:lnTo>
                <a:lnTo>
                  <a:pt x="70566" y="592253"/>
                </a:lnTo>
                <a:lnTo>
                  <a:pt x="54474" y="634417"/>
                </a:lnTo>
                <a:lnTo>
                  <a:pt x="40349" y="677509"/>
                </a:lnTo>
                <a:lnTo>
                  <a:pt x="28248" y="721476"/>
                </a:lnTo>
                <a:lnTo>
                  <a:pt x="18225" y="766262"/>
                </a:lnTo>
                <a:lnTo>
                  <a:pt x="10333" y="811813"/>
                </a:lnTo>
                <a:lnTo>
                  <a:pt x="4629" y="858074"/>
                </a:lnTo>
                <a:lnTo>
                  <a:pt x="1166" y="904989"/>
                </a:lnTo>
                <a:lnTo>
                  <a:pt x="0" y="952506"/>
                </a:lnTo>
                <a:lnTo>
                  <a:pt x="1166" y="1000152"/>
                </a:lnTo>
                <a:lnTo>
                  <a:pt x="4629" y="1047182"/>
                </a:lnTo>
                <a:lnTo>
                  <a:pt x="10333" y="1093541"/>
                </a:lnTo>
                <a:lnTo>
                  <a:pt x="18225" y="1139176"/>
                </a:lnTo>
                <a:lnTo>
                  <a:pt x="28248" y="1184033"/>
                </a:lnTo>
                <a:lnTo>
                  <a:pt x="40349" y="1228058"/>
                </a:lnTo>
                <a:lnTo>
                  <a:pt x="54474" y="1271196"/>
                </a:lnTo>
                <a:lnTo>
                  <a:pt x="70566" y="1313394"/>
                </a:lnTo>
                <a:lnTo>
                  <a:pt x="88571" y="1354598"/>
                </a:lnTo>
                <a:lnTo>
                  <a:pt x="108436" y="1394754"/>
                </a:lnTo>
                <a:lnTo>
                  <a:pt x="130104" y="1433807"/>
                </a:lnTo>
                <a:lnTo>
                  <a:pt x="153522" y="1471705"/>
                </a:lnTo>
                <a:lnTo>
                  <a:pt x="178634" y="1508393"/>
                </a:lnTo>
                <a:lnTo>
                  <a:pt x="205386" y="1543817"/>
                </a:lnTo>
                <a:lnTo>
                  <a:pt x="233724" y="1577924"/>
                </a:lnTo>
                <a:lnTo>
                  <a:pt x="263592" y="1610658"/>
                </a:lnTo>
                <a:lnTo>
                  <a:pt x="294936" y="1641967"/>
                </a:lnTo>
                <a:lnTo>
                  <a:pt x="327701" y="1671797"/>
                </a:lnTo>
                <a:lnTo>
                  <a:pt x="361832" y="1700093"/>
                </a:lnTo>
                <a:lnTo>
                  <a:pt x="397275" y="1726801"/>
                </a:lnTo>
                <a:lnTo>
                  <a:pt x="433975" y="1751868"/>
                </a:lnTo>
                <a:lnTo>
                  <a:pt x="471877" y="1775240"/>
                </a:lnTo>
                <a:lnTo>
                  <a:pt x="510927" y="1796862"/>
                </a:lnTo>
                <a:lnTo>
                  <a:pt x="551069" y="1816681"/>
                </a:lnTo>
                <a:lnTo>
                  <a:pt x="592250" y="1834643"/>
                </a:lnTo>
                <a:lnTo>
                  <a:pt x="634414" y="1850694"/>
                </a:lnTo>
                <a:lnTo>
                  <a:pt x="677507" y="1864779"/>
                </a:lnTo>
                <a:lnTo>
                  <a:pt x="721474" y="1876846"/>
                </a:lnTo>
                <a:lnTo>
                  <a:pt x="766261" y="1886840"/>
                </a:lnTo>
                <a:lnTo>
                  <a:pt x="811812" y="1894706"/>
                </a:lnTo>
                <a:lnTo>
                  <a:pt x="858073" y="1900392"/>
                </a:lnTo>
                <a:lnTo>
                  <a:pt x="904989" y="1903843"/>
                </a:lnTo>
                <a:lnTo>
                  <a:pt x="952506" y="1905006"/>
                </a:lnTo>
                <a:lnTo>
                  <a:pt x="4660397" y="1905006"/>
                </a:lnTo>
                <a:lnTo>
                  <a:pt x="4707914" y="1903843"/>
                </a:lnTo>
                <a:lnTo>
                  <a:pt x="4754829" y="1900392"/>
                </a:lnTo>
                <a:lnTo>
                  <a:pt x="4801090" y="1894706"/>
                </a:lnTo>
                <a:lnTo>
                  <a:pt x="4846640" y="1886840"/>
                </a:lnTo>
                <a:lnTo>
                  <a:pt x="4891426" y="1876846"/>
                </a:lnTo>
                <a:lnTo>
                  <a:pt x="4935393" y="1864779"/>
                </a:lnTo>
                <a:lnTo>
                  <a:pt x="4978486" y="1850694"/>
                </a:lnTo>
                <a:lnTo>
                  <a:pt x="5020650" y="1834643"/>
                </a:lnTo>
                <a:lnTo>
                  <a:pt x="5061830" y="1816681"/>
                </a:lnTo>
                <a:lnTo>
                  <a:pt x="5101972" y="1796862"/>
                </a:lnTo>
                <a:lnTo>
                  <a:pt x="5141022" y="1775240"/>
                </a:lnTo>
                <a:lnTo>
                  <a:pt x="5178924" y="1751868"/>
                </a:lnTo>
                <a:lnTo>
                  <a:pt x="5215624" y="1726801"/>
                </a:lnTo>
                <a:lnTo>
                  <a:pt x="5251066" y="1700093"/>
                </a:lnTo>
                <a:lnTo>
                  <a:pt x="5285197" y="1671797"/>
                </a:lnTo>
                <a:lnTo>
                  <a:pt x="5317962" y="1641967"/>
                </a:lnTo>
                <a:lnTo>
                  <a:pt x="5349306" y="1610658"/>
                </a:lnTo>
                <a:lnTo>
                  <a:pt x="5379174" y="1577924"/>
                </a:lnTo>
                <a:lnTo>
                  <a:pt x="5407511" y="1543817"/>
                </a:lnTo>
                <a:lnTo>
                  <a:pt x="5434263" y="1508393"/>
                </a:lnTo>
                <a:lnTo>
                  <a:pt x="5459375" y="1471705"/>
                </a:lnTo>
                <a:lnTo>
                  <a:pt x="5482793" y="1433807"/>
                </a:lnTo>
                <a:lnTo>
                  <a:pt x="5504461" y="1394754"/>
                </a:lnTo>
                <a:lnTo>
                  <a:pt x="5524326" y="1354598"/>
                </a:lnTo>
                <a:lnTo>
                  <a:pt x="5542331" y="1313394"/>
                </a:lnTo>
                <a:lnTo>
                  <a:pt x="5558423" y="1271196"/>
                </a:lnTo>
                <a:lnTo>
                  <a:pt x="5572548" y="1228058"/>
                </a:lnTo>
                <a:lnTo>
                  <a:pt x="5584649" y="1184033"/>
                </a:lnTo>
                <a:lnTo>
                  <a:pt x="5594672" y="1139176"/>
                </a:lnTo>
                <a:lnTo>
                  <a:pt x="5602564" y="1093541"/>
                </a:lnTo>
                <a:lnTo>
                  <a:pt x="5608268" y="1047182"/>
                </a:lnTo>
                <a:lnTo>
                  <a:pt x="5611731" y="1000152"/>
                </a:lnTo>
                <a:lnTo>
                  <a:pt x="5612897" y="9525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74411" y="6781800"/>
            <a:ext cx="498398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 smtClean="0"/>
              <a:t>SISTEM </a:t>
            </a:r>
            <a:r>
              <a:rPr sz="2000" dirty="0"/>
              <a:t>KOMUNIKASI</a:t>
            </a:r>
            <a:r>
              <a:rPr sz="2000" spc="-100" dirty="0"/>
              <a:t> </a:t>
            </a:r>
            <a:r>
              <a:rPr lang="en-US" sz="2000" spc="-100" dirty="0" smtClean="0"/>
              <a:t>BERGERAK</a:t>
            </a:r>
            <a:endParaRPr sz="2000" dirty="0"/>
          </a:p>
        </p:txBody>
      </p:sp>
      <p:sp>
        <p:nvSpPr>
          <p:cNvPr id="5" name="object 5"/>
          <p:cNvSpPr txBox="1"/>
          <p:nvPr/>
        </p:nvSpPr>
        <p:spPr>
          <a:xfrm>
            <a:off x="1593212" y="2118548"/>
            <a:ext cx="814197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67839" algn="l"/>
              </a:tabLst>
            </a:pPr>
            <a:r>
              <a:rPr sz="4000" b="1" i="1" spc="-5" dirty="0" smtClean="0">
                <a:solidFill>
                  <a:srgbClr val="FF3200"/>
                </a:solidFill>
                <a:latin typeface="Arial"/>
                <a:cs typeface="Arial"/>
              </a:rPr>
              <a:t>Small </a:t>
            </a:r>
            <a:r>
              <a:rPr sz="4000" b="1" i="1" spc="-5" dirty="0">
                <a:solidFill>
                  <a:srgbClr val="FF3200"/>
                </a:solidFill>
                <a:latin typeface="Arial"/>
                <a:cs typeface="Arial"/>
              </a:rPr>
              <a:t>Scale Fading</a:t>
            </a:r>
            <a:r>
              <a:rPr sz="4000" b="1" i="1" spc="-12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94" y="3886199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4953000" h="3429000">
                <a:moveTo>
                  <a:pt x="4952999" y="0"/>
                </a:moveTo>
                <a:lnTo>
                  <a:pt x="0" y="0"/>
                </a:lnTo>
                <a:lnTo>
                  <a:pt x="0" y="3428994"/>
                </a:lnTo>
                <a:lnTo>
                  <a:pt x="4952999" y="3428994"/>
                </a:lnTo>
                <a:lnTo>
                  <a:pt x="4952999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73249" y="558793"/>
            <a:ext cx="342417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lang="en-US" sz="2400" b="1" spc="-5" dirty="0">
                <a:solidFill>
                  <a:srgbClr val="003265"/>
                </a:solidFill>
                <a:latin typeface="Arial"/>
                <a:cs typeface="Arial"/>
              </a:rPr>
              <a:t>Delay Spread</a:t>
            </a:r>
            <a:r>
              <a:rPr lang="en-US" sz="2400" b="1" spc="-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b="1" spc="-10" dirty="0">
                <a:solidFill>
                  <a:srgbClr val="003265"/>
                </a:solidFill>
                <a:latin typeface="Arial"/>
                <a:cs typeface="Arial"/>
              </a:rPr>
              <a:t>Model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33291" y="1775358"/>
            <a:ext cx="9152255" cy="2898229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431800" marR="497205" indent="-342900">
              <a:lnSpc>
                <a:spcPct val="110000"/>
              </a:lnSpc>
              <a:spcBef>
                <a:spcPts val="655"/>
              </a:spcBef>
              <a:buChar char="•"/>
              <a:tabLst>
                <a:tab pos="431165" algn="l"/>
                <a:tab pos="431800" algn="l"/>
              </a:tabLst>
            </a:pPr>
            <a:endParaRPr lang="en-US" sz="20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431800" marR="497205" indent="-342900">
              <a:lnSpc>
                <a:spcPct val="110000"/>
              </a:lnSpc>
              <a:spcBef>
                <a:spcPts val="65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Untuk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mengetahui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karakteristik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delay kanal,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biasanya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dilakukan </a:t>
            </a:r>
            <a:r>
              <a:rPr sz="2000" b="1" i="1" dirty="0">
                <a:solidFill>
                  <a:srgbClr val="003265"/>
                </a:solidFill>
                <a:latin typeface="Arial"/>
                <a:cs typeface="Arial"/>
              </a:rPr>
              <a:t>Channel  </a:t>
            </a:r>
            <a:r>
              <a:rPr sz="2000" b="1" i="1" spc="-5" dirty="0">
                <a:solidFill>
                  <a:srgbClr val="003265"/>
                </a:solidFill>
                <a:latin typeface="Arial"/>
                <a:cs typeface="Arial"/>
              </a:rPr>
              <a:t>sounding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(dengan respon</a:t>
            </a:r>
            <a:r>
              <a:rPr sz="2000" spc="-1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impulse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)</a:t>
            </a:r>
            <a:endParaRPr lang="en-US" sz="20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431800" marR="497205" indent="-342900">
              <a:lnSpc>
                <a:spcPct val="110000"/>
              </a:lnSpc>
              <a:spcBef>
                <a:spcPts val="655"/>
              </a:spcBef>
              <a:buChar char="•"/>
              <a:tabLst>
                <a:tab pos="431165" algn="l"/>
                <a:tab pos="431800" algn="l"/>
              </a:tabLst>
            </a:pPr>
            <a:endParaRPr lang="en-US" sz="20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715"/>
              </a:spcBef>
              <a:buChar char="•"/>
              <a:tabLst>
                <a:tab pos="431165" algn="l"/>
                <a:tab pos="431800" algn="l"/>
                <a:tab pos="1022985" algn="l"/>
                <a:tab pos="2658110" algn="l"/>
              </a:tabLst>
            </a:pPr>
            <a:r>
              <a:rPr sz="2000" dirty="0" err="1" smtClean="0">
                <a:solidFill>
                  <a:srgbClr val="003265"/>
                </a:solidFill>
                <a:latin typeface="Arial"/>
                <a:cs typeface="Arial"/>
              </a:rPr>
              <a:t>Jika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	BW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 sinyal</a:t>
            </a:r>
            <a:r>
              <a:rPr sz="2000" spc="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&lt;&lt;	BW </a:t>
            </a:r>
            <a:r>
              <a:rPr sz="2000" dirty="0" err="1">
                <a:solidFill>
                  <a:srgbClr val="003265"/>
                </a:solidFill>
                <a:latin typeface="Arial"/>
                <a:cs typeface="Arial"/>
              </a:rPr>
              <a:t>kanal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3265"/>
                </a:solidFill>
                <a:latin typeface="Arial"/>
                <a:cs typeface="Arial"/>
              </a:rPr>
              <a:t>    </a:t>
            </a:r>
            <a:r>
              <a:rPr sz="2000" spc="65" dirty="0" smtClean="0">
                <a:solidFill>
                  <a:srgbClr val="003265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multipath </a:t>
            </a:r>
            <a:r>
              <a:rPr sz="2000" dirty="0" err="1">
                <a:solidFill>
                  <a:srgbClr val="003265"/>
                </a:solidFill>
                <a:latin typeface="Arial"/>
                <a:cs typeface="Arial"/>
              </a:rPr>
              <a:t>dapat</a:t>
            </a:r>
            <a:r>
              <a:rPr sz="2000" spc="-1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diatasi</a:t>
            </a:r>
            <a:endParaRPr lang="en-US" sz="20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715"/>
              </a:spcBef>
              <a:buChar char="•"/>
              <a:tabLst>
                <a:tab pos="431165" algn="l"/>
                <a:tab pos="431800" algn="l"/>
                <a:tab pos="1022985" algn="l"/>
                <a:tab pos="2658110" algn="l"/>
              </a:tabLst>
            </a:pPr>
            <a:endParaRPr sz="2000" dirty="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71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Jika BW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sinyal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&gt;&gt; BW </a:t>
            </a:r>
            <a:r>
              <a:rPr sz="2000" dirty="0" err="1">
                <a:solidFill>
                  <a:srgbClr val="003265"/>
                </a:solidFill>
                <a:latin typeface="Arial"/>
                <a:cs typeface="Arial"/>
              </a:rPr>
              <a:t>kanal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3265"/>
                </a:solidFill>
                <a:latin typeface="Arial"/>
                <a:cs typeface="Arial"/>
              </a:rPr>
              <a:t>      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multipath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tidak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dapat</a:t>
            </a:r>
            <a:r>
              <a:rPr sz="2000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003265"/>
                </a:solidFill>
                <a:latin typeface="Arial"/>
                <a:cs typeface="Arial"/>
              </a:rPr>
              <a:t>diatasi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556124" y="3733800"/>
            <a:ext cx="2444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79924" y="4495800"/>
            <a:ext cx="2444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193" y="2167127"/>
            <a:ext cx="5943600" cy="1719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8333" y="1396999"/>
            <a:ext cx="9141467" cy="52091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7885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Hasil	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channel sounding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dapat dilihat sbb</a:t>
            </a:r>
            <a:r>
              <a:rPr sz="2400" spc="-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2379345">
              <a:lnSpc>
                <a:spcPct val="100000"/>
              </a:lnSpc>
              <a:spcBef>
                <a:spcPts val="1565"/>
              </a:spcBef>
            </a:pPr>
            <a:r>
              <a:rPr sz="2000" b="1" u="heavy" dirty="0">
                <a:solidFill>
                  <a:srgbClr val="3265CC"/>
                </a:solidFill>
                <a:latin typeface="Arial"/>
                <a:cs typeface="Arial"/>
              </a:rPr>
              <a:t>Power </a:t>
            </a:r>
            <a:r>
              <a:rPr sz="2000" b="1" u="heavy" spc="-5" dirty="0">
                <a:solidFill>
                  <a:srgbClr val="3265CC"/>
                </a:solidFill>
                <a:latin typeface="Arial"/>
                <a:cs typeface="Arial"/>
              </a:rPr>
              <a:t>delay</a:t>
            </a:r>
            <a:r>
              <a:rPr sz="2000" b="1" u="heavy" spc="-110" dirty="0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3265CC"/>
                </a:solidFill>
                <a:latin typeface="Arial"/>
                <a:cs typeface="Arial"/>
              </a:rPr>
              <a:t>profile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5727065" marR="5080">
              <a:lnSpc>
                <a:spcPct val="110000"/>
              </a:lnSpc>
              <a:spcBef>
                <a:spcPts val="1695"/>
              </a:spcBef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Dari gambar di samping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tampak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bahwa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sinyal  </a:t>
            </a:r>
            <a:r>
              <a:rPr sz="2000" dirty="0" err="1">
                <a:solidFill>
                  <a:srgbClr val="003265"/>
                </a:solidFill>
                <a:latin typeface="Arial"/>
                <a:cs typeface="Arial"/>
              </a:rPr>
              <a:t>pulsa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pertama</a:t>
            </a: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kali</a:t>
            </a:r>
            <a:r>
              <a:rPr sz="2000" spc="-10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datang  dengan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level daya  </a:t>
            </a:r>
            <a:r>
              <a:rPr sz="2000" spc="-5" dirty="0" err="1">
                <a:solidFill>
                  <a:srgbClr val="003265"/>
                </a:solidFill>
                <a:latin typeface="Arial"/>
                <a:cs typeface="Arial"/>
              </a:rPr>
              <a:t>tertinggi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lang="en-US" sz="20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5727065" marR="5080">
              <a:lnSpc>
                <a:spcPct val="110000"/>
              </a:lnSpc>
              <a:spcBef>
                <a:spcPts val="1695"/>
              </a:spcBef>
            </a:pPr>
            <a:endParaRPr sz="2000" dirty="0">
              <a:latin typeface="Arial"/>
              <a:cs typeface="Arial"/>
            </a:endParaRPr>
          </a:p>
          <a:p>
            <a:pPr marL="5727700" marR="146685">
              <a:lnSpc>
                <a:spcPct val="110000"/>
              </a:lnSpc>
              <a:spcBef>
                <a:spcPts val="1195"/>
              </a:spcBef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Berikutnya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kemudian  datang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sinyal-sinyal</a:t>
            </a:r>
            <a:r>
              <a:rPr sz="2000" spc="-8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lain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dengan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level daya yang  lebih</a:t>
            </a:r>
            <a:r>
              <a:rPr sz="2000" spc="-8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rendah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193" y="3886200"/>
            <a:ext cx="5943600" cy="2904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2197" y="602989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0" y="2971800"/>
            <a:ext cx="3810000" cy="914400"/>
          </a:xfrm>
          <a:custGeom>
            <a:avLst/>
            <a:gdLst/>
            <a:ahLst/>
            <a:cxnLst/>
            <a:rect l="l" t="t" r="r" b="b"/>
            <a:pathLst>
              <a:path w="3810000" h="914400">
                <a:moveTo>
                  <a:pt x="3809999" y="457199"/>
                </a:moveTo>
                <a:lnTo>
                  <a:pt x="3797780" y="405290"/>
                </a:lnTo>
                <a:lnTo>
                  <a:pt x="3776467" y="371587"/>
                </a:lnTo>
                <a:lnTo>
                  <a:pt x="3745077" y="338719"/>
                </a:lnTo>
                <a:lnTo>
                  <a:pt x="3704005" y="306782"/>
                </a:lnTo>
                <a:lnTo>
                  <a:pt x="3653643" y="275873"/>
                </a:lnTo>
                <a:lnTo>
                  <a:pt x="3594384" y="246089"/>
                </a:lnTo>
                <a:lnTo>
                  <a:pt x="3526621" y="217527"/>
                </a:lnTo>
                <a:lnTo>
                  <a:pt x="3489673" y="203734"/>
                </a:lnTo>
                <a:lnTo>
                  <a:pt x="3450746" y="190283"/>
                </a:lnTo>
                <a:lnTo>
                  <a:pt x="3409890" y="177185"/>
                </a:lnTo>
                <a:lnTo>
                  <a:pt x="3367153" y="164453"/>
                </a:lnTo>
                <a:lnTo>
                  <a:pt x="3322585" y="152099"/>
                </a:lnTo>
                <a:lnTo>
                  <a:pt x="3276234" y="140134"/>
                </a:lnTo>
                <a:lnTo>
                  <a:pt x="3228151" y="128572"/>
                </a:lnTo>
                <a:lnTo>
                  <a:pt x="3178383" y="117423"/>
                </a:lnTo>
                <a:lnTo>
                  <a:pt x="3126980" y="106701"/>
                </a:lnTo>
                <a:lnTo>
                  <a:pt x="3073991" y="96417"/>
                </a:lnTo>
                <a:lnTo>
                  <a:pt x="3019466" y="86583"/>
                </a:lnTo>
                <a:lnTo>
                  <a:pt x="2963453" y="77212"/>
                </a:lnTo>
                <a:lnTo>
                  <a:pt x="2906002" y="68315"/>
                </a:lnTo>
                <a:lnTo>
                  <a:pt x="2847161" y="59904"/>
                </a:lnTo>
                <a:lnTo>
                  <a:pt x="2786979" y="51992"/>
                </a:lnTo>
                <a:lnTo>
                  <a:pt x="2725507" y="44591"/>
                </a:lnTo>
                <a:lnTo>
                  <a:pt x="2662792" y="37712"/>
                </a:lnTo>
                <a:lnTo>
                  <a:pt x="2598885" y="31368"/>
                </a:lnTo>
                <a:lnTo>
                  <a:pt x="2533834" y="25571"/>
                </a:lnTo>
                <a:lnTo>
                  <a:pt x="2467687" y="20333"/>
                </a:lnTo>
                <a:lnTo>
                  <a:pt x="2400496" y="15666"/>
                </a:lnTo>
                <a:lnTo>
                  <a:pt x="2332307" y="11582"/>
                </a:lnTo>
                <a:lnTo>
                  <a:pt x="2263171" y="8093"/>
                </a:lnTo>
                <a:lnTo>
                  <a:pt x="2193137" y="5212"/>
                </a:lnTo>
                <a:lnTo>
                  <a:pt x="2122254" y="2949"/>
                </a:lnTo>
                <a:lnTo>
                  <a:pt x="2050570" y="1319"/>
                </a:lnTo>
                <a:lnTo>
                  <a:pt x="1978136" y="331"/>
                </a:lnTo>
                <a:lnTo>
                  <a:pt x="1904999" y="0"/>
                </a:lnTo>
                <a:lnTo>
                  <a:pt x="1831964" y="331"/>
                </a:lnTo>
                <a:lnTo>
                  <a:pt x="1759622" y="1319"/>
                </a:lnTo>
                <a:lnTo>
                  <a:pt x="1688021" y="2949"/>
                </a:lnTo>
                <a:lnTo>
                  <a:pt x="1617212" y="5212"/>
                </a:lnTo>
                <a:lnTo>
                  <a:pt x="1547243" y="8093"/>
                </a:lnTo>
                <a:lnTo>
                  <a:pt x="1478164" y="11582"/>
                </a:lnTo>
                <a:lnTo>
                  <a:pt x="1410025" y="15666"/>
                </a:lnTo>
                <a:lnTo>
                  <a:pt x="1342875" y="20333"/>
                </a:lnTo>
                <a:lnTo>
                  <a:pt x="1276764" y="25571"/>
                </a:lnTo>
                <a:lnTo>
                  <a:pt x="1211740" y="31368"/>
                </a:lnTo>
                <a:lnTo>
                  <a:pt x="1147854" y="37712"/>
                </a:lnTo>
                <a:lnTo>
                  <a:pt x="1085155" y="44591"/>
                </a:lnTo>
                <a:lnTo>
                  <a:pt x="1023692" y="51992"/>
                </a:lnTo>
                <a:lnTo>
                  <a:pt x="963515" y="59904"/>
                </a:lnTo>
                <a:lnTo>
                  <a:pt x="904674" y="68315"/>
                </a:lnTo>
                <a:lnTo>
                  <a:pt x="847217" y="77212"/>
                </a:lnTo>
                <a:lnTo>
                  <a:pt x="791194" y="86583"/>
                </a:lnTo>
                <a:lnTo>
                  <a:pt x="736654" y="96417"/>
                </a:lnTo>
                <a:lnTo>
                  <a:pt x="683648" y="106701"/>
                </a:lnTo>
                <a:lnTo>
                  <a:pt x="632225" y="117423"/>
                </a:lnTo>
                <a:lnTo>
                  <a:pt x="582433" y="128572"/>
                </a:lnTo>
                <a:lnTo>
                  <a:pt x="534323" y="140134"/>
                </a:lnTo>
                <a:lnTo>
                  <a:pt x="487943" y="152099"/>
                </a:lnTo>
                <a:lnTo>
                  <a:pt x="443344" y="164453"/>
                </a:lnTo>
                <a:lnTo>
                  <a:pt x="400575" y="177185"/>
                </a:lnTo>
                <a:lnTo>
                  <a:pt x="359685" y="190283"/>
                </a:lnTo>
                <a:lnTo>
                  <a:pt x="320724" y="203734"/>
                </a:lnTo>
                <a:lnTo>
                  <a:pt x="283740" y="217527"/>
                </a:lnTo>
                <a:lnTo>
                  <a:pt x="215906" y="246089"/>
                </a:lnTo>
                <a:lnTo>
                  <a:pt x="156578" y="275873"/>
                </a:lnTo>
                <a:lnTo>
                  <a:pt x="106152" y="306782"/>
                </a:lnTo>
                <a:lnTo>
                  <a:pt x="65023" y="338719"/>
                </a:lnTo>
                <a:lnTo>
                  <a:pt x="33587" y="371587"/>
                </a:lnTo>
                <a:lnTo>
                  <a:pt x="12239" y="405290"/>
                </a:lnTo>
                <a:lnTo>
                  <a:pt x="0" y="457199"/>
                </a:lnTo>
                <a:lnTo>
                  <a:pt x="1376" y="474768"/>
                </a:lnTo>
                <a:lnTo>
                  <a:pt x="21627" y="526409"/>
                </a:lnTo>
                <a:lnTo>
                  <a:pt x="48069" y="559829"/>
                </a:lnTo>
                <a:lnTo>
                  <a:pt x="84401" y="592335"/>
                </a:lnTo>
                <a:lnTo>
                  <a:pt x="130228" y="623832"/>
                </a:lnTo>
                <a:lnTo>
                  <a:pt x="185154" y="654227"/>
                </a:lnTo>
                <a:lnTo>
                  <a:pt x="248785" y="683427"/>
                </a:lnTo>
                <a:lnTo>
                  <a:pt x="320724" y="711336"/>
                </a:lnTo>
                <a:lnTo>
                  <a:pt x="359685" y="724777"/>
                </a:lnTo>
                <a:lnTo>
                  <a:pt x="400575" y="737861"/>
                </a:lnTo>
                <a:lnTo>
                  <a:pt x="443344" y="750576"/>
                </a:lnTo>
                <a:lnTo>
                  <a:pt x="487943" y="762909"/>
                </a:lnTo>
                <a:lnTo>
                  <a:pt x="534323" y="774849"/>
                </a:lnTo>
                <a:lnTo>
                  <a:pt x="582433" y="786385"/>
                </a:lnTo>
                <a:lnTo>
                  <a:pt x="632225" y="797505"/>
                </a:lnTo>
                <a:lnTo>
                  <a:pt x="683648" y="808196"/>
                </a:lnTo>
                <a:lnTo>
                  <a:pt x="736654" y="818448"/>
                </a:lnTo>
                <a:lnTo>
                  <a:pt x="791194" y="828248"/>
                </a:lnTo>
                <a:lnTo>
                  <a:pt x="847217" y="837585"/>
                </a:lnTo>
                <a:lnTo>
                  <a:pt x="904674" y="846447"/>
                </a:lnTo>
                <a:lnTo>
                  <a:pt x="963515" y="854822"/>
                </a:lnTo>
                <a:lnTo>
                  <a:pt x="1023692" y="862698"/>
                </a:lnTo>
                <a:lnTo>
                  <a:pt x="1085155" y="870065"/>
                </a:lnTo>
                <a:lnTo>
                  <a:pt x="1147854" y="876910"/>
                </a:lnTo>
                <a:lnTo>
                  <a:pt x="1211740" y="883221"/>
                </a:lnTo>
                <a:lnTo>
                  <a:pt x="1276764" y="888986"/>
                </a:lnTo>
                <a:lnTo>
                  <a:pt x="1342875" y="894195"/>
                </a:lnTo>
                <a:lnTo>
                  <a:pt x="1410025" y="898834"/>
                </a:lnTo>
                <a:lnTo>
                  <a:pt x="1478164" y="902894"/>
                </a:lnTo>
                <a:lnTo>
                  <a:pt x="1547243" y="906360"/>
                </a:lnTo>
                <a:lnTo>
                  <a:pt x="1617212" y="909223"/>
                </a:lnTo>
                <a:lnTo>
                  <a:pt x="1688021" y="911470"/>
                </a:lnTo>
                <a:lnTo>
                  <a:pt x="1759622" y="913090"/>
                </a:lnTo>
                <a:lnTo>
                  <a:pt x="1831964" y="914070"/>
                </a:lnTo>
                <a:lnTo>
                  <a:pt x="1904999" y="914399"/>
                </a:lnTo>
                <a:lnTo>
                  <a:pt x="1978136" y="914070"/>
                </a:lnTo>
                <a:lnTo>
                  <a:pt x="2050570" y="913090"/>
                </a:lnTo>
                <a:lnTo>
                  <a:pt x="2122254" y="911470"/>
                </a:lnTo>
                <a:lnTo>
                  <a:pt x="2193137" y="909223"/>
                </a:lnTo>
                <a:lnTo>
                  <a:pt x="2263171" y="906360"/>
                </a:lnTo>
                <a:lnTo>
                  <a:pt x="2332307" y="902894"/>
                </a:lnTo>
                <a:lnTo>
                  <a:pt x="2400496" y="898834"/>
                </a:lnTo>
                <a:lnTo>
                  <a:pt x="2467687" y="894195"/>
                </a:lnTo>
                <a:lnTo>
                  <a:pt x="2533834" y="888986"/>
                </a:lnTo>
                <a:lnTo>
                  <a:pt x="2598885" y="883221"/>
                </a:lnTo>
                <a:lnTo>
                  <a:pt x="2662792" y="876910"/>
                </a:lnTo>
                <a:lnTo>
                  <a:pt x="2725507" y="870065"/>
                </a:lnTo>
                <a:lnTo>
                  <a:pt x="2786979" y="862698"/>
                </a:lnTo>
                <a:lnTo>
                  <a:pt x="2847161" y="854822"/>
                </a:lnTo>
                <a:lnTo>
                  <a:pt x="2906002" y="846447"/>
                </a:lnTo>
                <a:lnTo>
                  <a:pt x="2963453" y="837585"/>
                </a:lnTo>
                <a:lnTo>
                  <a:pt x="3019466" y="828248"/>
                </a:lnTo>
                <a:lnTo>
                  <a:pt x="3073991" y="818448"/>
                </a:lnTo>
                <a:lnTo>
                  <a:pt x="3126980" y="808196"/>
                </a:lnTo>
                <a:lnTo>
                  <a:pt x="3178383" y="797505"/>
                </a:lnTo>
                <a:lnTo>
                  <a:pt x="3228151" y="786385"/>
                </a:lnTo>
                <a:lnTo>
                  <a:pt x="3276234" y="774849"/>
                </a:lnTo>
                <a:lnTo>
                  <a:pt x="3322585" y="762909"/>
                </a:lnTo>
                <a:lnTo>
                  <a:pt x="3367153" y="750576"/>
                </a:lnTo>
                <a:lnTo>
                  <a:pt x="3409890" y="737861"/>
                </a:lnTo>
                <a:lnTo>
                  <a:pt x="3450746" y="724777"/>
                </a:lnTo>
                <a:lnTo>
                  <a:pt x="3489673" y="711336"/>
                </a:lnTo>
                <a:lnTo>
                  <a:pt x="3526621" y="697548"/>
                </a:lnTo>
                <a:lnTo>
                  <a:pt x="3594384" y="668982"/>
                </a:lnTo>
                <a:lnTo>
                  <a:pt x="3653643" y="639173"/>
                </a:lnTo>
                <a:lnTo>
                  <a:pt x="3704005" y="608215"/>
                </a:lnTo>
                <a:lnTo>
                  <a:pt x="3745077" y="576202"/>
                </a:lnTo>
                <a:lnTo>
                  <a:pt x="3776467" y="543227"/>
                </a:lnTo>
                <a:lnTo>
                  <a:pt x="3797780" y="509385"/>
                </a:lnTo>
                <a:lnTo>
                  <a:pt x="3804536" y="492167"/>
                </a:lnTo>
                <a:lnTo>
                  <a:pt x="3808625" y="474768"/>
                </a:lnTo>
                <a:lnTo>
                  <a:pt x="3809999" y="457199"/>
                </a:lnTo>
                <a:close/>
              </a:path>
            </a:pathLst>
          </a:custGeom>
          <a:solidFill>
            <a:srgbClr val="FF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194" y="457193"/>
            <a:ext cx="9906635" cy="3429635"/>
          </a:xfrm>
          <a:custGeom>
            <a:avLst/>
            <a:gdLst/>
            <a:ahLst/>
            <a:cxnLst/>
            <a:rect l="l" t="t" r="r" b="b"/>
            <a:pathLst>
              <a:path w="9906635" h="3429635">
                <a:moveTo>
                  <a:pt x="9906005" y="3429005"/>
                </a:moveTo>
                <a:lnTo>
                  <a:pt x="9906005" y="0"/>
                </a:lnTo>
                <a:lnTo>
                  <a:pt x="0" y="0"/>
                </a:lnTo>
                <a:lnTo>
                  <a:pt x="0" y="3429005"/>
                </a:lnTo>
                <a:lnTo>
                  <a:pt x="380999" y="3429005"/>
                </a:lnTo>
                <a:lnTo>
                  <a:pt x="380999" y="2895606"/>
                </a:lnTo>
                <a:lnTo>
                  <a:pt x="382265" y="2869354"/>
                </a:lnTo>
                <a:lnTo>
                  <a:pt x="392256" y="2817604"/>
                </a:lnTo>
                <a:lnTo>
                  <a:pt x="411889" y="2766979"/>
                </a:lnTo>
                <a:lnTo>
                  <a:pt x="440801" y="2717624"/>
                </a:lnTo>
                <a:lnTo>
                  <a:pt x="478628" y="2669680"/>
                </a:lnTo>
                <a:lnTo>
                  <a:pt x="525007" y="2623292"/>
                </a:lnTo>
                <a:lnTo>
                  <a:pt x="579576" y="2578604"/>
                </a:lnTo>
                <a:lnTo>
                  <a:pt x="641969" y="2535759"/>
                </a:lnTo>
                <a:lnTo>
                  <a:pt x="675986" y="2515072"/>
                </a:lnTo>
                <a:lnTo>
                  <a:pt x="711824" y="2494900"/>
                </a:lnTo>
                <a:lnTo>
                  <a:pt x="749436" y="2475260"/>
                </a:lnTo>
                <a:lnTo>
                  <a:pt x="788777" y="2456171"/>
                </a:lnTo>
                <a:lnTo>
                  <a:pt x="829802" y="2437650"/>
                </a:lnTo>
                <a:lnTo>
                  <a:pt x="872466" y="2419716"/>
                </a:lnTo>
                <a:lnTo>
                  <a:pt x="916722" y="2402385"/>
                </a:lnTo>
                <a:lnTo>
                  <a:pt x="962526" y="2385677"/>
                </a:lnTo>
                <a:lnTo>
                  <a:pt x="1009831" y="2369609"/>
                </a:lnTo>
                <a:lnTo>
                  <a:pt x="1058594" y="2354199"/>
                </a:lnTo>
                <a:lnTo>
                  <a:pt x="1108767" y="2339465"/>
                </a:lnTo>
                <a:lnTo>
                  <a:pt x="1160306" y="2325425"/>
                </a:lnTo>
                <a:lnTo>
                  <a:pt x="1213166" y="2312097"/>
                </a:lnTo>
                <a:lnTo>
                  <a:pt x="1267300" y="2299499"/>
                </a:lnTo>
                <a:lnTo>
                  <a:pt x="1322664" y="2287649"/>
                </a:lnTo>
                <a:lnTo>
                  <a:pt x="1379212" y="2276564"/>
                </a:lnTo>
                <a:lnTo>
                  <a:pt x="1436899" y="2266263"/>
                </a:lnTo>
                <a:lnTo>
                  <a:pt x="1495678" y="2256764"/>
                </a:lnTo>
                <a:lnTo>
                  <a:pt x="1555506" y="2248084"/>
                </a:lnTo>
                <a:lnTo>
                  <a:pt x="1616335" y="2240242"/>
                </a:lnTo>
                <a:lnTo>
                  <a:pt x="1678122" y="2233255"/>
                </a:lnTo>
                <a:lnTo>
                  <a:pt x="1740820" y="2227141"/>
                </a:lnTo>
                <a:lnTo>
                  <a:pt x="1804384" y="2221919"/>
                </a:lnTo>
                <a:lnTo>
                  <a:pt x="1868769" y="2217606"/>
                </a:lnTo>
                <a:lnTo>
                  <a:pt x="1933929" y="2214220"/>
                </a:lnTo>
                <a:lnTo>
                  <a:pt x="1999819" y="2211780"/>
                </a:lnTo>
                <a:lnTo>
                  <a:pt x="2066393" y="2210302"/>
                </a:lnTo>
                <a:lnTo>
                  <a:pt x="2133605" y="2209806"/>
                </a:lnTo>
                <a:lnTo>
                  <a:pt x="2200919" y="2210302"/>
                </a:lnTo>
                <a:lnTo>
                  <a:pt x="2267585" y="2211780"/>
                </a:lnTo>
                <a:lnTo>
                  <a:pt x="2333557" y="2214220"/>
                </a:lnTo>
                <a:lnTo>
                  <a:pt x="2398790" y="2217606"/>
                </a:lnTo>
                <a:lnTo>
                  <a:pt x="2463240" y="2221919"/>
                </a:lnTo>
                <a:lnTo>
                  <a:pt x="2526861" y="2227141"/>
                </a:lnTo>
                <a:lnTo>
                  <a:pt x="2589608" y="2233255"/>
                </a:lnTo>
                <a:lnTo>
                  <a:pt x="2651436" y="2240242"/>
                </a:lnTo>
                <a:lnTo>
                  <a:pt x="2712300" y="2248084"/>
                </a:lnTo>
                <a:lnTo>
                  <a:pt x="2772155" y="2256764"/>
                </a:lnTo>
                <a:lnTo>
                  <a:pt x="2830956" y="2266263"/>
                </a:lnTo>
                <a:lnTo>
                  <a:pt x="2888658" y="2276564"/>
                </a:lnTo>
                <a:lnTo>
                  <a:pt x="2945215" y="2287649"/>
                </a:lnTo>
                <a:lnTo>
                  <a:pt x="3000583" y="2299499"/>
                </a:lnTo>
                <a:lnTo>
                  <a:pt x="3054717" y="2312097"/>
                </a:lnTo>
                <a:lnTo>
                  <a:pt x="3107571" y="2325425"/>
                </a:lnTo>
                <a:lnTo>
                  <a:pt x="3159100" y="2339465"/>
                </a:lnTo>
                <a:lnTo>
                  <a:pt x="3209259" y="2354199"/>
                </a:lnTo>
                <a:lnTo>
                  <a:pt x="3258004" y="2369609"/>
                </a:lnTo>
                <a:lnTo>
                  <a:pt x="3305288" y="2385677"/>
                </a:lnTo>
                <a:lnTo>
                  <a:pt x="3351068" y="2402385"/>
                </a:lnTo>
                <a:lnTo>
                  <a:pt x="3395298" y="2419716"/>
                </a:lnTo>
                <a:lnTo>
                  <a:pt x="3437932" y="2437650"/>
                </a:lnTo>
                <a:lnTo>
                  <a:pt x="3478926" y="2456171"/>
                </a:lnTo>
                <a:lnTo>
                  <a:pt x="3518235" y="2475260"/>
                </a:lnTo>
                <a:lnTo>
                  <a:pt x="3555813" y="2494900"/>
                </a:lnTo>
                <a:lnTo>
                  <a:pt x="3591616" y="2515072"/>
                </a:lnTo>
                <a:lnTo>
                  <a:pt x="3625598" y="2535759"/>
                </a:lnTo>
                <a:lnTo>
                  <a:pt x="3657715" y="2556942"/>
                </a:lnTo>
                <a:lnTo>
                  <a:pt x="3716171" y="2600727"/>
                </a:lnTo>
                <a:lnTo>
                  <a:pt x="3766623" y="2646283"/>
                </a:lnTo>
                <a:lnTo>
                  <a:pt x="3808711" y="2693466"/>
                </a:lnTo>
                <a:lnTo>
                  <a:pt x="3842074" y="2742134"/>
                </a:lnTo>
                <a:lnTo>
                  <a:pt x="3866351" y="2792142"/>
                </a:lnTo>
                <a:lnTo>
                  <a:pt x="3881182" y="2843347"/>
                </a:lnTo>
                <a:lnTo>
                  <a:pt x="3886205" y="2895606"/>
                </a:lnTo>
                <a:lnTo>
                  <a:pt x="3886205" y="3429005"/>
                </a:lnTo>
                <a:lnTo>
                  <a:pt x="9906005" y="3429005"/>
                </a:lnTo>
                <a:close/>
              </a:path>
              <a:path w="9906635" h="3429635">
                <a:moveTo>
                  <a:pt x="1031727" y="3429005"/>
                </a:moveTo>
                <a:lnTo>
                  <a:pt x="962526" y="3406063"/>
                </a:lnTo>
                <a:lnTo>
                  <a:pt x="916722" y="3389384"/>
                </a:lnTo>
                <a:lnTo>
                  <a:pt x="872466" y="3372080"/>
                </a:lnTo>
                <a:lnTo>
                  <a:pt x="829802" y="3354170"/>
                </a:lnTo>
                <a:lnTo>
                  <a:pt x="788777" y="3335670"/>
                </a:lnTo>
                <a:lnTo>
                  <a:pt x="749436" y="3316598"/>
                </a:lnTo>
                <a:lnTo>
                  <a:pt x="711824" y="3296972"/>
                </a:lnTo>
                <a:lnTo>
                  <a:pt x="675986" y="3276810"/>
                </a:lnTo>
                <a:lnTo>
                  <a:pt x="641969" y="3256129"/>
                </a:lnTo>
                <a:lnTo>
                  <a:pt x="609817" y="3234946"/>
                </a:lnTo>
                <a:lnTo>
                  <a:pt x="551291" y="3191148"/>
                </a:lnTo>
                <a:lnTo>
                  <a:pt x="500771" y="3145555"/>
                </a:lnTo>
                <a:lnTo>
                  <a:pt x="458623" y="3098309"/>
                </a:lnTo>
                <a:lnTo>
                  <a:pt x="425208" y="3049550"/>
                </a:lnTo>
                <a:lnTo>
                  <a:pt x="400890" y="2999419"/>
                </a:lnTo>
                <a:lnTo>
                  <a:pt x="386033" y="2948058"/>
                </a:lnTo>
                <a:lnTo>
                  <a:pt x="380999" y="2895606"/>
                </a:lnTo>
                <a:lnTo>
                  <a:pt x="380999" y="3429005"/>
                </a:lnTo>
                <a:lnTo>
                  <a:pt x="1031727" y="3429005"/>
                </a:lnTo>
                <a:close/>
              </a:path>
              <a:path w="9906635" h="3429635">
                <a:moveTo>
                  <a:pt x="3886205" y="3429005"/>
                </a:moveTo>
                <a:lnTo>
                  <a:pt x="3886205" y="2895606"/>
                </a:lnTo>
                <a:lnTo>
                  <a:pt x="3884942" y="2921959"/>
                </a:lnTo>
                <a:lnTo>
                  <a:pt x="3881182" y="2948058"/>
                </a:lnTo>
                <a:lnTo>
                  <a:pt x="3874970" y="2973884"/>
                </a:lnTo>
                <a:lnTo>
                  <a:pt x="3855371" y="3024647"/>
                </a:lnTo>
                <a:lnTo>
                  <a:pt x="3826506" y="3074109"/>
                </a:lnTo>
                <a:lnTo>
                  <a:pt x="3788735" y="3122130"/>
                </a:lnTo>
                <a:lnTo>
                  <a:pt x="3742420" y="3168567"/>
                </a:lnTo>
                <a:lnTo>
                  <a:pt x="3687921" y="3213280"/>
                </a:lnTo>
                <a:lnTo>
                  <a:pt x="3625598" y="3256129"/>
                </a:lnTo>
                <a:lnTo>
                  <a:pt x="3591616" y="3276810"/>
                </a:lnTo>
                <a:lnTo>
                  <a:pt x="3555813" y="3296972"/>
                </a:lnTo>
                <a:lnTo>
                  <a:pt x="3518235" y="3316598"/>
                </a:lnTo>
                <a:lnTo>
                  <a:pt x="3478926" y="3335670"/>
                </a:lnTo>
                <a:lnTo>
                  <a:pt x="3437932" y="3354170"/>
                </a:lnTo>
                <a:lnTo>
                  <a:pt x="3395298" y="3372080"/>
                </a:lnTo>
                <a:lnTo>
                  <a:pt x="3351068" y="3389384"/>
                </a:lnTo>
                <a:lnTo>
                  <a:pt x="3305288" y="3406063"/>
                </a:lnTo>
                <a:lnTo>
                  <a:pt x="3258004" y="3422101"/>
                </a:lnTo>
                <a:lnTo>
                  <a:pt x="3236116" y="3429005"/>
                </a:lnTo>
                <a:lnTo>
                  <a:pt x="3886205" y="3429005"/>
                </a:lnTo>
                <a:close/>
              </a:path>
            </a:pathLst>
          </a:custGeom>
          <a:solidFill>
            <a:srgbClr val="32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08648" y="3080392"/>
            <a:ext cx="27171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5" dirty="0">
                <a:solidFill>
                  <a:srgbClr val="003265"/>
                </a:solidFill>
                <a:latin typeface="Arial"/>
                <a:cs typeface="Arial"/>
              </a:rPr>
              <a:t>RMS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r>
              <a:rPr sz="2400" b="1" i="1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Spread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5875" y="2997198"/>
            <a:ext cx="27698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1230" marR="5080" indent="-93916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Parameter</a:t>
            </a:r>
            <a:r>
              <a:rPr sz="2400" b="1" spc="-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dispersi 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waktu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6734" y="636325"/>
            <a:ext cx="2800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Small Scale</a:t>
            </a:r>
            <a:r>
              <a:rPr sz="2400" spc="-75" dirty="0"/>
              <a:t> </a:t>
            </a:r>
            <a:r>
              <a:rPr sz="2400" spc="-5" dirty="0"/>
              <a:t>Fading</a:t>
            </a:r>
            <a:endParaRPr sz="2400" dirty="0"/>
          </a:p>
        </p:txBody>
      </p:sp>
      <p:sp>
        <p:nvSpPr>
          <p:cNvPr id="8" name="object 8"/>
          <p:cNvSpPr/>
          <p:nvPr/>
        </p:nvSpPr>
        <p:spPr>
          <a:xfrm>
            <a:off x="4648200" y="1676400"/>
            <a:ext cx="3810000" cy="914400"/>
          </a:xfrm>
          <a:custGeom>
            <a:avLst/>
            <a:gdLst/>
            <a:ahLst/>
            <a:cxnLst/>
            <a:rect l="l" t="t" r="r" b="b"/>
            <a:pathLst>
              <a:path w="3810000" h="914400">
                <a:moveTo>
                  <a:pt x="3809999" y="457199"/>
                </a:moveTo>
                <a:lnTo>
                  <a:pt x="3797780" y="405290"/>
                </a:lnTo>
                <a:lnTo>
                  <a:pt x="3776467" y="371587"/>
                </a:lnTo>
                <a:lnTo>
                  <a:pt x="3745077" y="338719"/>
                </a:lnTo>
                <a:lnTo>
                  <a:pt x="3704005" y="306782"/>
                </a:lnTo>
                <a:lnTo>
                  <a:pt x="3653643" y="275873"/>
                </a:lnTo>
                <a:lnTo>
                  <a:pt x="3594384" y="246089"/>
                </a:lnTo>
                <a:lnTo>
                  <a:pt x="3526621" y="217527"/>
                </a:lnTo>
                <a:lnTo>
                  <a:pt x="3489673" y="203734"/>
                </a:lnTo>
                <a:lnTo>
                  <a:pt x="3450746" y="190283"/>
                </a:lnTo>
                <a:lnTo>
                  <a:pt x="3409890" y="177185"/>
                </a:lnTo>
                <a:lnTo>
                  <a:pt x="3367153" y="164453"/>
                </a:lnTo>
                <a:lnTo>
                  <a:pt x="3322585" y="152099"/>
                </a:lnTo>
                <a:lnTo>
                  <a:pt x="3276234" y="140134"/>
                </a:lnTo>
                <a:lnTo>
                  <a:pt x="3228151" y="128572"/>
                </a:lnTo>
                <a:lnTo>
                  <a:pt x="3178383" y="117423"/>
                </a:lnTo>
                <a:lnTo>
                  <a:pt x="3126980" y="106701"/>
                </a:lnTo>
                <a:lnTo>
                  <a:pt x="3073991" y="96417"/>
                </a:lnTo>
                <a:lnTo>
                  <a:pt x="3019466" y="86583"/>
                </a:lnTo>
                <a:lnTo>
                  <a:pt x="2963453" y="77212"/>
                </a:lnTo>
                <a:lnTo>
                  <a:pt x="2906002" y="68315"/>
                </a:lnTo>
                <a:lnTo>
                  <a:pt x="2847161" y="59904"/>
                </a:lnTo>
                <a:lnTo>
                  <a:pt x="2786979" y="51992"/>
                </a:lnTo>
                <a:lnTo>
                  <a:pt x="2725507" y="44591"/>
                </a:lnTo>
                <a:lnTo>
                  <a:pt x="2662792" y="37712"/>
                </a:lnTo>
                <a:lnTo>
                  <a:pt x="2598885" y="31368"/>
                </a:lnTo>
                <a:lnTo>
                  <a:pt x="2533834" y="25571"/>
                </a:lnTo>
                <a:lnTo>
                  <a:pt x="2467687" y="20333"/>
                </a:lnTo>
                <a:lnTo>
                  <a:pt x="2400496" y="15666"/>
                </a:lnTo>
                <a:lnTo>
                  <a:pt x="2332307" y="11582"/>
                </a:lnTo>
                <a:lnTo>
                  <a:pt x="2263171" y="8093"/>
                </a:lnTo>
                <a:lnTo>
                  <a:pt x="2193137" y="5212"/>
                </a:lnTo>
                <a:lnTo>
                  <a:pt x="2122254" y="2949"/>
                </a:lnTo>
                <a:lnTo>
                  <a:pt x="2050570" y="1319"/>
                </a:lnTo>
                <a:lnTo>
                  <a:pt x="1978136" y="331"/>
                </a:lnTo>
                <a:lnTo>
                  <a:pt x="1904999" y="0"/>
                </a:lnTo>
                <a:lnTo>
                  <a:pt x="1831964" y="331"/>
                </a:lnTo>
                <a:lnTo>
                  <a:pt x="1759622" y="1319"/>
                </a:lnTo>
                <a:lnTo>
                  <a:pt x="1688021" y="2949"/>
                </a:lnTo>
                <a:lnTo>
                  <a:pt x="1617212" y="5212"/>
                </a:lnTo>
                <a:lnTo>
                  <a:pt x="1547243" y="8093"/>
                </a:lnTo>
                <a:lnTo>
                  <a:pt x="1478164" y="11582"/>
                </a:lnTo>
                <a:lnTo>
                  <a:pt x="1410025" y="15666"/>
                </a:lnTo>
                <a:lnTo>
                  <a:pt x="1342875" y="20333"/>
                </a:lnTo>
                <a:lnTo>
                  <a:pt x="1276764" y="25571"/>
                </a:lnTo>
                <a:lnTo>
                  <a:pt x="1211740" y="31368"/>
                </a:lnTo>
                <a:lnTo>
                  <a:pt x="1147854" y="37712"/>
                </a:lnTo>
                <a:lnTo>
                  <a:pt x="1085155" y="44591"/>
                </a:lnTo>
                <a:lnTo>
                  <a:pt x="1023692" y="51992"/>
                </a:lnTo>
                <a:lnTo>
                  <a:pt x="963515" y="59904"/>
                </a:lnTo>
                <a:lnTo>
                  <a:pt x="904674" y="68315"/>
                </a:lnTo>
                <a:lnTo>
                  <a:pt x="847217" y="77212"/>
                </a:lnTo>
                <a:lnTo>
                  <a:pt x="791194" y="86583"/>
                </a:lnTo>
                <a:lnTo>
                  <a:pt x="736654" y="96417"/>
                </a:lnTo>
                <a:lnTo>
                  <a:pt x="683648" y="106701"/>
                </a:lnTo>
                <a:lnTo>
                  <a:pt x="632225" y="117423"/>
                </a:lnTo>
                <a:lnTo>
                  <a:pt x="582433" y="128572"/>
                </a:lnTo>
                <a:lnTo>
                  <a:pt x="534323" y="140134"/>
                </a:lnTo>
                <a:lnTo>
                  <a:pt x="487943" y="152099"/>
                </a:lnTo>
                <a:lnTo>
                  <a:pt x="443344" y="164453"/>
                </a:lnTo>
                <a:lnTo>
                  <a:pt x="400575" y="177185"/>
                </a:lnTo>
                <a:lnTo>
                  <a:pt x="359685" y="190283"/>
                </a:lnTo>
                <a:lnTo>
                  <a:pt x="320724" y="203734"/>
                </a:lnTo>
                <a:lnTo>
                  <a:pt x="283740" y="217527"/>
                </a:lnTo>
                <a:lnTo>
                  <a:pt x="215906" y="246089"/>
                </a:lnTo>
                <a:lnTo>
                  <a:pt x="156578" y="275873"/>
                </a:lnTo>
                <a:lnTo>
                  <a:pt x="106152" y="306782"/>
                </a:lnTo>
                <a:lnTo>
                  <a:pt x="65023" y="338719"/>
                </a:lnTo>
                <a:lnTo>
                  <a:pt x="33587" y="371587"/>
                </a:lnTo>
                <a:lnTo>
                  <a:pt x="12239" y="405290"/>
                </a:lnTo>
                <a:lnTo>
                  <a:pt x="0" y="457199"/>
                </a:lnTo>
                <a:lnTo>
                  <a:pt x="1376" y="474768"/>
                </a:lnTo>
                <a:lnTo>
                  <a:pt x="21627" y="526409"/>
                </a:lnTo>
                <a:lnTo>
                  <a:pt x="48069" y="559829"/>
                </a:lnTo>
                <a:lnTo>
                  <a:pt x="84401" y="592335"/>
                </a:lnTo>
                <a:lnTo>
                  <a:pt x="130228" y="623832"/>
                </a:lnTo>
                <a:lnTo>
                  <a:pt x="185154" y="654227"/>
                </a:lnTo>
                <a:lnTo>
                  <a:pt x="248785" y="683427"/>
                </a:lnTo>
                <a:lnTo>
                  <a:pt x="320724" y="711336"/>
                </a:lnTo>
                <a:lnTo>
                  <a:pt x="359685" y="724777"/>
                </a:lnTo>
                <a:lnTo>
                  <a:pt x="400575" y="737861"/>
                </a:lnTo>
                <a:lnTo>
                  <a:pt x="443344" y="750576"/>
                </a:lnTo>
                <a:lnTo>
                  <a:pt x="487943" y="762909"/>
                </a:lnTo>
                <a:lnTo>
                  <a:pt x="534323" y="774849"/>
                </a:lnTo>
                <a:lnTo>
                  <a:pt x="582433" y="786385"/>
                </a:lnTo>
                <a:lnTo>
                  <a:pt x="632225" y="797505"/>
                </a:lnTo>
                <a:lnTo>
                  <a:pt x="683648" y="808196"/>
                </a:lnTo>
                <a:lnTo>
                  <a:pt x="736654" y="818448"/>
                </a:lnTo>
                <a:lnTo>
                  <a:pt x="791194" y="828248"/>
                </a:lnTo>
                <a:lnTo>
                  <a:pt x="847217" y="837585"/>
                </a:lnTo>
                <a:lnTo>
                  <a:pt x="904674" y="846447"/>
                </a:lnTo>
                <a:lnTo>
                  <a:pt x="963515" y="854822"/>
                </a:lnTo>
                <a:lnTo>
                  <a:pt x="1023692" y="862698"/>
                </a:lnTo>
                <a:lnTo>
                  <a:pt x="1085155" y="870065"/>
                </a:lnTo>
                <a:lnTo>
                  <a:pt x="1147854" y="876910"/>
                </a:lnTo>
                <a:lnTo>
                  <a:pt x="1211740" y="883221"/>
                </a:lnTo>
                <a:lnTo>
                  <a:pt x="1276764" y="888986"/>
                </a:lnTo>
                <a:lnTo>
                  <a:pt x="1342875" y="894195"/>
                </a:lnTo>
                <a:lnTo>
                  <a:pt x="1410025" y="898834"/>
                </a:lnTo>
                <a:lnTo>
                  <a:pt x="1478164" y="902894"/>
                </a:lnTo>
                <a:lnTo>
                  <a:pt x="1547243" y="906360"/>
                </a:lnTo>
                <a:lnTo>
                  <a:pt x="1617212" y="909223"/>
                </a:lnTo>
                <a:lnTo>
                  <a:pt x="1688021" y="911470"/>
                </a:lnTo>
                <a:lnTo>
                  <a:pt x="1759622" y="913090"/>
                </a:lnTo>
                <a:lnTo>
                  <a:pt x="1831964" y="914070"/>
                </a:lnTo>
                <a:lnTo>
                  <a:pt x="1904999" y="914399"/>
                </a:lnTo>
                <a:lnTo>
                  <a:pt x="1978136" y="914070"/>
                </a:lnTo>
                <a:lnTo>
                  <a:pt x="2050570" y="913090"/>
                </a:lnTo>
                <a:lnTo>
                  <a:pt x="2122254" y="911470"/>
                </a:lnTo>
                <a:lnTo>
                  <a:pt x="2193137" y="909223"/>
                </a:lnTo>
                <a:lnTo>
                  <a:pt x="2263171" y="906360"/>
                </a:lnTo>
                <a:lnTo>
                  <a:pt x="2332307" y="902894"/>
                </a:lnTo>
                <a:lnTo>
                  <a:pt x="2400496" y="898834"/>
                </a:lnTo>
                <a:lnTo>
                  <a:pt x="2467687" y="894195"/>
                </a:lnTo>
                <a:lnTo>
                  <a:pt x="2533834" y="888986"/>
                </a:lnTo>
                <a:lnTo>
                  <a:pt x="2598885" y="883221"/>
                </a:lnTo>
                <a:lnTo>
                  <a:pt x="2662792" y="876910"/>
                </a:lnTo>
                <a:lnTo>
                  <a:pt x="2725507" y="870065"/>
                </a:lnTo>
                <a:lnTo>
                  <a:pt x="2786979" y="862698"/>
                </a:lnTo>
                <a:lnTo>
                  <a:pt x="2847161" y="854822"/>
                </a:lnTo>
                <a:lnTo>
                  <a:pt x="2906002" y="846447"/>
                </a:lnTo>
                <a:lnTo>
                  <a:pt x="2963453" y="837585"/>
                </a:lnTo>
                <a:lnTo>
                  <a:pt x="3019466" y="828248"/>
                </a:lnTo>
                <a:lnTo>
                  <a:pt x="3073991" y="818448"/>
                </a:lnTo>
                <a:lnTo>
                  <a:pt x="3126980" y="808196"/>
                </a:lnTo>
                <a:lnTo>
                  <a:pt x="3178383" y="797505"/>
                </a:lnTo>
                <a:lnTo>
                  <a:pt x="3228151" y="786385"/>
                </a:lnTo>
                <a:lnTo>
                  <a:pt x="3276234" y="774849"/>
                </a:lnTo>
                <a:lnTo>
                  <a:pt x="3322585" y="762909"/>
                </a:lnTo>
                <a:lnTo>
                  <a:pt x="3367153" y="750576"/>
                </a:lnTo>
                <a:lnTo>
                  <a:pt x="3409890" y="737861"/>
                </a:lnTo>
                <a:lnTo>
                  <a:pt x="3450746" y="724777"/>
                </a:lnTo>
                <a:lnTo>
                  <a:pt x="3489673" y="711336"/>
                </a:lnTo>
                <a:lnTo>
                  <a:pt x="3526621" y="697548"/>
                </a:lnTo>
                <a:lnTo>
                  <a:pt x="3594384" y="668982"/>
                </a:lnTo>
                <a:lnTo>
                  <a:pt x="3653643" y="639173"/>
                </a:lnTo>
                <a:lnTo>
                  <a:pt x="3704005" y="608215"/>
                </a:lnTo>
                <a:lnTo>
                  <a:pt x="3745077" y="576202"/>
                </a:lnTo>
                <a:lnTo>
                  <a:pt x="3776467" y="543227"/>
                </a:lnTo>
                <a:lnTo>
                  <a:pt x="3797780" y="509385"/>
                </a:lnTo>
                <a:lnTo>
                  <a:pt x="3804536" y="492167"/>
                </a:lnTo>
                <a:lnTo>
                  <a:pt x="3808625" y="474768"/>
                </a:lnTo>
                <a:lnTo>
                  <a:pt x="3809999" y="457199"/>
                </a:lnTo>
                <a:close/>
              </a:path>
            </a:pathLst>
          </a:custGeom>
          <a:solidFill>
            <a:srgbClr val="00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84137" y="1933447"/>
            <a:ext cx="2837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5" dirty="0">
                <a:solidFill>
                  <a:srgbClr val="003265"/>
                </a:solidFill>
                <a:latin typeface="Arial"/>
                <a:cs typeface="Arial"/>
              </a:rPr>
              <a:t>Mean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Excess</a:t>
            </a:r>
            <a:r>
              <a:rPr sz="2400" b="1" i="1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23132" y="2284475"/>
            <a:ext cx="1041400" cy="664845"/>
          </a:xfrm>
          <a:custGeom>
            <a:avLst/>
            <a:gdLst/>
            <a:ahLst/>
            <a:cxnLst/>
            <a:rect l="l" t="t" r="r" b="b"/>
            <a:pathLst>
              <a:path w="1041400" h="664844">
                <a:moveTo>
                  <a:pt x="743711" y="410230"/>
                </a:moveTo>
                <a:lnTo>
                  <a:pt x="743711" y="123443"/>
                </a:lnTo>
                <a:lnTo>
                  <a:pt x="0" y="416051"/>
                </a:lnTo>
                <a:lnTo>
                  <a:pt x="97535" y="664463"/>
                </a:lnTo>
                <a:lnTo>
                  <a:pt x="743711" y="410230"/>
                </a:lnTo>
                <a:close/>
              </a:path>
              <a:path w="1041400" h="664844">
                <a:moveTo>
                  <a:pt x="1040891" y="150875"/>
                </a:moveTo>
                <a:lnTo>
                  <a:pt x="694943" y="0"/>
                </a:lnTo>
                <a:lnTo>
                  <a:pt x="743711" y="123443"/>
                </a:lnTo>
                <a:lnTo>
                  <a:pt x="743711" y="410230"/>
                </a:lnTo>
                <a:lnTo>
                  <a:pt x="841247" y="371855"/>
                </a:lnTo>
                <a:lnTo>
                  <a:pt x="890015" y="495299"/>
                </a:lnTo>
                <a:lnTo>
                  <a:pt x="1040891" y="150875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8600" y="3048000"/>
            <a:ext cx="1066800" cy="533400"/>
          </a:xfrm>
          <a:custGeom>
            <a:avLst/>
            <a:gdLst/>
            <a:ahLst/>
            <a:cxnLst/>
            <a:rect l="l" t="t" r="r" b="b"/>
            <a:pathLst>
              <a:path w="1066800" h="533400">
                <a:moveTo>
                  <a:pt x="800099" y="400811"/>
                </a:moveTo>
                <a:lnTo>
                  <a:pt x="800099" y="134111"/>
                </a:lnTo>
                <a:lnTo>
                  <a:pt x="0" y="134111"/>
                </a:lnTo>
                <a:lnTo>
                  <a:pt x="0" y="400811"/>
                </a:lnTo>
                <a:lnTo>
                  <a:pt x="800099" y="400811"/>
                </a:lnTo>
                <a:close/>
              </a:path>
              <a:path w="1066800" h="533400">
                <a:moveTo>
                  <a:pt x="1066799" y="266699"/>
                </a:moveTo>
                <a:lnTo>
                  <a:pt x="800099" y="0"/>
                </a:lnTo>
                <a:lnTo>
                  <a:pt x="800099" y="533399"/>
                </a:lnTo>
                <a:lnTo>
                  <a:pt x="1066799" y="266699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03382" y="3823715"/>
            <a:ext cx="135890" cy="62865"/>
          </a:xfrm>
          <a:custGeom>
            <a:avLst/>
            <a:gdLst/>
            <a:ahLst/>
            <a:cxnLst/>
            <a:rect l="l" t="t" r="r" b="b"/>
            <a:pathLst>
              <a:path w="135889" h="62864">
                <a:moveTo>
                  <a:pt x="135456" y="62483"/>
                </a:moveTo>
                <a:lnTo>
                  <a:pt x="41085" y="0"/>
                </a:lnTo>
                <a:lnTo>
                  <a:pt x="0" y="62483"/>
                </a:lnTo>
                <a:lnTo>
                  <a:pt x="135456" y="62483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0" y="4572000"/>
            <a:ext cx="5486400" cy="1066800"/>
          </a:xfrm>
          <a:custGeom>
            <a:avLst/>
            <a:gdLst/>
            <a:ahLst/>
            <a:cxnLst/>
            <a:rect l="l" t="t" r="r" b="b"/>
            <a:pathLst>
              <a:path w="5486400" h="1066800">
                <a:moveTo>
                  <a:pt x="5486399" y="533399"/>
                </a:moveTo>
                <a:lnTo>
                  <a:pt x="5477315" y="489714"/>
                </a:lnTo>
                <a:lnTo>
                  <a:pt x="5450532" y="446990"/>
                </a:lnTo>
                <a:lnTo>
                  <a:pt x="5423191" y="419110"/>
                </a:lnTo>
                <a:lnTo>
                  <a:pt x="5388504" y="391759"/>
                </a:lnTo>
                <a:lnTo>
                  <a:pt x="5346679" y="364979"/>
                </a:lnTo>
                <a:lnTo>
                  <a:pt x="5297925" y="338811"/>
                </a:lnTo>
                <a:lnTo>
                  <a:pt x="5242451" y="313295"/>
                </a:lnTo>
                <a:lnTo>
                  <a:pt x="5180464" y="288473"/>
                </a:lnTo>
                <a:lnTo>
                  <a:pt x="5112173" y="264385"/>
                </a:lnTo>
                <a:lnTo>
                  <a:pt x="5075728" y="252630"/>
                </a:lnTo>
                <a:lnTo>
                  <a:pt x="5037785" y="241073"/>
                </a:lnTo>
                <a:lnTo>
                  <a:pt x="4998371" y="229721"/>
                </a:lnTo>
                <a:lnTo>
                  <a:pt x="4957510" y="218578"/>
                </a:lnTo>
                <a:lnTo>
                  <a:pt x="4915230" y="207649"/>
                </a:lnTo>
                <a:lnTo>
                  <a:pt x="4871556" y="196940"/>
                </a:lnTo>
                <a:lnTo>
                  <a:pt x="4826514" y="186455"/>
                </a:lnTo>
                <a:lnTo>
                  <a:pt x="4780130" y="176200"/>
                </a:lnTo>
                <a:lnTo>
                  <a:pt x="4732431" y="166180"/>
                </a:lnTo>
                <a:lnTo>
                  <a:pt x="4683442" y="156400"/>
                </a:lnTo>
                <a:lnTo>
                  <a:pt x="4633189" y="146865"/>
                </a:lnTo>
                <a:lnTo>
                  <a:pt x="4581699" y="137580"/>
                </a:lnTo>
                <a:lnTo>
                  <a:pt x="4528997" y="128551"/>
                </a:lnTo>
                <a:lnTo>
                  <a:pt x="4475109" y="119782"/>
                </a:lnTo>
                <a:lnTo>
                  <a:pt x="4420062" y="111279"/>
                </a:lnTo>
                <a:lnTo>
                  <a:pt x="4363882" y="103046"/>
                </a:lnTo>
                <a:lnTo>
                  <a:pt x="4306594" y="95090"/>
                </a:lnTo>
                <a:lnTo>
                  <a:pt x="4248225" y="87414"/>
                </a:lnTo>
                <a:lnTo>
                  <a:pt x="4188800" y="80024"/>
                </a:lnTo>
                <a:lnTo>
                  <a:pt x="4128346" y="72926"/>
                </a:lnTo>
                <a:lnTo>
                  <a:pt x="4066889" y="66124"/>
                </a:lnTo>
                <a:lnTo>
                  <a:pt x="4004454" y="59623"/>
                </a:lnTo>
                <a:lnTo>
                  <a:pt x="3941068" y="53429"/>
                </a:lnTo>
                <a:lnTo>
                  <a:pt x="3876757" y="47546"/>
                </a:lnTo>
                <a:lnTo>
                  <a:pt x="3811547" y="41981"/>
                </a:lnTo>
                <a:lnTo>
                  <a:pt x="3745464" y="36737"/>
                </a:lnTo>
                <a:lnTo>
                  <a:pt x="3678534" y="31821"/>
                </a:lnTo>
                <a:lnTo>
                  <a:pt x="3610782" y="27236"/>
                </a:lnTo>
                <a:lnTo>
                  <a:pt x="3542236" y="22989"/>
                </a:lnTo>
                <a:lnTo>
                  <a:pt x="3472920" y="19085"/>
                </a:lnTo>
                <a:lnTo>
                  <a:pt x="3402862" y="15528"/>
                </a:lnTo>
                <a:lnTo>
                  <a:pt x="3332087" y="12323"/>
                </a:lnTo>
                <a:lnTo>
                  <a:pt x="3260620" y="9477"/>
                </a:lnTo>
                <a:lnTo>
                  <a:pt x="3188489" y="6993"/>
                </a:lnTo>
                <a:lnTo>
                  <a:pt x="3115720" y="4878"/>
                </a:lnTo>
                <a:lnTo>
                  <a:pt x="3042337" y="3135"/>
                </a:lnTo>
                <a:lnTo>
                  <a:pt x="2968368" y="1771"/>
                </a:lnTo>
                <a:lnTo>
                  <a:pt x="2893838" y="790"/>
                </a:lnTo>
                <a:lnTo>
                  <a:pt x="2818773" y="198"/>
                </a:lnTo>
                <a:lnTo>
                  <a:pt x="2743199" y="0"/>
                </a:lnTo>
                <a:lnTo>
                  <a:pt x="2667700" y="198"/>
                </a:lnTo>
                <a:lnTo>
                  <a:pt x="2592704" y="790"/>
                </a:lnTo>
                <a:lnTo>
                  <a:pt x="2518238" y="1771"/>
                </a:lnTo>
                <a:lnTo>
                  <a:pt x="2444327" y="3135"/>
                </a:lnTo>
                <a:lnTo>
                  <a:pt x="2370999" y="4878"/>
                </a:lnTo>
                <a:lnTo>
                  <a:pt x="2298280" y="6993"/>
                </a:lnTo>
                <a:lnTo>
                  <a:pt x="2226195" y="9477"/>
                </a:lnTo>
                <a:lnTo>
                  <a:pt x="2154770" y="12323"/>
                </a:lnTo>
                <a:lnTo>
                  <a:pt x="2084032" y="15528"/>
                </a:lnTo>
                <a:lnTo>
                  <a:pt x="2014008" y="19085"/>
                </a:lnTo>
                <a:lnTo>
                  <a:pt x="1944722" y="22989"/>
                </a:lnTo>
                <a:lnTo>
                  <a:pt x="1876202" y="27236"/>
                </a:lnTo>
                <a:lnTo>
                  <a:pt x="1808473" y="31821"/>
                </a:lnTo>
                <a:lnTo>
                  <a:pt x="1741562" y="36737"/>
                </a:lnTo>
                <a:lnTo>
                  <a:pt x="1675495" y="41981"/>
                </a:lnTo>
                <a:lnTo>
                  <a:pt x="1610297" y="47546"/>
                </a:lnTo>
                <a:lnTo>
                  <a:pt x="1545996" y="53429"/>
                </a:lnTo>
                <a:lnTo>
                  <a:pt x="1482617" y="59623"/>
                </a:lnTo>
                <a:lnTo>
                  <a:pt x="1420186" y="66124"/>
                </a:lnTo>
                <a:lnTo>
                  <a:pt x="1358730" y="72926"/>
                </a:lnTo>
                <a:lnTo>
                  <a:pt x="1298275" y="80024"/>
                </a:lnTo>
                <a:lnTo>
                  <a:pt x="1238847" y="87414"/>
                </a:lnTo>
                <a:lnTo>
                  <a:pt x="1180471" y="95090"/>
                </a:lnTo>
                <a:lnTo>
                  <a:pt x="1123175" y="103046"/>
                </a:lnTo>
                <a:lnTo>
                  <a:pt x="1066985" y="111279"/>
                </a:lnTo>
                <a:lnTo>
                  <a:pt x="1011926" y="119782"/>
                </a:lnTo>
                <a:lnTo>
                  <a:pt x="958024" y="128551"/>
                </a:lnTo>
                <a:lnTo>
                  <a:pt x="905307" y="137580"/>
                </a:lnTo>
                <a:lnTo>
                  <a:pt x="853800" y="146865"/>
                </a:lnTo>
                <a:lnTo>
                  <a:pt x="803528" y="156400"/>
                </a:lnTo>
                <a:lnTo>
                  <a:pt x="754520" y="166180"/>
                </a:lnTo>
                <a:lnTo>
                  <a:pt x="706800" y="176200"/>
                </a:lnTo>
                <a:lnTo>
                  <a:pt x="660394" y="186455"/>
                </a:lnTo>
                <a:lnTo>
                  <a:pt x="615329" y="196940"/>
                </a:lnTo>
                <a:lnTo>
                  <a:pt x="571632" y="207649"/>
                </a:lnTo>
                <a:lnTo>
                  <a:pt x="529327" y="218578"/>
                </a:lnTo>
                <a:lnTo>
                  <a:pt x="488442" y="229721"/>
                </a:lnTo>
                <a:lnTo>
                  <a:pt x="449003" y="241073"/>
                </a:lnTo>
                <a:lnTo>
                  <a:pt x="411035" y="252630"/>
                </a:lnTo>
                <a:lnTo>
                  <a:pt x="374565" y="264385"/>
                </a:lnTo>
                <a:lnTo>
                  <a:pt x="306223" y="288473"/>
                </a:lnTo>
                <a:lnTo>
                  <a:pt x="244186" y="313295"/>
                </a:lnTo>
                <a:lnTo>
                  <a:pt x="188664" y="338811"/>
                </a:lnTo>
                <a:lnTo>
                  <a:pt x="139866" y="364979"/>
                </a:lnTo>
                <a:lnTo>
                  <a:pt x="98001" y="391759"/>
                </a:lnTo>
                <a:lnTo>
                  <a:pt x="63279" y="419110"/>
                </a:lnTo>
                <a:lnTo>
                  <a:pt x="35908" y="446990"/>
                </a:lnTo>
                <a:lnTo>
                  <a:pt x="9094" y="489714"/>
                </a:lnTo>
                <a:lnTo>
                  <a:pt x="0" y="533399"/>
                </a:lnTo>
                <a:lnTo>
                  <a:pt x="1019" y="548133"/>
                </a:lnTo>
                <a:lnTo>
                  <a:pt x="16098" y="591705"/>
                </a:lnTo>
                <a:lnTo>
                  <a:pt x="48661" y="634229"/>
                </a:lnTo>
                <a:lnTo>
                  <a:pt x="79734" y="661929"/>
                </a:lnTo>
                <a:lnTo>
                  <a:pt x="118054" y="689063"/>
                </a:lnTo>
                <a:lnTo>
                  <a:pt x="163412" y="715591"/>
                </a:lnTo>
                <a:lnTo>
                  <a:pt x="215598" y="741473"/>
                </a:lnTo>
                <a:lnTo>
                  <a:pt x="274403" y="766670"/>
                </a:lnTo>
                <a:lnTo>
                  <a:pt x="339619" y="791140"/>
                </a:lnTo>
                <a:lnTo>
                  <a:pt x="411035" y="814845"/>
                </a:lnTo>
                <a:lnTo>
                  <a:pt x="449003" y="826398"/>
                </a:lnTo>
                <a:lnTo>
                  <a:pt x="488442" y="837745"/>
                </a:lnTo>
                <a:lnTo>
                  <a:pt x="529327" y="848880"/>
                </a:lnTo>
                <a:lnTo>
                  <a:pt x="571632" y="859798"/>
                </a:lnTo>
                <a:lnTo>
                  <a:pt x="615329" y="870496"/>
                </a:lnTo>
                <a:lnTo>
                  <a:pt x="660394" y="880966"/>
                </a:lnTo>
                <a:lnTo>
                  <a:pt x="706800" y="891206"/>
                </a:lnTo>
                <a:lnTo>
                  <a:pt x="754520" y="901209"/>
                </a:lnTo>
                <a:lnTo>
                  <a:pt x="803528" y="910970"/>
                </a:lnTo>
                <a:lnTo>
                  <a:pt x="853800" y="920486"/>
                </a:lnTo>
                <a:lnTo>
                  <a:pt x="905307" y="929750"/>
                </a:lnTo>
                <a:lnTo>
                  <a:pt x="958024" y="938757"/>
                </a:lnTo>
                <a:lnTo>
                  <a:pt x="1011926" y="947503"/>
                </a:lnTo>
                <a:lnTo>
                  <a:pt x="1066985" y="955983"/>
                </a:lnTo>
                <a:lnTo>
                  <a:pt x="1123175" y="964192"/>
                </a:lnTo>
                <a:lnTo>
                  <a:pt x="1180471" y="972124"/>
                </a:lnTo>
                <a:lnTo>
                  <a:pt x="1238847" y="979774"/>
                </a:lnTo>
                <a:lnTo>
                  <a:pt x="1298275" y="987139"/>
                </a:lnTo>
                <a:lnTo>
                  <a:pt x="1358730" y="994212"/>
                </a:lnTo>
                <a:lnTo>
                  <a:pt x="1420186" y="1000989"/>
                </a:lnTo>
                <a:lnTo>
                  <a:pt x="1482617" y="1007464"/>
                </a:lnTo>
                <a:lnTo>
                  <a:pt x="1545996" y="1013633"/>
                </a:lnTo>
                <a:lnTo>
                  <a:pt x="1610297" y="1019491"/>
                </a:lnTo>
                <a:lnTo>
                  <a:pt x="1675495" y="1025032"/>
                </a:lnTo>
                <a:lnTo>
                  <a:pt x="1741562" y="1030252"/>
                </a:lnTo>
                <a:lnTo>
                  <a:pt x="1808473" y="1035146"/>
                </a:lnTo>
                <a:lnTo>
                  <a:pt x="1876202" y="1039709"/>
                </a:lnTo>
                <a:lnTo>
                  <a:pt x="1944722" y="1043935"/>
                </a:lnTo>
                <a:lnTo>
                  <a:pt x="2014008" y="1047820"/>
                </a:lnTo>
                <a:lnTo>
                  <a:pt x="2084032" y="1051359"/>
                </a:lnTo>
                <a:lnTo>
                  <a:pt x="2154770" y="1054546"/>
                </a:lnTo>
                <a:lnTo>
                  <a:pt x="2226195" y="1057377"/>
                </a:lnTo>
                <a:lnTo>
                  <a:pt x="2298280" y="1059847"/>
                </a:lnTo>
                <a:lnTo>
                  <a:pt x="2370999" y="1061951"/>
                </a:lnTo>
                <a:lnTo>
                  <a:pt x="2444327" y="1063683"/>
                </a:lnTo>
                <a:lnTo>
                  <a:pt x="2518238" y="1065039"/>
                </a:lnTo>
                <a:lnTo>
                  <a:pt x="2592704" y="1066014"/>
                </a:lnTo>
                <a:lnTo>
                  <a:pt x="2667700" y="1066602"/>
                </a:lnTo>
                <a:lnTo>
                  <a:pt x="2743199" y="1066799"/>
                </a:lnTo>
                <a:lnTo>
                  <a:pt x="2818773" y="1066602"/>
                </a:lnTo>
                <a:lnTo>
                  <a:pt x="2893838" y="1066014"/>
                </a:lnTo>
                <a:lnTo>
                  <a:pt x="2968368" y="1065039"/>
                </a:lnTo>
                <a:lnTo>
                  <a:pt x="3042337" y="1063683"/>
                </a:lnTo>
                <a:lnTo>
                  <a:pt x="3115720" y="1061951"/>
                </a:lnTo>
                <a:lnTo>
                  <a:pt x="3188489" y="1059847"/>
                </a:lnTo>
                <a:lnTo>
                  <a:pt x="3260620" y="1057377"/>
                </a:lnTo>
                <a:lnTo>
                  <a:pt x="3332087" y="1054546"/>
                </a:lnTo>
                <a:lnTo>
                  <a:pt x="3402862" y="1051359"/>
                </a:lnTo>
                <a:lnTo>
                  <a:pt x="3472920" y="1047820"/>
                </a:lnTo>
                <a:lnTo>
                  <a:pt x="3542236" y="1043935"/>
                </a:lnTo>
                <a:lnTo>
                  <a:pt x="3610782" y="1039709"/>
                </a:lnTo>
                <a:lnTo>
                  <a:pt x="3678534" y="1035146"/>
                </a:lnTo>
                <a:lnTo>
                  <a:pt x="3745464" y="1030252"/>
                </a:lnTo>
                <a:lnTo>
                  <a:pt x="3811547" y="1025032"/>
                </a:lnTo>
                <a:lnTo>
                  <a:pt x="3876757" y="1019491"/>
                </a:lnTo>
                <a:lnTo>
                  <a:pt x="3941068" y="1013633"/>
                </a:lnTo>
                <a:lnTo>
                  <a:pt x="4004454" y="1007464"/>
                </a:lnTo>
                <a:lnTo>
                  <a:pt x="4066889" y="1000989"/>
                </a:lnTo>
                <a:lnTo>
                  <a:pt x="4128346" y="994212"/>
                </a:lnTo>
                <a:lnTo>
                  <a:pt x="4188800" y="987139"/>
                </a:lnTo>
                <a:lnTo>
                  <a:pt x="4248225" y="979774"/>
                </a:lnTo>
                <a:lnTo>
                  <a:pt x="4306594" y="972124"/>
                </a:lnTo>
                <a:lnTo>
                  <a:pt x="4363882" y="964192"/>
                </a:lnTo>
                <a:lnTo>
                  <a:pt x="4420062" y="955983"/>
                </a:lnTo>
                <a:lnTo>
                  <a:pt x="4475109" y="947503"/>
                </a:lnTo>
                <a:lnTo>
                  <a:pt x="4528997" y="938757"/>
                </a:lnTo>
                <a:lnTo>
                  <a:pt x="4581699" y="929750"/>
                </a:lnTo>
                <a:lnTo>
                  <a:pt x="4633189" y="920486"/>
                </a:lnTo>
                <a:lnTo>
                  <a:pt x="4683442" y="910970"/>
                </a:lnTo>
                <a:lnTo>
                  <a:pt x="4732431" y="901209"/>
                </a:lnTo>
                <a:lnTo>
                  <a:pt x="4780130" y="891206"/>
                </a:lnTo>
                <a:lnTo>
                  <a:pt x="4826514" y="880966"/>
                </a:lnTo>
                <a:lnTo>
                  <a:pt x="4871556" y="870496"/>
                </a:lnTo>
                <a:lnTo>
                  <a:pt x="4915230" y="859798"/>
                </a:lnTo>
                <a:lnTo>
                  <a:pt x="4957510" y="848880"/>
                </a:lnTo>
                <a:lnTo>
                  <a:pt x="4998371" y="837745"/>
                </a:lnTo>
                <a:lnTo>
                  <a:pt x="5037785" y="826398"/>
                </a:lnTo>
                <a:lnTo>
                  <a:pt x="5075728" y="814845"/>
                </a:lnTo>
                <a:lnTo>
                  <a:pt x="5112173" y="803091"/>
                </a:lnTo>
                <a:lnTo>
                  <a:pt x="5180464" y="778998"/>
                </a:lnTo>
                <a:lnTo>
                  <a:pt x="5242451" y="754160"/>
                </a:lnTo>
                <a:lnTo>
                  <a:pt x="5297925" y="728615"/>
                </a:lnTo>
                <a:lnTo>
                  <a:pt x="5346679" y="702405"/>
                </a:lnTo>
                <a:lnTo>
                  <a:pt x="5388504" y="675569"/>
                </a:lnTo>
                <a:lnTo>
                  <a:pt x="5423191" y="648147"/>
                </a:lnTo>
                <a:lnTo>
                  <a:pt x="5450532" y="620179"/>
                </a:lnTo>
                <a:lnTo>
                  <a:pt x="5477315" y="577291"/>
                </a:lnTo>
                <a:lnTo>
                  <a:pt x="5486399" y="53339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7921" y="3886199"/>
            <a:ext cx="2204720" cy="152400"/>
          </a:xfrm>
          <a:custGeom>
            <a:avLst/>
            <a:gdLst/>
            <a:ahLst/>
            <a:cxnLst/>
            <a:rect l="l" t="t" r="r" b="b"/>
            <a:pathLst>
              <a:path w="2204720" h="152400">
                <a:moveTo>
                  <a:pt x="2204389" y="0"/>
                </a:moveTo>
                <a:lnTo>
                  <a:pt x="0" y="0"/>
                </a:lnTo>
                <a:lnTo>
                  <a:pt x="26867" y="8472"/>
                </a:lnTo>
                <a:lnTo>
                  <a:pt x="77040" y="23172"/>
                </a:lnTo>
                <a:lnTo>
                  <a:pt x="128579" y="37178"/>
                </a:lnTo>
                <a:lnTo>
                  <a:pt x="181439" y="50470"/>
                </a:lnTo>
                <a:lnTo>
                  <a:pt x="235573" y="63033"/>
                </a:lnTo>
                <a:lnTo>
                  <a:pt x="290937" y="74848"/>
                </a:lnTo>
                <a:lnTo>
                  <a:pt x="347485" y="85898"/>
                </a:lnTo>
                <a:lnTo>
                  <a:pt x="405171" y="96165"/>
                </a:lnTo>
                <a:lnTo>
                  <a:pt x="463951" y="105632"/>
                </a:lnTo>
                <a:lnTo>
                  <a:pt x="523779" y="114280"/>
                </a:lnTo>
                <a:lnTo>
                  <a:pt x="584608" y="122093"/>
                </a:lnTo>
                <a:lnTo>
                  <a:pt x="646395" y="129052"/>
                </a:lnTo>
                <a:lnTo>
                  <a:pt x="709093" y="135141"/>
                </a:lnTo>
                <a:lnTo>
                  <a:pt x="772657" y="140341"/>
                </a:lnTo>
                <a:lnTo>
                  <a:pt x="837042" y="144635"/>
                </a:lnTo>
                <a:lnTo>
                  <a:pt x="902202" y="148006"/>
                </a:lnTo>
                <a:lnTo>
                  <a:pt x="968091" y="150435"/>
                </a:lnTo>
                <a:lnTo>
                  <a:pt x="1034665" y="151906"/>
                </a:lnTo>
                <a:lnTo>
                  <a:pt x="1101878" y="152400"/>
                </a:lnTo>
                <a:lnTo>
                  <a:pt x="1169192" y="151906"/>
                </a:lnTo>
                <a:lnTo>
                  <a:pt x="1235858" y="150435"/>
                </a:lnTo>
                <a:lnTo>
                  <a:pt x="1301830" y="148006"/>
                </a:lnTo>
                <a:lnTo>
                  <a:pt x="1367063" y="144635"/>
                </a:lnTo>
                <a:lnTo>
                  <a:pt x="1431513" y="140341"/>
                </a:lnTo>
                <a:lnTo>
                  <a:pt x="1495134" y="135141"/>
                </a:lnTo>
                <a:lnTo>
                  <a:pt x="1557881" y="129052"/>
                </a:lnTo>
                <a:lnTo>
                  <a:pt x="1619709" y="122093"/>
                </a:lnTo>
                <a:lnTo>
                  <a:pt x="1680573" y="114280"/>
                </a:lnTo>
                <a:lnTo>
                  <a:pt x="1740428" y="105632"/>
                </a:lnTo>
                <a:lnTo>
                  <a:pt x="1799229" y="96165"/>
                </a:lnTo>
                <a:lnTo>
                  <a:pt x="1856931" y="85898"/>
                </a:lnTo>
                <a:lnTo>
                  <a:pt x="1913488" y="74848"/>
                </a:lnTo>
                <a:lnTo>
                  <a:pt x="1968856" y="63033"/>
                </a:lnTo>
                <a:lnTo>
                  <a:pt x="2022990" y="50470"/>
                </a:lnTo>
                <a:lnTo>
                  <a:pt x="2075843" y="37178"/>
                </a:lnTo>
                <a:lnTo>
                  <a:pt x="2127373" y="23172"/>
                </a:lnTo>
                <a:lnTo>
                  <a:pt x="2177532" y="8472"/>
                </a:lnTo>
                <a:lnTo>
                  <a:pt x="2204389" y="0"/>
                </a:lnTo>
                <a:close/>
              </a:path>
            </a:pathLst>
          </a:custGeom>
          <a:solidFill>
            <a:srgbClr val="32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75834" y="4922010"/>
            <a:ext cx="4582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003265"/>
                </a:solidFill>
                <a:latin typeface="Arial"/>
                <a:cs typeface="Arial"/>
              </a:rPr>
              <a:t>Maximum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Excess Delay</a:t>
            </a:r>
            <a:r>
              <a:rPr sz="2400" b="1" i="1" spc="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Spread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8164" y="3886199"/>
            <a:ext cx="962025" cy="713740"/>
          </a:xfrm>
          <a:custGeom>
            <a:avLst/>
            <a:gdLst/>
            <a:ahLst/>
            <a:cxnLst/>
            <a:rect l="l" t="t" r="r" b="b"/>
            <a:pathLst>
              <a:path w="962025" h="713739">
                <a:moveTo>
                  <a:pt x="961643" y="638556"/>
                </a:moveTo>
                <a:lnTo>
                  <a:pt x="886967" y="269748"/>
                </a:lnTo>
                <a:lnTo>
                  <a:pt x="813815" y="379476"/>
                </a:lnTo>
                <a:lnTo>
                  <a:pt x="240675" y="0"/>
                </a:lnTo>
                <a:lnTo>
                  <a:pt x="105218" y="0"/>
                </a:lnTo>
                <a:lnTo>
                  <a:pt x="0" y="160020"/>
                </a:lnTo>
                <a:lnTo>
                  <a:pt x="665987" y="601980"/>
                </a:lnTo>
                <a:lnTo>
                  <a:pt x="665987" y="698174"/>
                </a:lnTo>
                <a:lnTo>
                  <a:pt x="961643" y="638556"/>
                </a:lnTo>
                <a:close/>
              </a:path>
              <a:path w="962025" h="713739">
                <a:moveTo>
                  <a:pt x="665987" y="698174"/>
                </a:moveTo>
                <a:lnTo>
                  <a:pt x="665987" y="601980"/>
                </a:lnTo>
                <a:lnTo>
                  <a:pt x="591311" y="713232"/>
                </a:lnTo>
                <a:lnTo>
                  <a:pt x="665987" y="698174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50863" y="2165603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111" y="0"/>
                </a:lnTo>
              </a:path>
            </a:pathLst>
          </a:custGeom>
          <a:ln w="13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624317" y="1529884"/>
            <a:ext cx="362585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25" dirty="0">
                <a:latin typeface="Cambria"/>
                <a:cs typeface="Cambria"/>
              </a:rPr>
              <a:t>∑</a:t>
            </a:r>
            <a:endParaRPr sz="37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98608" y="2711479"/>
            <a:ext cx="11747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5" dirty="0"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04220" y="2488975"/>
            <a:ext cx="11747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5" dirty="0"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59440" y="1824511"/>
            <a:ext cx="516890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1480" algn="l"/>
              </a:tabLst>
            </a:pPr>
            <a:r>
              <a:rPr sz="1450" spc="-5" dirty="0">
                <a:latin typeface="Times New Roman"/>
                <a:cs typeface="Times New Roman"/>
              </a:rPr>
              <a:t>k	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75777" y="2711479"/>
            <a:ext cx="11747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5" dirty="0"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00972" y="2269519"/>
            <a:ext cx="11747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5" dirty="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56905" y="2200443"/>
            <a:ext cx="661670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6260" algn="l"/>
              </a:tabLst>
            </a:pPr>
            <a:r>
              <a:rPr sz="3700" spc="25" dirty="0">
                <a:latin typeface="Cambria"/>
                <a:cs typeface="Cambria"/>
              </a:rPr>
              <a:t>∑	</a:t>
            </a:r>
            <a:r>
              <a:rPr sz="1450" spc="-5" dirty="0"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209" y="1915867"/>
            <a:ext cx="3189605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452245" algn="l"/>
                <a:tab pos="3176270" algn="l"/>
              </a:tabLst>
            </a:pPr>
            <a:r>
              <a:rPr sz="3675" spc="7" baseline="-20408" dirty="0">
                <a:latin typeface="Symbol"/>
                <a:cs typeface="Symbol"/>
              </a:rPr>
              <a:t></a:t>
            </a:r>
            <a:r>
              <a:rPr sz="3675" spc="-52" baseline="-20408" dirty="0">
                <a:latin typeface="Times New Roman"/>
                <a:cs typeface="Times New Roman"/>
              </a:rPr>
              <a:t> </a:t>
            </a:r>
            <a:r>
              <a:rPr sz="3675" spc="15" baseline="-20408" dirty="0">
                <a:latin typeface="Symbol"/>
                <a:cs typeface="Symbol"/>
              </a:rPr>
              <a:t></a:t>
            </a:r>
            <a:r>
              <a:rPr sz="2450" u="heavy" spc="10" dirty="0">
                <a:latin typeface="Times New Roman"/>
                <a:cs typeface="Times New Roman"/>
              </a:rPr>
              <a:t> </a:t>
            </a:r>
            <a:r>
              <a:rPr sz="2450" u="heavy" spc="430" dirty="0">
                <a:latin typeface="Times New Roman"/>
                <a:cs typeface="Times New Roman"/>
              </a:rPr>
              <a:t> </a:t>
            </a:r>
            <a:r>
              <a:rPr sz="1450" u="heavy" spc="-5" dirty="0">
                <a:latin typeface="Times New Roman"/>
                <a:cs typeface="Times New Roman"/>
              </a:rPr>
              <a:t>k	</a:t>
            </a:r>
            <a:r>
              <a:rPr sz="3675" spc="15" baseline="-20408" dirty="0">
                <a:latin typeface="Symbol"/>
                <a:cs typeface="Symbol"/>
              </a:rPr>
              <a:t></a:t>
            </a:r>
            <a:r>
              <a:rPr sz="2450" u="heavy" spc="10" dirty="0">
                <a:latin typeface="Times New Roman"/>
                <a:cs typeface="Times New Roman"/>
              </a:rPr>
              <a:t> </a:t>
            </a:r>
            <a:r>
              <a:rPr sz="2450" u="heavy" spc="430" dirty="0">
                <a:latin typeface="Times New Roman"/>
                <a:cs typeface="Times New Roman"/>
              </a:rPr>
              <a:t> </a:t>
            </a:r>
            <a:r>
              <a:rPr sz="1450" u="heavy" spc="-5" dirty="0">
                <a:latin typeface="Times New Roman"/>
                <a:cs typeface="Times New Roman"/>
              </a:rPr>
              <a:t>k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68384" y="1605055"/>
            <a:ext cx="11747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5" dirty="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68384" y="1824511"/>
            <a:ext cx="38417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8765" algn="l"/>
              </a:tabLst>
            </a:pPr>
            <a:r>
              <a:rPr sz="1450" spc="-5" dirty="0">
                <a:latin typeface="Times New Roman"/>
                <a:cs typeface="Times New Roman"/>
              </a:rPr>
              <a:t>k	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79737" y="2122720"/>
            <a:ext cx="1090930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72185" algn="l"/>
              </a:tabLst>
            </a:pPr>
            <a:r>
              <a:rPr sz="5550" spc="37" baseline="-8258" dirty="0">
                <a:latin typeface="Cambria"/>
                <a:cs typeface="Cambria"/>
              </a:rPr>
              <a:t>∑</a:t>
            </a:r>
            <a:r>
              <a:rPr sz="5550" spc="-719" baseline="-8258" dirty="0">
                <a:latin typeface="Cambria"/>
                <a:cs typeface="Cambria"/>
              </a:rPr>
              <a:t> </a:t>
            </a:r>
            <a:r>
              <a:rPr sz="2450" spc="60" dirty="0">
                <a:latin typeface="Times New Roman"/>
                <a:cs typeface="Times New Roman"/>
              </a:rPr>
              <a:t>P(</a:t>
            </a:r>
            <a:r>
              <a:rPr sz="2450" spc="5" dirty="0">
                <a:latin typeface="Symbol"/>
                <a:cs typeface="Symbol"/>
              </a:rPr>
              <a:t>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2450" spc="0" dirty="0">
                <a:latin typeface="Times New Roman"/>
                <a:cs typeface="Times New Roman"/>
              </a:rPr>
              <a:t>)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34956" y="1456732"/>
            <a:ext cx="1236980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72185" algn="l"/>
              </a:tabLst>
            </a:pPr>
            <a:r>
              <a:rPr sz="5550" spc="37" baseline="-9009" dirty="0">
                <a:latin typeface="Cambria"/>
                <a:cs typeface="Cambria"/>
              </a:rPr>
              <a:t>∑</a:t>
            </a:r>
            <a:r>
              <a:rPr sz="5550" spc="-719" baseline="-9009" dirty="0">
                <a:latin typeface="Cambria"/>
                <a:cs typeface="Cambria"/>
              </a:rPr>
              <a:t> </a:t>
            </a:r>
            <a:r>
              <a:rPr sz="2450" spc="60" dirty="0">
                <a:latin typeface="Times New Roman"/>
                <a:cs typeface="Times New Roman"/>
              </a:rPr>
              <a:t>P(</a:t>
            </a:r>
            <a:r>
              <a:rPr sz="2450" spc="5" dirty="0">
                <a:latin typeface="Symbol"/>
                <a:cs typeface="Symbol"/>
              </a:rPr>
              <a:t>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2450" spc="60" dirty="0">
                <a:latin typeface="Times New Roman"/>
                <a:cs typeface="Times New Roman"/>
              </a:rPr>
              <a:t>)</a:t>
            </a:r>
            <a:r>
              <a:rPr sz="2450" spc="5" dirty="0">
                <a:latin typeface="Symbol"/>
                <a:cs typeface="Symbol"/>
              </a:rPr>
              <a:t>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31808" y="2280103"/>
            <a:ext cx="165735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spc="5" dirty="0">
                <a:latin typeface="Times New Roman"/>
                <a:cs typeface="Times New Roman"/>
              </a:rPr>
              <a:t>a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9220" y="1614116"/>
            <a:ext cx="448945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97180" algn="l"/>
              </a:tabLst>
            </a:pPr>
            <a:r>
              <a:rPr sz="2450" spc="5" dirty="0">
                <a:latin typeface="Times New Roman"/>
                <a:cs typeface="Times New Roman"/>
              </a:rPr>
              <a:t>a	</a:t>
            </a:r>
            <a:r>
              <a:rPr sz="2450" spc="5" dirty="0">
                <a:latin typeface="Symbol"/>
                <a:cs typeface="Symbol"/>
              </a:rPr>
              <a:t>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393" y="1600200"/>
            <a:ext cx="3355975" cy="457200"/>
          </a:xfrm>
          <a:prstGeom prst="rect">
            <a:avLst/>
          </a:prstGeom>
          <a:solidFill>
            <a:srgbClr val="98FF98"/>
          </a:solidFill>
        </p:spPr>
        <p:txBody>
          <a:bodyPr vert="horz" wrap="square" lIns="0" tIns="577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Mean Excess Delay</a:t>
            </a:r>
            <a:r>
              <a:rPr sz="2400" b="1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2133" y="2040127"/>
            <a:ext cx="49676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413384" algn="l"/>
              </a:tabLst>
            </a:pPr>
            <a:r>
              <a:rPr sz="2000" dirty="0" err="1" smtClean="0">
                <a:solidFill>
                  <a:srgbClr val="003265"/>
                </a:solidFill>
                <a:latin typeface="Arial"/>
                <a:cs typeface="Arial"/>
              </a:rPr>
              <a:t>momen</a:t>
            </a:r>
            <a:r>
              <a:rPr sz="200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pertama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dari </a:t>
            </a:r>
            <a:r>
              <a:rPr sz="2000" i="1" dirty="0">
                <a:solidFill>
                  <a:srgbClr val="003265"/>
                </a:solidFill>
                <a:latin typeface="Arial"/>
                <a:cs typeface="Arial"/>
              </a:rPr>
              <a:t>power delay</a:t>
            </a:r>
            <a:r>
              <a:rPr sz="2000" i="1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003265"/>
                </a:solidFill>
                <a:latin typeface="Arial"/>
                <a:cs typeface="Arial"/>
              </a:rPr>
              <a:t>profile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214584" y="360120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37" y="0"/>
                </a:lnTo>
              </a:path>
            </a:pathLst>
          </a:custGeom>
          <a:ln w="161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37552" y="377189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81" y="0"/>
                </a:lnTo>
              </a:path>
            </a:pathLst>
          </a:custGeom>
          <a:ln w="161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25077" y="3518908"/>
            <a:ext cx="59055" cy="367665"/>
          </a:xfrm>
          <a:custGeom>
            <a:avLst/>
            <a:gdLst/>
            <a:ahLst/>
            <a:cxnLst/>
            <a:rect l="l" t="t" r="r" b="b"/>
            <a:pathLst>
              <a:path w="59054" h="367664">
                <a:moveTo>
                  <a:pt x="0" y="367291"/>
                </a:moveTo>
                <a:lnTo>
                  <a:pt x="59027" y="0"/>
                </a:lnTo>
              </a:path>
            </a:pathLst>
          </a:custGeom>
          <a:ln w="16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84104" y="3518908"/>
            <a:ext cx="1359535" cy="0"/>
          </a:xfrm>
          <a:custGeom>
            <a:avLst/>
            <a:gdLst/>
            <a:ahLst/>
            <a:cxnLst/>
            <a:rect l="l" t="t" r="r" b="b"/>
            <a:pathLst>
              <a:path w="1359534">
                <a:moveTo>
                  <a:pt x="0" y="0"/>
                </a:moveTo>
                <a:lnTo>
                  <a:pt x="1359404" y="0"/>
                </a:lnTo>
              </a:path>
            </a:pathLst>
          </a:custGeom>
          <a:ln w="161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33393" y="3189731"/>
            <a:ext cx="3355975" cy="457200"/>
          </a:xfrm>
          <a:prstGeom prst="rect">
            <a:avLst/>
          </a:prstGeom>
          <a:solidFill>
            <a:srgbClr val="98FF98"/>
          </a:solidFill>
        </p:spPr>
        <p:txBody>
          <a:bodyPr vert="horz" wrap="square" lIns="0" tIns="774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610"/>
              </a:spcBef>
              <a:tabLst>
                <a:tab pos="1834514" algn="l"/>
              </a:tabLst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RMS</a:t>
            </a:r>
            <a:r>
              <a:rPr sz="2400" b="1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Delay	Spread</a:t>
            </a:r>
            <a:r>
              <a:rPr sz="2400" b="1" spc="-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02739" y="558793"/>
            <a:ext cx="8293100" cy="38023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Parameter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kanal multipath – parameter dispersi 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waktu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57035" y="3895330"/>
            <a:ext cx="50800" cy="29209"/>
          </a:xfrm>
          <a:custGeom>
            <a:avLst/>
            <a:gdLst/>
            <a:ahLst/>
            <a:cxnLst/>
            <a:rect l="l" t="t" r="r" b="b"/>
            <a:pathLst>
              <a:path w="50800" h="29210">
                <a:moveTo>
                  <a:pt x="0" y="28960"/>
                </a:moveTo>
                <a:lnTo>
                  <a:pt x="50290" y="0"/>
                </a:lnTo>
              </a:path>
            </a:pathLst>
          </a:custGeom>
          <a:ln w="16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07325" y="3902958"/>
            <a:ext cx="71755" cy="213360"/>
          </a:xfrm>
          <a:custGeom>
            <a:avLst/>
            <a:gdLst/>
            <a:ahLst/>
            <a:cxnLst/>
            <a:rect l="l" t="t" r="r" b="b"/>
            <a:pathLst>
              <a:path w="71754" h="213360">
                <a:moveTo>
                  <a:pt x="0" y="0"/>
                </a:moveTo>
                <a:lnTo>
                  <a:pt x="71628" y="213357"/>
                </a:lnTo>
              </a:path>
            </a:pathLst>
          </a:custGeom>
          <a:ln w="32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88095" y="3886200"/>
            <a:ext cx="37465" cy="230504"/>
          </a:xfrm>
          <a:custGeom>
            <a:avLst/>
            <a:gdLst/>
            <a:ahLst/>
            <a:cxnLst/>
            <a:rect l="l" t="t" r="r" b="b"/>
            <a:pathLst>
              <a:path w="37465" h="230504">
                <a:moveTo>
                  <a:pt x="0" y="230115"/>
                </a:moveTo>
                <a:lnTo>
                  <a:pt x="36981" y="0"/>
                </a:lnTo>
              </a:path>
            </a:pathLst>
          </a:custGeom>
          <a:ln w="16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152385" y="3611370"/>
            <a:ext cx="2345690" cy="494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482600" algn="l"/>
                <a:tab pos="1056005" algn="l"/>
              </a:tabLst>
            </a:pPr>
            <a:r>
              <a:rPr sz="3050" spc="175" dirty="0">
                <a:latin typeface="Symbol"/>
                <a:cs typeface="Symbol"/>
              </a:rPr>
              <a:t></a:t>
            </a:r>
            <a:r>
              <a:rPr sz="3050" spc="175" dirty="0">
                <a:latin typeface="Times New Roman"/>
                <a:cs typeface="Times New Roman"/>
              </a:rPr>
              <a:t>	</a:t>
            </a:r>
            <a:r>
              <a:rPr sz="3050" spc="5" dirty="0">
                <a:latin typeface="Symbol"/>
                <a:cs typeface="Symbol"/>
              </a:rPr>
              <a:t></a:t>
            </a:r>
            <a:r>
              <a:rPr sz="3050" spc="5" dirty="0">
                <a:latin typeface="Times New Roman"/>
                <a:cs typeface="Times New Roman"/>
              </a:rPr>
              <a:t>	</a:t>
            </a:r>
            <a:r>
              <a:rPr sz="3050" spc="50" dirty="0">
                <a:latin typeface="Symbol"/>
                <a:cs typeface="Symbol"/>
              </a:rPr>
              <a:t></a:t>
            </a:r>
            <a:r>
              <a:rPr sz="2700" spc="75" baseline="43209" dirty="0">
                <a:latin typeface="Times New Roman"/>
                <a:cs typeface="Times New Roman"/>
              </a:rPr>
              <a:t>2  </a:t>
            </a:r>
            <a:r>
              <a:rPr sz="3050" spc="5" dirty="0">
                <a:latin typeface="Symbol"/>
                <a:cs typeface="Symbol"/>
              </a:rPr>
              <a:t></a:t>
            </a:r>
            <a:r>
              <a:rPr sz="3050" spc="-535" dirty="0">
                <a:latin typeface="Times New Roman"/>
                <a:cs typeface="Times New Roman"/>
              </a:rPr>
              <a:t> </a:t>
            </a:r>
            <a:r>
              <a:rPr sz="3050" spc="100" dirty="0">
                <a:latin typeface="Times New Roman"/>
                <a:cs typeface="Times New Roman"/>
              </a:rPr>
              <a:t>(</a:t>
            </a:r>
            <a:r>
              <a:rPr sz="3050" spc="100" dirty="0">
                <a:latin typeface="Symbol"/>
                <a:cs typeface="Symbol"/>
              </a:rPr>
              <a:t></a:t>
            </a:r>
            <a:r>
              <a:rPr sz="3050" spc="100" dirty="0">
                <a:latin typeface="Times New Roman"/>
                <a:cs typeface="Times New Roman"/>
              </a:rPr>
              <a:t>)</a:t>
            </a:r>
            <a:r>
              <a:rPr sz="2700" spc="150" baseline="43209" dirty="0">
                <a:latin typeface="Times New Roman"/>
                <a:cs typeface="Times New Roman"/>
              </a:rPr>
              <a:t>2</a:t>
            </a:r>
            <a:endParaRPr sz="2700" baseline="43209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06893" y="3871469"/>
            <a:ext cx="11303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800" spc="-5" dirty="0">
                <a:latin typeface="Symbol"/>
                <a:cs typeface="Symbol"/>
              </a:rPr>
              <a:t>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2133" y="3742434"/>
            <a:ext cx="4855210" cy="2048638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13384" marR="5080" indent="-401320">
              <a:lnSpc>
                <a:spcPts val="216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413384" algn="l"/>
              </a:tabLst>
            </a:pPr>
            <a:r>
              <a:rPr sz="2000" dirty="0" err="1" smtClean="0">
                <a:solidFill>
                  <a:srgbClr val="003265"/>
                </a:solidFill>
                <a:latin typeface="Arial"/>
                <a:cs typeface="Arial"/>
              </a:rPr>
              <a:t>akar</a:t>
            </a:r>
            <a:r>
              <a:rPr sz="200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kuadrat dari momen</a:t>
            </a:r>
            <a:r>
              <a:rPr sz="2000" spc="-1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tengah</a:t>
            </a:r>
            <a:r>
              <a:rPr sz="20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kedua  dari power delay</a:t>
            </a:r>
            <a:r>
              <a:rPr sz="2000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profile</a:t>
            </a:r>
            <a:endParaRPr sz="2000" dirty="0">
              <a:latin typeface="Arial"/>
              <a:cs typeface="Arial"/>
            </a:endParaRPr>
          </a:p>
          <a:p>
            <a:pPr marL="413384" marR="506730" indent="-401320">
              <a:lnSpc>
                <a:spcPts val="2160"/>
              </a:lnSpc>
              <a:spcBef>
                <a:spcPts val="1195"/>
              </a:spcBef>
              <a:buFont typeface="Arial" panose="020B0604020202020204" pitchFamily="34" charset="0"/>
              <a:buChar char="•"/>
              <a:tabLst>
                <a:tab pos="413384" algn="l"/>
              </a:tabLst>
            </a:pPr>
            <a:r>
              <a:rPr sz="2000" dirty="0" smtClean="0">
                <a:solidFill>
                  <a:srgbClr val="003265"/>
                </a:solidFill>
                <a:latin typeface="Arial"/>
                <a:cs typeface="Arial"/>
              </a:rPr>
              <a:t>RMS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Delay Spread</a:t>
            </a:r>
            <a:r>
              <a:rPr sz="2000" spc="-11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adalah</a:t>
            </a:r>
            <a:r>
              <a:rPr sz="2000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standar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deviasi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excess</a:t>
            </a:r>
            <a:r>
              <a:rPr sz="2000" spc="-1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endParaRPr sz="2000" dirty="0">
              <a:latin typeface="Arial"/>
              <a:cs typeface="Arial"/>
            </a:endParaRPr>
          </a:p>
          <a:p>
            <a:pPr marL="413384" marR="821690" indent="-401320">
              <a:lnSpc>
                <a:spcPts val="2160"/>
              </a:lnSpc>
              <a:spcBef>
                <a:spcPts val="1195"/>
              </a:spcBef>
              <a:buFont typeface="Arial" panose="020B0604020202020204" pitchFamily="34" charset="0"/>
              <a:buChar char="•"/>
              <a:tabLst>
                <a:tab pos="413384" algn="l"/>
              </a:tabLst>
            </a:pPr>
            <a:r>
              <a:rPr sz="2000" dirty="0" err="1" smtClean="0">
                <a:solidFill>
                  <a:srgbClr val="003265"/>
                </a:solidFill>
                <a:latin typeface="Arial"/>
                <a:cs typeface="Arial"/>
              </a:rPr>
              <a:t>Merupakan</a:t>
            </a:r>
            <a:r>
              <a:rPr sz="2000" spc="-8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rata-rata</a:t>
            </a:r>
            <a:r>
              <a:rPr sz="2000" spc="-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simpangan  terhadap mean excess</a:t>
            </a:r>
            <a:r>
              <a:rPr sz="2000" spc="-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65467" y="4434217"/>
            <a:ext cx="194373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8930" algn="l"/>
                <a:tab pos="532130" algn="l"/>
                <a:tab pos="1644650" algn="l"/>
              </a:tabLst>
            </a:pPr>
            <a:r>
              <a:rPr sz="3150" u="sng" dirty="0">
                <a:latin typeface="Times New Roman"/>
                <a:cs typeface="Times New Roman"/>
              </a:rPr>
              <a:t> 	</a:t>
            </a:r>
            <a:r>
              <a:rPr sz="3150" dirty="0">
                <a:latin typeface="Times New Roman"/>
                <a:cs typeface="Times New Roman"/>
              </a:rPr>
              <a:t>	</a:t>
            </a:r>
            <a:r>
              <a:rPr sz="3150" spc="10" dirty="0">
                <a:latin typeface="Cambria"/>
                <a:cs typeface="Cambria"/>
              </a:rPr>
              <a:t>∑	∑</a:t>
            </a:r>
            <a:endParaRPr sz="315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21696" y="5438180"/>
            <a:ext cx="10350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5" dirty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120628" y="5249205"/>
            <a:ext cx="10350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5" dirty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997184" y="4497873"/>
            <a:ext cx="441959" cy="3987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25"/>
              </a:spcBef>
            </a:pPr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  <a:tabLst>
                <a:tab pos="337820" algn="l"/>
              </a:tabLst>
            </a:pPr>
            <a:r>
              <a:rPr sz="1200" spc="5" dirty="0">
                <a:latin typeface="Times New Roman"/>
                <a:cs typeface="Times New Roman"/>
              </a:rPr>
              <a:t>k	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97925" y="4816740"/>
            <a:ext cx="563880" cy="83439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472440" marR="5080" indent="-460375" algn="r">
              <a:lnSpc>
                <a:spcPct val="80700"/>
              </a:lnSpc>
              <a:spcBef>
                <a:spcPts val="835"/>
              </a:spcBef>
              <a:tabLst>
                <a:tab pos="472440" algn="l"/>
              </a:tabLst>
            </a:pPr>
            <a:r>
              <a:rPr sz="4725" spc="15" baseline="-25573" dirty="0">
                <a:latin typeface="Cambria"/>
                <a:cs typeface="Cambria"/>
              </a:rPr>
              <a:t>∑	</a:t>
            </a:r>
            <a:r>
              <a:rPr sz="1200" spc="5" dirty="0">
                <a:latin typeface="Times New Roman"/>
                <a:cs typeface="Times New Roman"/>
              </a:rPr>
              <a:t>2  k</a:t>
            </a:r>
            <a:endParaRPr sz="1200" dirty="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45"/>
              </a:spcBef>
            </a:pPr>
            <a:r>
              <a:rPr sz="1200" spc="5" dirty="0">
                <a:latin typeface="Times New Roman"/>
                <a:cs typeface="Times New Roman"/>
              </a:rPr>
              <a:t>k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45396" y="4497873"/>
            <a:ext cx="3308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39395" algn="l"/>
              </a:tabLst>
            </a:pPr>
            <a:r>
              <a:rPr sz="1200" spc="5" dirty="0">
                <a:latin typeface="Times New Roman"/>
                <a:cs typeface="Times New Roman"/>
              </a:rPr>
              <a:t>2	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45396" y="4683801"/>
            <a:ext cx="3308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39395" algn="l"/>
              </a:tabLst>
            </a:pPr>
            <a:r>
              <a:rPr sz="1200" spc="5" dirty="0">
                <a:latin typeface="Times New Roman"/>
                <a:cs typeface="Times New Roman"/>
              </a:rPr>
              <a:t>k	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62417" y="4761405"/>
            <a:ext cx="282384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47470" algn="l"/>
                <a:tab pos="2810510" algn="l"/>
              </a:tabLst>
            </a:pPr>
            <a:r>
              <a:rPr sz="3150" spc="52" baseline="-21164" dirty="0">
                <a:latin typeface="Symbol"/>
                <a:cs typeface="Symbol"/>
              </a:rPr>
              <a:t></a:t>
            </a:r>
            <a:r>
              <a:rPr sz="1800" spc="52" baseline="6944" dirty="0">
                <a:latin typeface="Times New Roman"/>
                <a:cs typeface="Times New Roman"/>
              </a:rPr>
              <a:t>2  </a:t>
            </a:r>
            <a:r>
              <a:rPr sz="3150" baseline="-21164" dirty="0">
                <a:latin typeface="Symbol"/>
                <a:cs typeface="Symbol"/>
              </a:rPr>
              <a:t></a:t>
            </a:r>
            <a:r>
              <a:rPr sz="2100" u="sng" dirty="0">
                <a:latin typeface="Times New Roman"/>
                <a:cs typeface="Times New Roman"/>
              </a:rPr>
              <a:t> </a:t>
            </a:r>
            <a:r>
              <a:rPr sz="2100" u="sng" spc="375" dirty="0">
                <a:latin typeface="Times New Roman"/>
                <a:cs typeface="Times New Roman"/>
              </a:rPr>
              <a:t> </a:t>
            </a:r>
            <a:r>
              <a:rPr sz="1200" u="sng" spc="5" dirty="0">
                <a:latin typeface="Times New Roman"/>
                <a:cs typeface="Times New Roman"/>
              </a:rPr>
              <a:t>k	</a:t>
            </a:r>
            <a:r>
              <a:rPr sz="3150" baseline="-21164" dirty="0">
                <a:latin typeface="Symbol"/>
                <a:cs typeface="Symbol"/>
              </a:rPr>
              <a:t></a:t>
            </a:r>
            <a:r>
              <a:rPr sz="2100" u="sng" dirty="0">
                <a:latin typeface="Times New Roman"/>
                <a:cs typeface="Times New Roman"/>
              </a:rPr>
              <a:t> </a:t>
            </a:r>
            <a:r>
              <a:rPr sz="2100" u="sng" spc="360" dirty="0">
                <a:latin typeface="Times New Roman"/>
                <a:cs typeface="Times New Roman"/>
              </a:rPr>
              <a:t> </a:t>
            </a:r>
            <a:r>
              <a:rPr sz="1200" u="sng" spc="5" dirty="0">
                <a:latin typeface="Times New Roman"/>
                <a:cs typeface="Times New Roman"/>
              </a:rPr>
              <a:t>k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421112" y="4937137"/>
            <a:ext cx="93027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25" spc="135" baseline="-8818" dirty="0">
                <a:latin typeface="Cambria"/>
                <a:cs typeface="Cambria"/>
              </a:rPr>
              <a:t>∑</a:t>
            </a:r>
            <a:r>
              <a:rPr sz="2100" spc="90" dirty="0">
                <a:latin typeface="Times New Roman"/>
                <a:cs typeface="Times New Roman"/>
              </a:rPr>
              <a:t>P(</a:t>
            </a:r>
            <a:r>
              <a:rPr sz="2100" spc="90" dirty="0">
                <a:latin typeface="Symbol"/>
                <a:cs typeface="Symbol"/>
              </a:rPr>
              <a:t></a:t>
            </a:r>
            <a:r>
              <a:rPr sz="2100" spc="38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619232" y="4505373"/>
            <a:ext cx="73279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25" dirty="0">
                <a:latin typeface="Times New Roman"/>
                <a:cs typeface="Times New Roman"/>
              </a:rPr>
              <a:t>P(</a:t>
            </a:r>
            <a:r>
              <a:rPr sz="2100" spc="25" dirty="0">
                <a:latin typeface="Symbol"/>
                <a:cs typeface="Symbol"/>
              </a:rPr>
              <a:t></a:t>
            </a:r>
            <a:r>
              <a:rPr sz="2100" spc="380" dirty="0">
                <a:latin typeface="Times New Roman"/>
                <a:cs typeface="Times New Roman"/>
              </a:rPr>
              <a:t> </a:t>
            </a:r>
            <a:r>
              <a:rPr sz="2100" spc="25" dirty="0">
                <a:latin typeface="Times New Roman"/>
                <a:cs typeface="Times New Roman"/>
              </a:rPr>
              <a:t>)</a:t>
            </a:r>
            <a:r>
              <a:rPr sz="2100" spc="25" dirty="0">
                <a:latin typeface="Symbol"/>
                <a:cs typeface="Symbol"/>
              </a:rPr>
              <a:t>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614916" y="5070777"/>
            <a:ext cx="14414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dirty="0"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502141" y="4505373"/>
            <a:ext cx="38544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dirty="0">
                <a:latin typeface="Times New Roman"/>
                <a:cs typeface="Times New Roman"/>
              </a:rPr>
              <a:t>a</a:t>
            </a:r>
            <a:r>
              <a:rPr sz="2100" spc="3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</a:t>
            </a:r>
            <a:endParaRPr sz="2100">
              <a:latin typeface="Symbol"/>
              <a:cs typeface="Symbol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029200" y="4105400"/>
            <a:ext cx="1112009" cy="65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724400" y="5070777"/>
            <a:ext cx="1791074" cy="346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793" y="1447793"/>
            <a:ext cx="2898775" cy="749935"/>
          </a:xfrm>
          <a:prstGeom prst="rect">
            <a:avLst/>
          </a:prstGeom>
          <a:solidFill>
            <a:srgbClr val="98FF98"/>
          </a:solidFill>
        </p:spPr>
        <p:txBody>
          <a:bodyPr vert="horz" wrap="square" lIns="0" tIns="43180" rIns="0" bIns="0" rtlCol="0">
            <a:spAutoFit/>
          </a:bodyPr>
          <a:lstStyle/>
          <a:p>
            <a:pPr marL="90805" marR="261620">
              <a:lnSpc>
                <a:spcPts val="2590"/>
              </a:lnSpc>
              <a:spcBef>
                <a:spcPts val="340"/>
              </a:spcBef>
              <a:tabLst>
                <a:tab pos="1072515" algn="l"/>
              </a:tabLst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Maximum</a:t>
            </a:r>
            <a:r>
              <a:rPr sz="2400" b="1" spc="-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Excess  Delay	Spread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7856" y="1295400"/>
            <a:ext cx="5071745" cy="89447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4965" marR="5080" indent="-342900">
              <a:lnSpc>
                <a:spcPts val="2160"/>
              </a:lnSpc>
              <a:spcBef>
                <a:spcPts val="375"/>
              </a:spcBef>
            </a:pPr>
            <a:r>
              <a:rPr lang="en-US" sz="2000" spc="65" dirty="0">
                <a:solidFill>
                  <a:srgbClr val="003265"/>
                </a:solidFill>
                <a:latin typeface="Microsoft Sans Serif"/>
                <a:cs typeface="Microsoft Sans Serif"/>
              </a:rPr>
              <a:t> </a:t>
            </a:r>
            <a:r>
              <a:rPr lang="en-US" sz="2000" spc="65" dirty="0" smtClean="0">
                <a:solidFill>
                  <a:srgbClr val="003265"/>
                </a:solidFill>
                <a:latin typeface="Microsoft Sans Serif"/>
                <a:cs typeface="Microsoft Sans Serif"/>
              </a:rPr>
              <a:t>   </a:t>
            </a:r>
            <a:r>
              <a:rPr sz="2000" dirty="0" smtClean="0">
                <a:solidFill>
                  <a:srgbClr val="003265"/>
                </a:solidFill>
                <a:latin typeface="Arial"/>
                <a:cs typeface="Arial"/>
              </a:rPr>
              <a:t>delay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waktu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selama energi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multipath</a:t>
            </a:r>
            <a:r>
              <a:rPr sz="2000" spc="-1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jatuh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sebesar X dB (biasanya 10 dB) dibawah  maksimum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05371" y="4247388"/>
            <a:ext cx="2895599" cy="1580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1993" y="2286000"/>
            <a:ext cx="5410200" cy="4207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ight Arrow 11"/>
          <p:cNvSpPr/>
          <p:nvPr/>
        </p:nvSpPr>
        <p:spPr>
          <a:xfrm>
            <a:off x="3810000" y="1447800"/>
            <a:ext cx="152400" cy="152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9542" y="1233865"/>
            <a:ext cx="9140825" cy="197358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1755775" algn="l"/>
              </a:tabLst>
            </a:pP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Coherence	Bandwidth</a:t>
            </a:r>
            <a:endParaRPr sz="2400" dirty="0">
              <a:latin typeface="Arial"/>
              <a:cs typeface="Arial"/>
            </a:endParaRPr>
          </a:p>
          <a:p>
            <a:pPr marL="850900" marR="5080" indent="-228600" algn="just">
              <a:lnSpc>
                <a:spcPts val="2590"/>
              </a:lnSpc>
              <a:spcBef>
                <a:spcPts val="1225"/>
              </a:spcBef>
              <a:buChar char="•"/>
              <a:tabLst>
                <a:tab pos="8509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Adalah ukuran statistik suatu range frekuensi pada kanal  yang dapat dianggap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“flat”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atau bandwidth diantara 2  frekuensi yang memiliki potensi kuat dalam korelasi  amplitudo.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5190" y="3886199"/>
            <a:ext cx="9557385" cy="3429000"/>
          </a:xfrm>
          <a:custGeom>
            <a:avLst/>
            <a:gdLst/>
            <a:ahLst/>
            <a:cxnLst/>
            <a:rect l="l" t="t" r="r" b="b"/>
            <a:pathLst>
              <a:path w="9557385" h="3429000">
                <a:moveTo>
                  <a:pt x="0" y="3428994"/>
                </a:moveTo>
                <a:lnTo>
                  <a:pt x="9557003" y="3428994"/>
                </a:lnTo>
                <a:lnTo>
                  <a:pt x="9557003" y="0"/>
                </a:lnTo>
                <a:lnTo>
                  <a:pt x="0" y="0"/>
                </a:lnTo>
                <a:lnTo>
                  <a:pt x="0" y="342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70412" y="3589305"/>
            <a:ext cx="8529955" cy="82715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147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Bandwidth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koheren sebaiknya diukur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, tetapi bisa didekati  dengan persamaan</a:t>
            </a:r>
            <a:r>
              <a:rPr sz="2400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8800" y="5181600"/>
            <a:ext cx="1755648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16607" y="5169407"/>
            <a:ext cx="1780539" cy="1567180"/>
          </a:xfrm>
          <a:custGeom>
            <a:avLst/>
            <a:gdLst/>
            <a:ahLst/>
            <a:cxnLst/>
            <a:rect l="l" t="t" r="r" b="b"/>
            <a:pathLst>
              <a:path w="1780539" h="1567179">
                <a:moveTo>
                  <a:pt x="1780031" y="1566671"/>
                </a:moveTo>
                <a:lnTo>
                  <a:pt x="1780031" y="0"/>
                </a:lnTo>
                <a:lnTo>
                  <a:pt x="0" y="0"/>
                </a:lnTo>
                <a:lnTo>
                  <a:pt x="0" y="1566671"/>
                </a:lnTo>
                <a:lnTo>
                  <a:pt x="6095" y="1566671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1767839" y="12191"/>
                </a:lnTo>
                <a:lnTo>
                  <a:pt x="1767839" y="6095"/>
                </a:lnTo>
                <a:lnTo>
                  <a:pt x="1773935" y="12191"/>
                </a:lnTo>
                <a:lnTo>
                  <a:pt x="1773935" y="1566671"/>
                </a:lnTo>
                <a:lnTo>
                  <a:pt x="1780031" y="1566671"/>
                </a:lnTo>
                <a:close/>
              </a:path>
              <a:path w="1780539" h="1567179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1780539" h="1567179">
                <a:moveTo>
                  <a:pt x="12191" y="1554479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1554479"/>
                </a:lnTo>
                <a:lnTo>
                  <a:pt x="12191" y="1554479"/>
                </a:lnTo>
                <a:close/>
              </a:path>
              <a:path w="1780539" h="1567179">
                <a:moveTo>
                  <a:pt x="1773935" y="1554479"/>
                </a:moveTo>
                <a:lnTo>
                  <a:pt x="6095" y="1554479"/>
                </a:lnTo>
                <a:lnTo>
                  <a:pt x="12191" y="1560575"/>
                </a:lnTo>
                <a:lnTo>
                  <a:pt x="12191" y="1566671"/>
                </a:lnTo>
                <a:lnTo>
                  <a:pt x="1767839" y="1566671"/>
                </a:lnTo>
                <a:lnTo>
                  <a:pt x="1767839" y="1560575"/>
                </a:lnTo>
                <a:lnTo>
                  <a:pt x="1773935" y="1554479"/>
                </a:lnTo>
                <a:close/>
              </a:path>
              <a:path w="1780539" h="1567179">
                <a:moveTo>
                  <a:pt x="12191" y="1566671"/>
                </a:moveTo>
                <a:lnTo>
                  <a:pt x="12191" y="1560575"/>
                </a:lnTo>
                <a:lnTo>
                  <a:pt x="6095" y="1554479"/>
                </a:lnTo>
                <a:lnTo>
                  <a:pt x="6095" y="1566671"/>
                </a:lnTo>
                <a:lnTo>
                  <a:pt x="12191" y="1566671"/>
                </a:lnTo>
                <a:close/>
              </a:path>
              <a:path w="1780539" h="1567179">
                <a:moveTo>
                  <a:pt x="1773935" y="12191"/>
                </a:moveTo>
                <a:lnTo>
                  <a:pt x="1767839" y="6095"/>
                </a:lnTo>
                <a:lnTo>
                  <a:pt x="1767839" y="12191"/>
                </a:lnTo>
                <a:lnTo>
                  <a:pt x="1773935" y="12191"/>
                </a:lnTo>
                <a:close/>
              </a:path>
              <a:path w="1780539" h="1567179">
                <a:moveTo>
                  <a:pt x="1773935" y="1554479"/>
                </a:moveTo>
                <a:lnTo>
                  <a:pt x="1773935" y="12191"/>
                </a:lnTo>
                <a:lnTo>
                  <a:pt x="1767839" y="12191"/>
                </a:lnTo>
                <a:lnTo>
                  <a:pt x="1767839" y="1554479"/>
                </a:lnTo>
                <a:lnTo>
                  <a:pt x="1773935" y="1554479"/>
                </a:lnTo>
                <a:close/>
              </a:path>
              <a:path w="1780539" h="1567179">
                <a:moveTo>
                  <a:pt x="1773935" y="1566671"/>
                </a:moveTo>
                <a:lnTo>
                  <a:pt x="1773935" y="1554479"/>
                </a:lnTo>
                <a:lnTo>
                  <a:pt x="1767839" y="1560575"/>
                </a:lnTo>
                <a:lnTo>
                  <a:pt x="1767839" y="1566671"/>
                </a:lnTo>
                <a:lnTo>
                  <a:pt x="1773935" y="156667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0847" y="5230367"/>
            <a:ext cx="1676399" cy="1551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47132" y="5216651"/>
            <a:ext cx="1702435" cy="1579245"/>
          </a:xfrm>
          <a:custGeom>
            <a:avLst/>
            <a:gdLst/>
            <a:ahLst/>
            <a:cxnLst/>
            <a:rect l="l" t="t" r="r" b="b"/>
            <a:pathLst>
              <a:path w="1702434" h="1579245">
                <a:moveTo>
                  <a:pt x="1702307" y="1578863"/>
                </a:moveTo>
                <a:lnTo>
                  <a:pt x="1702307" y="0"/>
                </a:lnTo>
                <a:lnTo>
                  <a:pt x="0" y="0"/>
                </a:lnTo>
                <a:lnTo>
                  <a:pt x="0" y="1578863"/>
                </a:lnTo>
                <a:lnTo>
                  <a:pt x="6095" y="1578863"/>
                </a:lnTo>
                <a:lnTo>
                  <a:pt x="6095" y="13715"/>
                </a:lnTo>
                <a:lnTo>
                  <a:pt x="13715" y="7619"/>
                </a:lnTo>
                <a:lnTo>
                  <a:pt x="13715" y="13715"/>
                </a:lnTo>
                <a:lnTo>
                  <a:pt x="1690115" y="13715"/>
                </a:lnTo>
                <a:lnTo>
                  <a:pt x="1690115" y="7619"/>
                </a:lnTo>
                <a:lnTo>
                  <a:pt x="1696211" y="13715"/>
                </a:lnTo>
                <a:lnTo>
                  <a:pt x="1696211" y="1578863"/>
                </a:lnTo>
                <a:lnTo>
                  <a:pt x="1702307" y="1578863"/>
                </a:lnTo>
                <a:close/>
              </a:path>
              <a:path w="1702434" h="1579245">
                <a:moveTo>
                  <a:pt x="13715" y="13715"/>
                </a:moveTo>
                <a:lnTo>
                  <a:pt x="13715" y="7619"/>
                </a:lnTo>
                <a:lnTo>
                  <a:pt x="6095" y="13715"/>
                </a:lnTo>
                <a:lnTo>
                  <a:pt x="13715" y="13715"/>
                </a:lnTo>
                <a:close/>
              </a:path>
              <a:path w="1702434" h="1579245">
                <a:moveTo>
                  <a:pt x="13715" y="1565147"/>
                </a:moveTo>
                <a:lnTo>
                  <a:pt x="13715" y="13715"/>
                </a:lnTo>
                <a:lnTo>
                  <a:pt x="6095" y="13715"/>
                </a:lnTo>
                <a:lnTo>
                  <a:pt x="6095" y="1565147"/>
                </a:lnTo>
                <a:lnTo>
                  <a:pt x="13715" y="1565147"/>
                </a:lnTo>
                <a:close/>
              </a:path>
              <a:path w="1702434" h="1579245">
                <a:moveTo>
                  <a:pt x="1696211" y="1565147"/>
                </a:moveTo>
                <a:lnTo>
                  <a:pt x="6095" y="1565147"/>
                </a:lnTo>
                <a:lnTo>
                  <a:pt x="13715" y="1572767"/>
                </a:lnTo>
                <a:lnTo>
                  <a:pt x="13715" y="1578863"/>
                </a:lnTo>
                <a:lnTo>
                  <a:pt x="1690115" y="1578863"/>
                </a:lnTo>
                <a:lnTo>
                  <a:pt x="1690115" y="1572767"/>
                </a:lnTo>
                <a:lnTo>
                  <a:pt x="1696211" y="1565147"/>
                </a:lnTo>
                <a:close/>
              </a:path>
              <a:path w="1702434" h="1579245">
                <a:moveTo>
                  <a:pt x="13715" y="1578863"/>
                </a:moveTo>
                <a:lnTo>
                  <a:pt x="13715" y="1572767"/>
                </a:lnTo>
                <a:lnTo>
                  <a:pt x="6095" y="1565147"/>
                </a:lnTo>
                <a:lnTo>
                  <a:pt x="6095" y="1578863"/>
                </a:lnTo>
                <a:lnTo>
                  <a:pt x="13715" y="1578863"/>
                </a:lnTo>
                <a:close/>
              </a:path>
              <a:path w="1702434" h="1579245">
                <a:moveTo>
                  <a:pt x="1696211" y="13715"/>
                </a:moveTo>
                <a:lnTo>
                  <a:pt x="1690115" y="7619"/>
                </a:lnTo>
                <a:lnTo>
                  <a:pt x="1690115" y="13715"/>
                </a:lnTo>
                <a:lnTo>
                  <a:pt x="1696211" y="13715"/>
                </a:lnTo>
                <a:close/>
              </a:path>
              <a:path w="1702434" h="1579245">
                <a:moveTo>
                  <a:pt x="1696211" y="1565147"/>
                </a:moveTo>
                <a:lnTo>
                  <a:pt x="1696211" y="13715"/>
                </a:lnTo>
                <a:lnTo>
                  <a:pt x="1690115" y="13715"/>
                </a:lnTo>
                <a:lnTo>
                  <a:pt x="1690115" y="1565147"/>
                </a:lnTo>
                <a:lnTo>
                  <a:pt x="1696211" y="1565147"/>
                </a:lnTo>
                <a:close/>
              </a:path>
              <a:path w="1702434" h="1579245">
                <a:moveTo>
                  <a:pt x="1696211" y="1578863"/>
                </a:moveTo>
                <a:lnTo>
                  <a:pt x="1696211" y="1565147"/>
                </a:lnTo>
                <a:lnTo>
                  <a:pt x="1690115" y="1572767"/>
                </a:lnTo>
                <a:lnTo>
                  <a:pt x="1690115" y="1578863"/>
                </a:lnTo>
                <a:lnTo>
                  <a:pt x="1696211" y="1578863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06670" y="5587997"/>
            <a:ext cx="5499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atau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621" y="1365497"/>
            <a:ext cx="9236075" cy="2520950"/>
          </a:xfrm>
          <a:custGeom>
            <a:avLst/>
            <a:gdLst/>
            <a:ahLst/>
            <a:cxnLst/>
            <a:rect l="l" t="t" r="r" b="b"/>
            <a:pathLst>
              <a:path w="9236075" h="2520950">
                <a:moveTo>
                  <a:pt x="9235445" y="2520701"/>
                </a:moveTo>
                <a:lnTo>
                  <a:pt x="9235445" y="0"/>
                </a:lnTo>
                <a:lnTo>
                  <a:pt x="0" y="0"/>
                </a:lnTo>
                <a:lnTo>
                  <a:pt x="0" y="2520701"/>
                </a:lnTo>
                <a:lnTo>
                  <a:pt x="7619" y="2520701"/>
                </a:lnTo>
                <a:lnTo>
                  <a:pt x="7619" y="13715"/>
                </a:lnTo>
                <a:lnTo>
                  <a:pt x="13715" y="6095"/>
                </a:lnTo>
                <a:lnTo>
                  <a:pt x="13715" y="13715"/>
                </a:lnTo>
                <a:lnTo>
                  <a:pt x="9221729" y="13715"/>
                </a:lnTo>
                <a:lnTo>
                  <a:pt x="9221729" y="6095"/>
                </a:lnTo>
                <a:lnTo>
                  <a:pt x="9229349" y="13715"/>
                </a:lnTo>
                <a:lnTo>
                  <a:pt x="9229349" y="2520701"/>
                </a:lnTo>
                <a:lnTo>
                  <a:pt x="9235445" y="2520701"/>
                </a:lnTo>
                <a:close/>
              </a:path>
              <a:path w="9236075" h="2520950">
                <a:moveTo>
                  <a:pt x="13715" y="13715"/>
                </a:moveTo>
                <a:lnTo>
                  <a:pt x="13715" y="6095"/>
                </a:lnTo>
                <a:lnTo>
                  <a:pt x="7619" y="13715"/>
                </a:lnTo>
                <a:lnTo>
                  <a:pt x="13715" y="13715"/>
                </a:lnTo>
                <a:close/>
              </a:path>
              <a:path w="9236075" h="2520950">
                <a:moveTo>
                  <a:pt x="13715" y="2520701"/>
                </a:moveTo>
                <a:lnTo>
                  <a:pt x="13715" y="13715"/>
                </a:lnTo>
                <a:lnTo>
                  <a:pt x="7619" y="13715"/>
                </a:lnTo>
                <a:lnTo>
                  <a:pt x="7619" y="2520701"/>
                </a:lnTo>
                <a:lnTo>
                  <a:pt x="13715" y="2520701"/>
                </a:lnTo>
                <a:close/>
              </a:path>
              <a:path w="9236075" h="2520950">
                <a:moveTo>
                  <a:pt x="9229349" y="13715"/>
                </a:moveTo>
                <a:lnTo>
                  <a:pt x="9221729" y="6095"/>
                </a:lnTo>
                <a:lnTo>
                  <a:pt x="9221729" y="13715"/>
                </a:lnTo>
                <a:lnTo>
                  <a:pt x="9229349" y="13715"/>
                </a:lnTo>
                <a:close/>
              </a:path>
              <a:path w="9236075" h="2520950">
                <a:moveTo>
                  <a:pt x="9229349" y="2520701"/>
                </a:moveTo>
                <a:lnTo>
                  <a:pt x="9229349" y="13715"/>
                </a:lnTo>
                <a:lnTo>
                  <a:pt x="9221729" y="13715"/>
                </a:lnTo>
                <a:lnTo>
                  <a:pt x="9221729" y="2520701"/>
                </a:lnTo>
                <a:lnTo>
                  <a:pt x="9229349" y="2520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7457" y="1396999"/>
            <a:ext cx="57823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Contoh</a:t>
            </a:r>
            <a:r>
              <a:rPr sz="2400" b="1" spc="-11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Hitunglah mean  excess  </a:t>
            </a:r>
            <a:r>
              <a:rPr sz="2000" spc="-30" dirty="0">
                <a:solidFill>
                  <a:srgbClr val="003265"/>
                </a:solidFill>
                <a:latin typeface="Arial"/>
                <a:cs typeface="Arial"/>
              </a:rPr>
              <a:t>delay,  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rms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r>
              <a:rPr sz="2000" spc="2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spread,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1346" y="1762759"/>
            <a:ext cx="30702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dari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suatu  kanal</a:t>
            </a:r>
            <a:r>
              <a:rPr sz="20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multipath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7457" y="2067559"/>
            <a:ext cx="90646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069975" algn="l"/>
                <a:tab pos="1900555" algn="l"/>
                <a:tab pos="3154680" algn="l"/>
                <a:tab pos="4293235" algn="l"/>
                <a:tab pos="5180330" algn="l"/>
                <a:tab pos="6024245" algn="l"/>
                <a:tab pos="6967855" algn="l"/>
                <a:tab pos="7614284" algn="l"/>
                <a:tab pos="8416925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yang 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profile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multipath-nya diberikan pada gambar berikut. Berikan rekomendasi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ap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spc="0" dirty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ah	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al	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pa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h	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eb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	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000" spc="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	un</a:t>
            </a:r>
            <a:r>
              <a:rPr sz="2000" spc="-2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uk	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AMP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	d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n	G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	</a:t>
            </a:r>
            <a:r>
              <a:rPr sz="2000" spc="-2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pa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54829" y="3764279"/>
            <a:ext cx="76200" cy="121920"/>
          </a:xfrm>
          <a:custGeom>
            <a:avLst/>
            <a:gdLst/>
            <a:ahLst/>
            <a:cxnLst/>
            <a:rect l="l" t="t" r="r" b="b"/>
            <a:pathLst>
              <a:path w="76200" h="121920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30479" y="76199"/>
                </a:lnTo>
                <a:lnTo>
                  <a:pt x="30479" y="62483"/>
                </a:lnTo>
                <a:lnTo>
                  <a:pt x="44195" y="62483"/>
                </a:lnTo>
                <a:lnTo>
                  <a:pt x="44195" y="76199"/>
                </a:lnTo>
                <a:lnTo>
                  <a:pt x="76199" y="76199"/>
                </a:lnTo>
                <a:close/>
              </a:path>
              <a:path w="76200" h="121920">
                <a:moveTo>
                  <a:pt x="44195" y="76199"/>
                </a:moveTo>
                <a:lnTo>
                  <a:pt x="44195" y="62483"/>
                </a:lnTo>
                <a:lnTo>
                  <a:pt x="30479" y="62483"/>
                </a:lnTo>
                <a:lnTo>
                  <a:pt x="30479" y="76199"/>
                </a:lnTo>
                <a:lnTo>
                  <a:pt x="44195" y="76199"/>
                </a:lnTo>
                <a:close/>
              </a:path>
              <a:path w="76200" h="121920">
                <a:moveTo>
                  <a:pt x="44195" y="121919"/>
                </a:moveTo>
                <a:lnTo>
                  <a:pt x="44195" y="76199"/>
                </a:lnTo>
                <a:lnTo>
                  <a:pt x="30479" y="76199"/>
                </a:lnTo>
                <a:lnTo>
                  <a:pt x="30479" y="121919"/>
                </a:lnTo>
                <a:lnTo>
                  <a:pt x="44195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7457" y="2677158"/>
            <a:ext cx="2947035" cy="1078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menggunakan equalizer</a:t>
            </a:r>
            <a:r>
              <a:rPr sz="2000" spc="-1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Jawab</a:t>
            </a:r>
            <a:r>
              <a:rPr sz="2000" b="1" spc="-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1330"/>
              </a:spcBef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Pr(</a:t>
            </a:r>
            <a:r>
              <a:rPr sz="1800" dirty="0">
                <a:solidFill>
                  <a:srgbClr val="003265"/>
                </a:solidFill>
                <a:latin typeface="Symbol"/>
                <a:cs typeface="Symbol"/>
              </a:rPr>
              <a:t>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3801" y="3598916"/>
            <a:ext cx="10922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89877" y="3429000"/>
            <a:ext cx="1973580" cy="539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71145" algn="l"/>
                <a:tab pos="861060" algn="l"/>
                <a:tab pos="1732914" algn="l"/>
              </a:tabLst>
            </a:pPr>
            <a:r>
              <a:rPr sz="2250" spc="-5" dirty="0">
                <a:latin typeface="Times New Roman"/>
                <a:cs typeface="Times New Roman"/>
              </a:rPr>
              <a:t>a	</a:t>
            </a:r>
            <a:r>
              <a:rPr sz="2250" spc="-5" dirty="0">
                <a:latin typeface="Symbol"/>
                <a:cs typeface="Symbol"/>
              </a:rPr>
              <a:t></a:t>
            </a:r>
            <a:r>
              <a:rPr sz="2250" spc="-5" dirty="0">
                <a:latin typeface="Times New Roman"/>
                <a:cs typeface="Times New Roman"/>
              </a:rPr>
              <a:t>	</a:t>
            </a:r>
            <a:r>
              <a:rPr sz="5025" spc="37" baseline="-9121" dirty="0">
                <a:latin typeface="Cambria"/>
                <a:cs typeface="Cambria"/>
              </a:rPr>
              <a:t>∑</a:t>
            </a:r>
            <a:r>
              <a:rPr sz="5025" spc="-644" baseline="-9121" dirty="0">
                <a:latin typeface="Cambria"/>
                <a:cs typeface="Cambria"/>
              </a:rPr>
              <a:t> </a:t>
            </a:r>
            <a:r>
              <a:rPr sz="2250" spc="35" dirty="0">
                <a:latin typeface="Times New Roman"/>
                <a:cs typeface="Times New Roman"/>
              </a:rPr>
              <a:t>P</a:t>
            </a:r>
            <a:r>
              <a:rPr sz="2250" spc="45" dirty="0">
                <a:latin typeface="Times New Roman"/>
                <a:cs typeface="Times New Roman"/>
              </a:rPr>
              <a:t>(</a:t>
            </a:r>
            <a:r>
              <a:rPr sz="2250" spc="-5" dirty="0">
                <a:latin typeface="Symbol"/>
                <a:cs typeface="Symbol"/>
              </a:rPr>
              <a:t>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50" spc="45" dirty="0">
                <a:latin typeface="Times New Roman"/>
                <a:cs typeface="Times New Roman"/>
              </a:rPr>
              <a:t>)</a:t>
            </a:r>
            <a:r>
              <a:rPr sz="2250" spc="-5" dirty="0">
                <a:latin typeface="Symbol"/>
                <a:cs typeface="Symbol"/>
              </a:rPr>
              <a:t></a:t>
            </a:r>
            <a:endParaRPr sz="2250" dirty="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76062" y="3239514"/>
            <a:ext cx="23596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Mean excess</a:t>
            </a:r>
            <a:r>
              <a:rPr sz="2000" b="1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003265"/>
                </a:solidFill>
                <a:latin typeface="Arial"/>
                <a:cs typeface="Arial"/>
              </a:rPr>
              <a:t>delay,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2739" y="482599"/>
            <a:ext cx="8293100" cy="6673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Small Scale Fading –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Parameter kanal multipath – parameter dispersi 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waktu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2621" y="3886199"/>
            <a:ext cx="9236075" cy="2750820"/>
          </a:xfrm>
          <a:custGeom>
            <a:avLst/>
            <a:gdLst/>
            <a:ahLst/>
            <a:cxnLst/>
            <a:rect l="l" t="t" r="r" b="b"/>
            <a:pathLst>
              <a:path w="9236075" h="2750820">
                <a:moveTo>
                  <a:pt x="13715" y="2737104"/>
                </a:moveTo>
                <a:lnTo>
                  <a:pt x="13715" y="0"/>
                </a:lnTo>
                <a:lnTo>
                  <a:pt x="0" y="0"/>
                </a:lnTo>
                <a:lnTo>
                  <a:pt x="0" y="2750820"/>
                </a:lnTo>
                <a:lnTo>
                  <a:pt x="7619" y="2750820"/>
                </a:lnTo>
                <a:lnTo>
                  <a:pt x="7619" y="2737104"/>
                </a:lnTo>
                <a:lnTo>
                  <a:pt x="13715" y="2737104"/>
                </a:lnTo>
                <a:close/>
              </a:path>
              <a:path w="9236075" h="2750820">
                <a:moveTo>
                  <a:pt x="9229349" y="2737104"/>
                </a:moveTo>
                <a:lnTo>
                  <a:pt x="7619" y="2737104"/>
                </a:lnTo>
                <a:lnTo>
                  <a:pt x="13715" y="2743200"/>
                </a:lnTo>
                <a:lnTo>
                  <a:pt x="13715" y="2750820"/>
                </a:lnTo>
                <a:lnTo>
                  <a:pt x="9221729" y="2750820"/>
                </a:lnTo>
                <a:lnTo>
                  <a:pt x="9221729" y="2743200"/>
                </a:lnTo>
                <a:lnTo>
                  <a:pt x="9229349" y="2737104"/>
                </a:lnTo>
                <a:close/>
              </a:path>
              <a:path w="9236075" h="2750820">
                <a:moveTo>
                  <a:pt x="13715" y="2750820"/>
                </a:moveTo>
                <a:lnTo>
                  <a:pt x="13715" y="2743200"/>
                </a:lnTo>
                <a:lnTo>
                  <a:pt x="7619" y="2737104"/>
                </a:lnTo>
                <a:lnTo>
                  <a:pt x="7619" y="2750820"/>
                </a:lnTo>
                <a:lnTo>
                  <a:pt x="13715" y="2750820"/>
                </a:lnTo>
                <a:close/>
              </a:path>
              <a:path w="9236075" h="2750820">
                <a:moveTo>
                  <a:pt x="9235445" y="2750820"/>
                </a:moveTo>
                <a:lnTo>
                  <a:pt x="9235445" y="0"/>
                </a:lnTo>
                <a:lnTo>
                  <a:pt x="9221729" y="0"/>
                </a:lnTo>
                <a:lnTo>
                  <a:pt x="9221729" y="2737104"/>
                </a:lnTo>
                <a:lnTo>
                  <a:pt x="9229349" y="2737104"/>
                </a:lnTo>
                <a:lnTo>
                  <a:pt x="9229349" y="2750820"/>
                </a:lnTo>
                <a:lnTo>
                  <a:pt x="9235445" y="2750820"/>
                </a:lnTo>
                <a:close/>
              </a:path>
              <a:path w="9236075" h="2750820">
                <a:moveTo>
                  <a:pt x="9229349" y="2750820"/>
                </a:moveTo>
                <a:lnTo>
                  <a:pt x="9229349" y="2737104"/>
                </a:lnTo>
                <a:lnTo>
                  <a:pt x="9221729" y="2743200"/>
                </a:lnTo>
                <a:lnTo>
                  <a:pt x="9221729" y="2750820"/>
                </a:lnTo>
                <a:lnTo>
                  <a:pt x="9229349" y="2750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92167" y="3886199"/>
            <a:ext cx="0" cy="1670685"/>
          </a:xfrm>
          <a:custGeom>
            <a:avLst/>
            <a:gdLst/>
            <a:ahLst/>
            <a:cxnLst/>
            <a:rect l="l" t="t" r="r" b="b"/>
            <a:pathLst>
              <a:path h="1670685">
                <a:moveTo>
                  <a:pt x="0" y="0"/>
                </a:moveTo>
                <a:lnTo>
                  <a:pt x="0" y="1670304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04537" y="4061459"/>
            <a:ext cx="169545" cy="21590"/>
          </a:xfrm>
          <a:custGeom>
            <a:avLst/>
            <a:gdLst/>
            <a:ahLst/>
            <a:cxnLst/>
            <a:rect l="l" t="t" r="r" b="b"/>
            <a:pathLst>
              <a:path w="169544" h="21589">
                <a:moveTo>
                  <a:pt x="169163" y="9143"/>
                </a:moveTo>
                <a:lnTo>
                  <a:pt x="1523" y="0"/>
                </a:lnTo>
                <a:lnTo>
                  <a:pt x="0" y="13715"/>
                </a:lnTo>
                <a:lnTo>
                  <a:pt x="167639" y="21335"/>
                </a:lnTo>
                <a:lnTo>
                  <a:pt x="169163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04537" y="4433315"/>
            <a:ext cx="169545" cy="20320"/>
          </a:xfrm>
          <a:custGeom>
            <a:avLst/>
            <a:gdLst/>
            <a:ahLst/>
            <a:cxnLst/>
            <a:rect l="l" t="t" r="r" b="b"/>
            <a:pathLst>
              <a:path w="169544" h="20320">
                <a:moveTo>
                  <a:pt x="169163" y="7619"/>
                </a:moveTo>
                <a:lnTo>
                  <a:pt x="1523" y="0"/>
                </a:lnTo>
                <a:lnTo>
                  <a:pt x="0" y="12191"/>
                </a:lnTo>
                <a:lnTo>
                  <a:pt x="167639" y="19811"/>
                </a:lnTo>
                <a:lnTo>
                  <a:pt x="169163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4537" y="4817363"/>
            <a:ext cx="169545" cy="20320"/>
          </a:xfrm>
          <a:custGeom>
            <a:avLst/>
            <a:gdLst/>
            <a:ahLst/>
            <a:cxnLst/>
            <a:rect l="l" t="t" r="r" b="b"/>
            <a:pathLst>
              <a:path w="169544" h="20320">
                <a:moveTo>
                  <a:pt x="169163" y="7619"/>
                </a:moveTo>
                <a:lnTo>
                  <a:pt x="1523" y="0"/>
                </a:lnTo>
                <a:lnTo>
                  <a:pt x="0" y="12191"/>
                </a:lnTo>
                <a:lnTo>
                  <a:pt x="167639" y="19811"/>
                </a:lnTo>
                <a:lnTo>
                  <a:pt x="169163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4537" y="5195315"/>
            <a:ext cx="169545" cy="20320"/>
          </a:xfrm>
          <a:custGeom>
            <a:avLst/>
            <a:gdLst/>
            <a:ahLst/>
            <a:cxnLst/>
            <a:rect l="l" t="t" r="r" b="b"/>
            <a:pathLst>
              <a:path w="169544" h="20320">
                <a:moveTo>
                  <a:pt x="169163" y="7619"/>
                </a:moveTo>
                <a:lnTo>
                  <a:pt x="1523" y="0"/>
                </a:lnTo>
                <a:lnTo>
                  <a:pt x="0" y="12191"/>
                </a:lnTo>
                <a:lnTo>
                  <a:pt x="167639" y="19811"/>
                </a:lnTo>
                <a:lnTo>
                  <a:pt x="169163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92929" y="5518403"/>
            <a:ext cx="2136775" cy="76200"/>
          </a:xfrm>
          <a:custGeom>
            <a:avLst/>
            <a:gdLst/>
            <a:ahLst/>
            <a:cxnLst/>
            <a:rect l="l" t="t" r="r" b="b"/>
            <a:pathLst>
              <a:path w="2136775" h="76200">
                <a:moveTo>
                  <a:pt x="2074170" y="45719"/>
                </a:moveTo>
                <a:lnTo>
                  <a:pt x="2074170" y="32003"/>
                </a:lnTo>
                <a:lnTo>
                  <a:pt x="0" y="32003"/>
                </a:lnTo>
                <a:lnTo>
                  <a:pt x="0" y="45719"/>
                </a:lnTo>
                <a:lnTo>
                  <a:pt x="2074170" y="45719"/>
                </a:lnTo>
                <a:close/>
              </a:path>
              <a:path w="2136775" h="76200">
                <a:moveTo>
                  <a:pt x="2136654" y="38099"/>
                </a:moveTo>
                <a:lnTo>
                  <a:pt x="2060454" y="0"/>
                </a:lnTo>
                <a:lnTo>
                  <a:pt x="2060454" y="32003"/>
                </a:lnTo>
                <a:lnTo>
                  <a:pt x="2074170" y="32003"/>
                </a:lnTo>
                <a:lnTo>
                  <a:pt x="2074170" y="69341"/>
                </a:lnTo>
                <a:lnTo>
                  <a:pt x="2136654" y="38099"/>
                </a:lnTo>
                <a:close/>
              </a:path>
              <a:path w="2136775" h="76200">
                <a:moveTo>
                  <a:pt x="2074170" y="69341"/>
                </a:moveTo>
                <a:lnTo>
                  <a:pt x="2074170" y="45719"/>
                </a:lnTo>
                <a:lnTo>
                  <a:pt x="2060454" y="45719"/>
                </a:lnTo>
                <a:lnTo>
                  <a:pt x="2060454" y="76199"/>
                </a:lnTo>
                <a:lnTo>
                  <a:pt x="2074170" y="69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2697" y="3791202"/>
            <a:ext cx="760095" cy="155448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985"/>
              </a:spcBef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0</a:t>
            </a:r>
            <a:r>
              <a:rPr sz="1800" spc="-1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-10</a:t>
            </a:r>
            <a:r>
              <a:rPr sz="1800" spc="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-20</a:t>
            </a:r>
            <a:r>
              <a:rPr sz="1800" spc="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-30</a:t>
            </a:r>
            <a:r>
              <a:rPr sz="1800" spc="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54829" y="4823459"/>
            <a:ext cx="76200" cy="733425"/>
          </a:xfrm>
          <a:custGeom>
            <a:avLst/>
            <a:gdLst/>
            <a:ahLst/>
            <a:cxnLst/>
            <a:rect l="l" t="t" r="r" b="b"/>
            <a:pathLst>
              <a:path w="76200" h="733425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7431" y="76199"/>
                </a:lnTo>
                <a:lnTo>
                  <a:pt x="27431" y="64007"/>
                </a:lnTo>
                <a:lnTo>
                  <a:pt x="47243" y="64007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733425">
                <a:moveTo>
                  <a:pt x="47243" y="76199"/>
                </a:moveTo>
                <a:lnTo>
                  <a:pt x="47243" y="64007"/>
                </a:lnTo>
                <a:lnTo>
                  <a:pt x="27431" y="64007"/>
                </a:lnTo>
                <a:lnTo>
                  <a:pt x="27431" y="76199"/>
                </a:lnTo>
                <a:lnTo>
                  <a:pt x="47243" y="76199"/>
                </a:lnTo>
                <a:close/>
              </a:path>
              <a:path w="76200" h="733425">
                <a:moveTo>
                  <a:pt x="47243" y="733043"/>
                </a:moveTo>
                <a:lnTo>
                  <a:pt x="47243" y="76199"/>
                </a:lnTo>
                <a:lnTo>
                  <a:pt x="27431" y="76199"/>
                </a:lnTo>
                <a:lnTo>
                  <a:pt x="27431" y="733043"/>
                </a:lnTo>
                <a:lnTo>
                  <a:pt x="47243" y="733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71827" y="4447032"/>
            <a:ext cx="76200" cy="1109980"/>
          </a:xfrm>
          <a:custGeom>
            <a:avLst/>
            <a:gdLst/>
            <a:ahLst/>
            <a:cxnLst/>
            <a:rect l="l" t="t" r="r" b="b"/>
            <a:pathLst>
              <a:path w="76200" h="1109979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4007"/>
                </a:lnTo>
                <a:lnTo>
                  <a:pt x="48767" y="64007"/>
                </a:lnTo>
                <a:lnTo>
                  <a:pt x="48767" y="76199"/>
                </a:lnTo>
                <a:lnTo>
                  <a:pt x="76199" y="76199"/>
                </a:lnTo>
                <a:close/>
              </a:path>
              <a:path w="76200" h="1109979">
                <a:moveTo>
                  <a:pt x="48767" y="76199"/>
                </a:moveTo>
                <a:lnTo>
                  <a:pt x="48767" y="64007"/>
                </a:lnTo>
                <a:lnTo>
                  <a:pt x="28955" y="64007"/>
                </a:lnTo>
                <a:lnTo>
                  <a:pt x="28955" y="76199"/>
                </a:lnTo>
                <a:lnTo>
                  <a:pt x="48767" y="76199"/>
                </a:lnTo>
                <a:close/>
              </a:path>
              <a:path w="76200" h="1109979">
                <a:moveTo>
                  <a:pt x="48767" y="1109471"/>
                </a:moveTo>
                <a:lnTo>
                  <a:pt x="48767" y="76199"/>
                </a:lnTo>
                <a:lnTo>
                  <a:pt x="28955" y="76199"/>
                </a:lnTo>
                <a:lnTo>
                  <a:pt x="28955" y="1109471"/>
                </a:lnTo>
                <a:lnTo>
                  <a:pt x="48767" y="11094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66544" y="4439411"/>
            <a:ext cx="76200" cy="1109980"/>
          </a:xfrm>
          <a:custGeom>
            <a:avLst/>
            <a:gdLst/>
            <a:ahLst/>
            <a:cxnLst/>
            <a:rect l="l" t="t" r="r" b="b"/>
            <a:pathLst>
              <a:path w="76200" h="1109979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4007"/>
                </a:lnTo>
                <a:lnTo>
                  <a:pt x="47243" y="64007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1109979">
                <a:moveTo>
                  <a:pt x="47243" y="76199"/>
                </a:moveTo>
                <a:lnTo>
                  <a:pt x="47243" y="64007"/>
                </a:lnTo>
                <a:lnTo>
                  <a:pt x="28955" y="64007"/>
                </a:lnTo>
                <a:lnTo>
                  <a:pt x="28955" y="76199"/>
                </a:lnTo>
                <a:lnTo>
                  <a:pt x="47243" y="76199"/>
                </a:lnTo>
                <a:close/>
              </a:path>
              <a:path w="76200" h="1109979">
                <a:moveTo>
                  <a:pt x="47243" y="1109471"/>
                </a:moveTo>
                <a:lnTo>
                  <a:pt x="47243" y="76199"/>
                </a:lnTo>
                <a:lnTo>
                  <a:pt x="28955" y="76199"/>
                </a:lnTo>
                <a:lnTo>
                  <a:pt x="28955" y="1109471"/>
                </a:lnTo>
                <a:lnTo>
                  <a:pt x="47243" y="11094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37916" y="4076700"/>
            <a:ext cx="76200" cy="1472565"/>
          </a:xfrm>
          <a:custGeom>
            <a:avLst/>
            <a:gdLst/>
            <a:ahLst/>
            <a:cxnLst/>
            <a:rect l="l" t="t" r="r" b="b"/>
            <a:pathLst>
              <a:path w="76200" h="1472564">
                <a:moveTo>
                  <a:pt x="76199" y="76199"/>
                </a:moveTo>
                <a:lnTo>
                  <a:pt x="38099" y="0"/>
                </a:lnTo>
                <a:lnTo>
                  <a:pt x="0" y="76199"/>
                </a:lnTo>
                <a:lnTo>
                  <a:pt x="28955" y="76199"/>
                </a:lnTo>
                <a:lnTo>
                  <a:pt x="28955" y="62483"/>
                </a:lnTo>
                <a:lnTo>
                  <a:pt x="47243" y="62483"/>
                </a:lnTo>
                <a:lnTo>
                  <a:pt x="47243" y="76199"/>
                </a:lnTo>
                <a:lnTo>
                  <a:pt x="76199" y="76199"/>
                </a:lnTo>
                <a:close/>
              </a:path>
              <a:path w="76200" h="1472564">
                <a:moveTo>
                  <a:pt x="47243" y="76199"/>
                </a:moveTo>
                <a:lnTo>
                  <a:pt x="47243" y="62483"/>
                </a:lnTo>
                <a:lnTo>
                  <a:pt x="28955" y="62483"/>
                </a:lnTo>
                <a:lnTo>
                  <a:pt x="28955" y="76199"/>
                </a:lnTo>
                <a:lnTo>
                  <a:pt x="47243" y="76199"/>
                </a:lnTo>
                <a:close/>
              </a:path>
              <a:path w="76200" h="1472564">
                <a:moveTo>
                  <a:pt x="47243" y="1472183"/>
                </a:moveTo>
                <a:lnTo>
                  <a:pt x="47243" y="76199"/>
                </a:lnTo>
                <a:lnTo>
                  <a:pt x="28955" y="76199"/>
                </a:lnTo>
                <a:lnTo>
                  <a:pt x="28955" y="1472183"/>
                </a:lnTo>
                <a:lnTo>
                  <a:pt x="47243" y="1472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343659" y="5583425"/>
            <a:ext cx="8235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050" algn="l"/>
                <a:tab pos="682625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0	1	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85590" y="558342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25442" y="5316725"/>
            <a:ext cx="586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265"/>
                </a:solidFill>
                <a:latin typeface="Symbol"/>
                <a:cs typeface="Symbol"/>
              </a:rPr>
              <a:t></a:t>
            </a:r>
            <a:r>
              <a:rPr sz="1800" spc="-50" dirty="0">
                <a:solidFill>
                  <a:srgbClr val="00326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(</a:t>
            </a:r>
            <a:r>
              <a:rPr sz="1800" spc="-5" dirty="0">
                <a:solidFill>
                  <a:srgbClr val="003265"/>
                </a:solidFill>
                <a:latin typeface="Symbol"/>
                <a:cs typeface="Symbol"/>
              </a:rPr>
              <a:t>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622291" y="410870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1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5963" y="4215383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>
                <a:moveTo>
                  <a:pt x="0" y="0"/>
                </a:moveTo>
                <a:lnTo>
                  <a:pt x="885443" y="0"/>
                </a:lnTo>
              </a:path>
            </a:pathLst>
          </a:custGeom>
          <a:ln w="11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34683" y="4215383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0" y="0"/>
                </a:moveTo>
                <a:lnTo>
                  <a:pt x="1260347" y="0"/>
                </a:lnTo>
              </a:path>
            </a:pathLst>
          </a:custGeom>
          <a:ln w="11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612638" y="3987567"/>
            <a:ext cx="1564640" cy="36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94460" algn="l"/>
              </a:tabLst>
            </a:pPr>
            <a:r>
              <a:rPr sz="2250" spc="-5" dirty="0">
                <a:latin typeface="Symbol"/>
                <a:cs typeface="Symbol"/>
              </a:rPr>
              <a:t></a:t>
            </a:r>
            <a:r>
              <a:rPr sz="2250" spc="-25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Symbol"/>
                <a:cs typeface="Symbol"/>
              </a:rPr>
              <a:t>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50" spc="-5" dirty="0">
                <a:latin typeface="Symbol"/>
                <a:cs typeface="Symbol"/>
              </a:rPr>
              <a:t>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18093" y="4400540"/>
            <a:ext cx="10922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0" dirty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46949" y="3999728"/>
            <a:ext cx="10922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0" dirty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87029" y="3798560"/>
            <a:ext cx="46990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73380" algn="l"/>
              </a:tabLst>
            </a:pPr>
            <a:r>
              <a:rPr sz="1300" spc="0" dirty="0">
                <a:latin typeface="Times New Roman"/>
                <a:cs typeface="Times New Roman"/>
              </a:rPr>
              <a:t>k	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78625" y="4601708"/>
            <a:ext cx="130810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11580" algn="l"/>
              </a:tabLst>
            </a:pPr>
            <a:r>
              <a:rPr sz="1300" spc="0" dirty="0">
                <a:latin typeface="Times New Roman"/>
                <a:cs typeface="Times New Roman"/>
              </a:rPr>
              <a:t>k	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12385" y="3962400"/>
            <a:ext cx="602615" cy="68516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506095" marR="5080" indent="-494030" algn="r">
              <a:lnSpc>
                <a:spcPct val="79200"/>
              </a:lnSpc>
              <a:spcBef>
                <a:spcPts val="955"/>
              </a:spcBef>
              <a:tabLst>
                <a:tab pos="506095" algn="l"/>
              </a:tabLst>
            </a:pPr>
            <a:r>
              <a:rPr sz="5025" spc="37" baseline="-24875" dirty="0">
                <a:latin typeface="Cambria"/>
                <a:cs typeface="Cambria"/>
              </a:rPr>
              <a:t>∑	</a:t>
            </a:r>
            <a:r>
              <a:rPr sz="1300" dirty="0">
                <a:latin typeface="Times New Roman"/>
                <a:cs typeface="Times New Roman"/>
              </a:rPr>
              <a:t>2  k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5158230" y="3999728"/>
            <a:ext cx="10922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0" dirty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50025" y="3537105"/>
            <a:ext cx="843280" cy="539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06095" algn="l"/>
                <a:tab pos="746760" algn="l"/>
              </a:tabLst>
            </a:pPr>
            <a:r>
              <a:rPr sz="3350" spc="25" dirty="0">
                <a:latin typeface="Cambria"/>
                <a:cs typeface="Cambria"/>
              </a:rPr>
              <a:t>∑	</a:t>
            </a:r>
            <a:r>
              <a:rPr sz="1300" spc="0" dirty="0">
                <a:latin typeface="Times New Roman"/>
                <a:cs typeface="Times New Roman"/>
              </a:rPr>
              <a:t>k	k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71333" y="4068981"/>
            <a:ext cx="990600" cy="539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82650" algn="l"/>
              </a:tabLst>
            </a:pPr>
            <a:r>
              <a:rPr sz="5025" spc="472" baseline="-8291" dirty="0">
                <a:latin typeface="Cambria"/>
                <a:cs typeface="Cambria"/>
              </a:rPr>
              <a:t>∑</a:t>
            </a:r>
            <a:r>
              <a:rPr sz="2250" spc="35" dirty="0">
                <a:latin typeface="Times New Roman"/>
                <a:cs typeface="Times New Roman"/>
              </a:rPr>
              <a:t>P</a:t>
            </a:r>
            <a:r>
              <a:rPr sz="2250" spc="55" dirty="0">
                <a:latin typeface="Times New Roman"/>
                <a:cs typeface="Times New Roman"/>
              </a:rPr>
              <a:t>(</a:t>
            </a:r>
            <a:r>
              <a:rPr sz="2250" spc="-5" dirty="0">
                <a:latin typeface="Symbol"/>
                <a:cs typeface="Symbol"/>
              </a:rPr>
              <a:t>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50" spc="-5" dirty="0">
                <a:latin typeface="Times New Roman"/>
                <a:cs typeface="Times New Roman"/>
              </a:rPr>
              <a:t>)</a:t>
            </a:r>
            <a:endParaRPr sz="2250" dirty="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10273" y="4211595"/>
            <a:ext cx="152400" cy="36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" dirty="0">
                <a:latin typeface="Times New Roman"/>
                <a:cs typeface="Times New Roman"/>
              </a:rPr>
              <a:t>a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16195" y="5049011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0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75859" y="5138927"/>
            <a:ext cx="3476625" cy="0"/>
          </a:xfrm>
          <a:custGeom>
            <a:avLst/>
            <a:gdLst/>
            <a:ahLst/>
            <a:cxnLst/>
            <a:rect l="l" t="t" r="r" b="b"/>
            <a:pathLst>
              <a:path w="3476625">
                <a:moveTo>
                  <a:pt x="0" y="0"/>
                </a:moveTo>
                <a:lnTo>
                  <a:pt x="3476243" y="0"/>
                </a:lnTo>
              </a:path>
            </a:pathLst>
          </a:custGeom>
          <a:ln w="10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05018" y="4792058"/>
            <a:ext cx="4810760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50" spc="0" baseline="-35087" dirty="0">
                <a:latin typeface="Symbol"/>
                <a:cs typeface="Symbol"/>
              </a:rPr>
              <a:t></a:t>
            </a:r>
            <a:r>
              <a:rPr sz="2850" spc="-22" baseline="-35087" dirty="0">
                <a:latin typeface="Times New Roman"/>
                <a:cs typeface="Times New Roman"/>
              </a:rPr>
              <a:t> </a:t>
            </a:r>
            <a:r>
              <a:rPr sz="2850" spc="0" baseline="-35087" dirty="0">
                <a:latin typeface="Symbol"/>
                <a:cs typeface="Symbol"/>
              </a:rPr>
              <a:t></a:t>
            </a:r>
            <a:r>
              <a:rPr sz="2850" spc="150" baseline="-35087" dirty="0">
                <a:latin typeface="Times New Roman"/>
                <a:cs typeface="Times New Roman"/>
              </a:rPr>
              <a:t> </a:t>
            </a:r>
            <a:r>
              <a:rPr sz="1900" spc="-60" dirty="0">
                <a:latin typeface="Times New Roman"/>
                <a:cs typeface="Times New Roman"/>
              </a:rPr>
              <a:t>(1)(5)</a:t>
            </a:r>
            <a:r>
              <a:rPr sz="1900" spc="-155" dirty="0">
                <a:latin typeface="Times New Roman"/>
                <a:cs typeface="Times New Roman"/>
              </a:rPr>
              <a:t> </a:t>
            </a:r>
            <a:r>
              <a:rPr sz="1900" spc="0" dirty="0">
                <a:latin typeface="Symbol"/>
                <a:cs typeface="Symbol"/>
              </a:rPr>
              <a:t>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-55" dirty="0">
                <a:latin typeface="Times New Roman"/>
                <a:cs typeface="Times New Roman"/>
              </a:rPr>
              <a:t>(0.1</a:t>
            </a:r>
            <a:r>
              <a:rPr sz="1900" spc="-55" dirty="0" smtClean="0">
                <a:latin typeface="Times New Roman"/>
                <a:cs typeface="Times New Roman"/>
              </a:rPr>
              <a:t>)(</a:t>
            </a:r>
            <a:r>
              <a:rPr lang="en-US" sz="1900" spc="-55" dirty="0" smtClean="0">
                <a:latin typeface="Times New Roman"/>
                <a:cs typeface="Times New Roman"/>
              </a:rPr>
              <a:t>2</a:t>
            </a:r>
            <a:r>
              <a:rPr sz="1900" spc="-55" dirty="0" smtClean="0">
                <a:latin typeface="Times New Roman"/>
                <a:cs typeface="Times New Roman"/>
              </a:rPr>
              <a:t>)</a:t>
            </a:r>
            <a:r>
              <a:rPr sz="1900" spc="-165" dirty="0" smtClean="0">
                <a:latin typeface="Times New Roman"/>
                <a:cs typeface="Times New Roman"/>
              </a:rPr>
              <a:t> </a:t>
            </a:r>
            <a:r>
              <a:rPr sz="1900" spc="0" dirty="0">
                <a:latin typeface="Symbol"/>
                <a:cs typeface="Symbol"/>
              </a:rPr>
              <a:t>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(0.1</a:t>
            </a:r>
            <a:r>
              <a:rPr sz="1900" spc="-15" dirty="0" smtClean="0">
                <a:latin typeface="Times New Roman"/>
                <a:cs typeface="Times New Roman"/>
              </a:rPr>
              <a:t>)(</a:t>
            </a:r>
            <a:r>
              <a:rPr lang="en-US" sz="1900" spc="-15" dirty="0" smtClean="0">
                <a:latin typeface="Times New Roman"/>
                <a:cs typeface="Times New Roman"/>
              </a:rPr>
              <a:t>1</a:t>
            </a:r>
            <a:r>
              <a:rPr sz="1900" spc="-15" dirty="0" smtClean="0">
                <a:latin typeface="Times New Roman"/>
                <a:cs typeface="Times New Roman"/>
              </a:rPr>
              <a:t>)</a:t>
            </a:r>
            <a:r>
              <a:rPr sz="1900" spc="-165" dirty="0" smtClean="0">
                <a:latin typeface="Times New Roman"/>
                <a:cs typeface="Times New Roman"/>
              </a:rPr>
              <a:t> </a:t>
            </a:r>
            <a:r>
              <a:rPr sz="1900" spc="0" dirty="0">
                <a:latin typeface="Symbol"/>
                <a:cs typeface="Symbol"/>
              </a:rPr>
              <a:t>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(0.01)(0)</a:t>
            </a:r>
            <a:r>
              <a:rPr sz="1900" spc="125" dirty="0">
                <a:latin typeface="Times New Roman"/>
                <a:cs typeface="Times New Roman"/>
              </a:rPr>
              <a:t> </a:t>
            </a:r>
            <a:r>
              <a:rPr sz="2850" spc="0" baseline="-35087" dirty="0">
                <a:latin typeface="Symbol"/>
                <a:cs typeface="Symbol"/>
              </a:rPr>
              <a:t></a:t>
            </a:r>
            <a:r>
              <a:rPr sz="2850" spc="-52" baseline="-35087" dirty="0">
                <a:latin typeface="Times New Roman"/>
                <a:cs typeface="Times New Roman"/>
              </a:rPr>
              <a:t> </a:t>
            </a:r>
            <a:r>
              <a:rPr sz="2850" baseline="-35087" dirty="0">
                <a:latin typeface="Times New Roman"/>
                <a:cs typeface="Times New Roman"/>
              </a:rPr>
              <a:t>4.38</a:t>
            </a:r>
            <a:r>
              <a:rPr sz="2850" spc="-225" baseline="-35087" dirty="0">
                <a:latin typeface="Times New Roman"/>
                <a:cs typeface="Times New Roman"/>
              </a:rPr>
              <a:t> </a:t>
            </a:r>
            <a:r>
              <a:rPr sz="2850" spc="-22" baseline="-35087" dirty="0">
                <a:latin typeface="Symbol"/>
                <a:cs typeface="Symbol"/>
              </a:rPr>
              <a:t></a:t>
            </a:r>
            <a:r>
              <a:rPr sz="2850" spc="-22" baseline="-35087" dirty="0">
                <a:latin typeface="Times New Roman"/>
                <a:cs typeface="Times New Roman"/>
              </a:rPr>
              <a:t>s</a:t>
            </a:r>
            <a:endParaRPr sz="2850" baseline="-35087" dirty="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52262" y="5040271"/>
            <a:ext cx="3354704" cy="81661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132205">
              <a:lnSpc>
                <a:spcPct val="100000"/>
              </a:lnSpc>
              <a:spcBef>
                <a:spcPts val="855"/>
              </a:spcBef>
            </a:pPr>
            <a:r>
              <a:rPr sz="1900" spc="25" dirty="0">
                <a:latin typeface="Times New Roman"/>
                <a:cs typeface="Times New Roman"/>
              </a:rPr>
              <a:t>(0.01</a:t>
            </a:r>
            <a:r>
              <a:rPr sz="1900" spc="25" dirty="0">
                <a:latin typeface="Symbol"/>
                <a:cs typeface="Symbol"/>
              </a:rPr>
              <a:t></a:t>
            </a:r>
            <a:r>
              <a:rPr sz="1900" spc="-19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0.1</a:t>
            </a:r>
            <a:r>
              <a:rPr sz="1900" spc="35" dirty="0">
                <a:latin typeface="Symbol"/>
                <a:cs typeface="Symbol"/>
              </a:rPr>
              <a:t></a:t>
            </a:r>
            <a:r>
              <a:rPr sz="1900" spc="-19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0.1</a:t>
            </a:r>
            <a:r>
              <a:rPr sz="1900" spc="25" dirty="0">
                <a:latin typeface="Symbol"/>
                <a:cs typeface="Symbol"/>
              </a:rPr>
              <a:t></a:t>
            </a:r>
            <a:r>
              <a:rPr sz="1900" spc="25" dirty="0">
                <a:latin typeface="Times New Roman"/>
                <a:cs typeface="Times New Roman"/>
              </a:rPr>
              <a:t>1)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Momen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kedua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r>
              <a:rPr sz="2000" b="1" spc="-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profile,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08342" y="6117333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8972" y="0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42688" y="6303255"/>
            <a:ext cx="3717290" cy="0"/>
          </a:xfrm>
          <a:custGeom>
            <a:avLst/>
            <a:gdLst/>
            <a:ahLst/>
            <a:cxnLst/>
            <a:rect l="l" t="t" r="r" b="b"/>
            <a:pathLst>
              <a:path w="3717290">
                <a:moveTo>
                  <a:pt x="0" y="0"/>
                </a:moveTo>
                <a:lnTo>
                  <a:pt x="3717038" y="0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507980" y="6118570"/>
            <a:ext cx="107442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0" dirty="0">
                <a:latin typeface="Symbol"/>
                <a:cs typeface="Symbol"/>
              </a:rPr>
              <a:t></a:t>
            </a:r>
            <a:r>
              <a:rPr sz="1800" spc="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21.07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Symbol"/>
                <a:cs typeface="Symbol"/>
              </a:rPr>
              <a:t></a:t>
            </a:r>
            <a:r>
              <a:rPr sz="1800" spc="25" dirty="0">
                <a:latin typeface="Times New Roman"/>
                <a:cs typeface="Times New Roman"/>
              </a:rPr>
              <a:t>s</a:t>
            </a:r>
            <a:r>
              <a:rPr sz="1575" spc="37" baseline="42328" dirty="0">
                <a:latin typeface="Times New Roman"/>
                <a:cs typeface="Times New Roman"/>
              </a:rPr>
              <a:t>2</a:t>
            </a:r>
            <a:endParaRPr sz="1575" baseline="42328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05345" y="6298402"/>
            <a:ext cx="1792605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25" dirty="0">
                <a:latin typeface="Times New Roman"/>
                <a:cs typeface="Times New Roman"/>
              </a:rPr>
              <a:t>(0.01</a:t>
            </a:r>
            <a:r>
              <a:rPr sz="1800" spc="25" dirty="0">
                <a:latin typeface="Symbol"/>
                <a:cs typeface="Symbol"/>
              </a:rPr>
              <a:t>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30" dirty="0">
                <a:latin typeface="Times New Roman"/>
                <a:cs typeface="Times New Roman"/>
              </a:rPr>
              <a:t>0.1</a:t>
            </a:r>
            <a:r>
              <a:rPr sz="1800" spc="30" dirty="0">
                <a:latin typeface="Symbol"/>
                <a:cs typeface="Symbol"/>
              </a:rPr>
              <a:t></a:t>
            </a:r>
            <a:r>
              <a:rPr sz="1800" spc="-340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0.1</a:t>
            </a:r>
            <a:r>
              <a:rPr sz="1800" spc="25" dirty="0">
                <a:latin typeface="Symbol"/>
                <a:cs typeface="Symbol"/>
              </a:rPr>
              <a:t></a:t>
            </a:r>
            <a:r>
              <a:rPr sz="1800" spc="25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42178" y="5973790"/>
            <a:ext cx="369570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-35" dirty="0">
                <a:latin typeface="Times New Roman"/>
                <a:cs typeface="Times New Roman"/>
              </a:rPr>
              <a:t>(1)(5)</a:t>
            </a:r>
            <a:r>
              <a:rPr sz="1575" spc="-52" baseline="42328" dirty="0">
                <a:latin typeface="Times New Roman"/>
                <a:cs typeface="Times New Roman"/>
              </a:rPr>
              <a:t>2  </a:t>
            </a:r>
            <a:r>
              <a:rPr sz="1800" spc="0" dirty="0">
                <a:latin typeface="Symbol"/>
                <a:cs typeface="Symbol"/>
              </a:rPr>
              <a:t></a:t>
            </a:r>
            <a:r>
              <a:rPr sz="1800" spc="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(0.1</a:t>
            </a:r>
            <a:r>
              <a:rPr sz="1800" spc="-35" dirty="0" smtClean="0">
                <a:latin typeface="Times New Roman"/>
                <a:cs typeface="Times New Roman"/>
              </a:rPr>
              <a:t>)(</a:t>
            </a:r>
            <a:r>
              <a:rPr lang="en-US" sz="1800" spc="-35" dirty="0" smtClean="0">
                <a:latin typeface="Times New Roman"/>
                <a:cs typeface="Times New Roman"/>
              </a:rPr>
              <a:t>2</a:t>
            </a:r>
            <a:r>
              <a:rPr sz="1800" spc="-35" dirty="0" smtClean="0">
                <a:latin typeface="Times New Roman"/>
                <a:cs typeface="Times New Roman"/>
              </a:rPr>
              <a:t>)</a:t>
            </a:r>
            <a:r>
              <a:rPr sz="1575" spc="-52" baseline="42328" dirty="0" smtClean="0">
                <a:latin typeface="Times New Roman"/>
                <a:cs typeface="Times New Roman"/>
              </a:rPr>
              <a:t>2  </a:t>
            </a:r>
            <a:r>
              <a:rPr sz="1800" spc="0" dirty="0">
                <a:latin typeface="Symbol"/>
                <a:cs typeface="Symbol"/>
              </a:rPr>
              <a:t></a:t>
            </a:r>
            <a:r>
              <a:rPr sz="1800" spc="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(0.1</a:t>
            </a:r>
            <a:r>
              <a:rPr sz="1800" dirty="0" smtClean="0">
                <a:latin typeface="Times New Roman"/>
                <a:cs typeface="Times New Roman"/>
              </a:rPr>
              <a:t>)(</a:t>
            </a:r>
            <a:r>
              <a:rPr lang="en-US" sz="1800" dirty="0" smtClean="0">
                <a:latin typeface="Times New Roman"/>
                <a:cs typeface="Times New Roman"/>
              </a:rPr>
              <a:t>1</a:t>
            </a:r>
            <a:r>
              <a:rPr sz="1800" dirty="0" smtClean="0">
                <a:latin typeface="Times New Roman"/>
                <a:cs typeface="Times New Roman"/>
              </a:rPr>
              <a:t>)</a:t>
            </a:r>
            <a:r>
              <a:rPr sz="1575" baseline="42328" dirty="0" smtClean="0">
                <a:latin typeface="Times New Roman"/>
                <a:cs typeface="Times New Roman"/>
              </a:rPr>
              <a:t>2  </a:t>
            </a:r>
            <a:r>
              <a:rPr sz="1800" spc="0" dirty="0">
                <a:latin typeface="Symbol"/>
                <a:cs typeface="Symbol"/>
              </a:rPr>
              <a:t></a:t>
            </a:r>
            <a:r>
              <a:rPr sz="1800" spc="-3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(0.01)(0)</a:t>
            </a:r>
            <a:r>
              <a:rPr sz="1575" spc="-7" baseline="42328" dirty="0">
                <a:latin typeface="Times New Roman"/>
                <a:cs typeface="Times New Roman"/>
              </a:rPr>
              <a:t>2</a:t>
            </a:r>
            <a:endParaRPr sz="1575" baseline="42328" dirty="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92598" y="6118570"/>
            <a:ext cx="40640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25" dirty="0">
                <a:latin typeface="Symbol"/>
                <a:cs typeface="Symbol"/>
              </a:rPr>
              <a:t></a:t>
            </a:r>
            <a:r>
              <a:rPr sz="1575" spc="37" baseline="42328" dirty="0">
                <a:latin typeface="Times New Roman"/>
                <a:cs typeface="Times New Roman"/>
              </a:rPr>
              <a:t>2</a:t>
            </a:r>
            <a:r>
              <a:rPr sz="1575" spc="382" baseline="42328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697" y="1687067"/>
            <a:ext cx="9084945" cy="2199640"/>
          </a:xfrm>
          <a:custGeom>
            <a:avLst/>
            <a:gdLst/>
            <a:ahLst/>
            <a:cxnLst/>
            <a:rect l="l" t="t" r="r" b="b"/>
            <a:pathLst>
              <a:path w="9084945" h="2199640">
                <a:moveTo>
                  <a:pt x="9084569" y="2199131"/>
                </a:moveTo>
                <a:lnTo>
                  <a:pt x="9084569" y="0"/>
                </a:lnTo>
                <a:lnTo>
                  <a:pt x="0" y="0"/>
                </a:lnTo>
                <a:lnTo>
                  <a:pt x="0" y="2199131"/>
                </a:lnTo>
                <a:lnTo>
                  <a:pt x="6095" y="2199131"/>
                </a:lnTo>
                <a:lnTo>
                  <a:pt x="6095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9070853" y="12191"/>
                </a:lnTo>
                <a:lnTo>
                  <a:pt x="9070853" y="6095"/>
                </a:lnTo>
                <a:lnTo>
                  <a:pt x="9078473" y="12191"/>
                </a:lnTo>
                <a:lnTo>
                  <a:pt x="9078473" y="2199131"/>
                </a:lnTo>
                <a:lnTo>
                  <a:pt x="9084569" y="2199131"/>
                </a:lnTo>
                <a:close/>
              </a:path>
              <a:path w="9084945" h="2199640">
                <a:moveTo>
                  <a:pt x="13715" y="12191"/>
                </a:moveTo>
                <a:lnTo>
                  <a:pt x="13715" y="6095"/>
                </a:lnTo>
                <a:lnTo>
                  <a:pt x="6095" y="12191"/>
                </a:lnTo>
                <a:lnTo>
                  <a:pt x="13715" y="12191"/>
                </a:lnTo>
                <a:close/>
              </a:path>
              <a:path w="9084945" h="2199640">
                <a:moveTo>
                  <a:pt x="13715" y="2199131"/>
                </a:moveTo>
                <a:lnTo>
                  <a:pt x="13715" y="12191"/>
                </a:lnTo>
                <a:lnTo>
                  <a:pt x="6095" y="12191"/>
                </a:lnTo>
                <a:lnTo>
                  <a:pt x="6095" y="2199131"/>
                </a:lnTo>
                <a:lnTo>
                  <a:pt x="13715" y="2199131"/>
                </a:lnTo>
                <a:close/>
              </a:path>
              <a:path w="9084945" h="2199640">
                <a:moveTo>
                  <a:pt x="9078473" y="12191"/>
                </a:moveTo>
                <a:lnTo>
                  <a:pt x="9070853" y="6095"/>
                </a:lnTo>
                <a:lnTo>
                  <a:pt x="9070853" y="12191"/>
                </a:lnTo>
                <a:lnTo>
                  <a:pt x="9078473" y="12191"/>
                </a:lnTo>
                <a:close/>
              </a:path>
              <a:path w="9084945" h="2199640">
                <a:moveTo>
                  <a:pt x="9078473" y="2199131"/>
                </a:moveTo>
                <a:lnTo>
                  <a:pt x="9078473" y="12191"/>
                </a:lnTo>
                <a:lnTo>
                  <a:pt x="9070853" y="12191"/>
                </a:lnTo>
                <a:lnTo>
                  <a:pt x="9070853" y="2199131"/>
                </a:lnTo>
                <a:lnTo>
                  <a:pt x="9078473" y="219913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12491" y="2519172"/>
            <a:ext cx="33655" cy="20320"/>
          </a:xfrm>
          <a:custGeom>
            <a:avLst/>
            <a:gdLst/>
            <a:ahLst/>
            <a:cxnLst/>
            <a:rect l="l" t="t" r="r" b="b"/>
            <a:pathLst>
              <a:path w="33655" h="20319">
                <a:moveTo>
                  <a:pt x="0" y="19811"/>
                </a:moveTo>
                <a:lnTo>
                  <a:pt x="33527" y="0"/>
                </a:lnTo>
              </a:path>
            </a:pathLst>
          </a:custGeom>
          <a:ln w="11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46019" y="2525267"/>
            <a:ext cx="50800" cy="123825"/>
          </a:xfrm>
          <a:custGeom>
            <a:avLst/>
            <a:gdLst/>
            <a:ahLst/>
            <a:cxnLst/>
            <a:rect l="l" t="t" r="r" b="b"/>
            <a:pathLst>
              <a:path w="50800" h="123825">
                <a:moveTo>
                  <a:pt x="0" y="0"/>
                </a:moveTo>
                <a:lnTo>
                  <a:pt x="50291" y="123443"/>
                </a:lnTo>
              </a:path>
            </a:pathLst>
          </a:custGeom>
          <a:ln w="22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0883" y="2293619"/>
            <a:ext cx="1685925" cy="355600"/>
          </a:xfrm>
          <a:custGeom>
            <a:avLst/>
            <a:gdLst/>
            <a:ahLst/>
            <a:cxnLst/>
            <a:rect l="l" t="t" r="r" b="b"/>
            <a:pathLst>
              <a:path w="1685925" h="355600">
                <a:moveTo>
                  <a:pt x="0" y="355091"/>
                </a:moveTo>
                <a:lnTo>
                  <a:pt x="65531" y="0"/>
                </a:lnTo>
                <a:lnTo>
                  <a:pt x="1685543" y="0"/>
                </a:lnTo>
              </a:path>
            </a:pathLst>
          </a:custGeom>
          <a:ln w="11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43830" y="2302255"/>
            <a:ext cx="975994" cy="3441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15" dirty="0">
                <a:latin typeface="Symbol"/>
                <a:cs typeface="Symbol"/>
              </a:rPr>
              <a:t></a:t>
            </a:r>
            <a:r>
              <a:rPr sz="2050" spc="-44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1.37 </a:t>
            </a:r>
            <a:r>
              <a:rPr sz="2050" dirty="0">
                <a:latin typeface="Symbol"/>
                <a:cs typeface="Symbol"/>
              </a:rPr>
              <a:t></a:t>
            </a:r>
            <a:r>
              <a:rPr sz="2050" dirty="0">
                <a:latin typeface="Times New Roman"/>
                <a:cs typeface="Times New Roman"/>
              </a:rPr>
              <a:t>s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72850" y="356615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2997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00374" y="3192992"/>
            <a:ext cx="156210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50" dirty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9355" y="3532032"/>
            <a:ext cx="1276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43274" y="3357584"/>
            <a:ext cx="1089660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50" dirty="0">
                <a:latin typeface="Symbol"/>
                <a:cs typeface="Symbol"/>
              </a:rPr>
              <a:t></a:t>
            </a:r>
            <a:r>
              <a:rPr sz="2050" dirty="0">
                <a:latin typeface="Times New Roman"/>
                <a:cs typeface="Times New Roman"/>
              </a:rPr>
              <a:t> 146</a:t>
            </a:r>
            <a:r>
              <a:rPr sz="2050" spc="-38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Times New Roman"/>
                <a:cs typeface="Times New Roman"/>
              </a:rPr>
              <a:t>kHz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9310" y="3561800"/>
            <a:ext cx="473963" cy="3289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50" spc="-35" dirty="0" smtClean="0">
                <a:latin typeface="Times New Roman"/>
                <a:cs typeface="Times New Roman"/>
              </a:rPr>
              <a:t>5</a:t>
            </a:r>
            <a:r>
              <a:rPr lang="en-US" sz="2050" spc="-35" dirty="0" smtClean="0">
                <a:latin typeface="Times New Roman"/>
                <a:cs typeface="Times New Roman"/>
              </a:rPr>
              <a:t> </a:t>
            </a:r>
            <a:r>
              <a:rPr sz="2050" spc="125" dirty="0" smtClean="0">
                <a:latin typeface="Symbol"/>
                <a:cs typeface="Symbol"/>
              </a:rPr>
              <a:t></a:t>
            </a:r>
            <a:endParaRPr sz="2050" dirty="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9523" y="3357584"/>
            <a:ext cx="539750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2905" algn="l"/>
              </a:tabLst>
            </a:pPr>
            <a:r>
              <a:rPr sz="2050" spc="0" dirty="0">
                <a:latin typeface="Times New Roman"/>
                <a:cs typeface="Times New Roman"/>
              </a:rPr>
              <a:t>B	</a:t>
            </a:r>
            <a:r>
              <a:rPr sz="2050" dirty="0">
                <a:latin typeface="Symbol"/>
                <a:cs typeface="Symbol"/>
              </a:rPr>
              <a:t>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26690" y="3651694"/>
            <a:ext cx="927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Symbol"/>
                <a:cs typeface="Symbol"/>
              </a:rPr>
              <a:t>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93133" y="1869439"/>
            <a:ext cx="3166110" cy="132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RMS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delay</a:t>
            </a:r>
            <a:r>
              <a:rPr sz="2000" b="1" spc="-1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spread,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ts val="765"/>
              </a:lnSpc>
              <a:spcBef>
                <a:spcPts val="950"/>
              </a:spcBef>
            </a:pPr>
            <a:r>
              <a:rPr sz="1200" spc="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875030">
              <a:lnSpc>
                <a:spcPts val="1785"/>
              </a:lnSpc>
              <a:tabLst>
                <a:tab pos="1589405" algn="l"/>
              </a:tabLst>
            </a:pPr>
            <a:r>
              <a:rPr sz="2050" spc="114" dirty="0">
                <a:latin typeface="Symbol"/>
                <a:cs typeface="Symbol"/>
              </a:rPr>
              <a:t></a:t>
            </a:r>
            <a:r>
              <a:rPr sz="1800" spc="172" baseline="-25462" dirty="0">
                <a:latin typeface="Symbol"/>
                <a:cs typeface="Symbol"/>
              </a:rPr>
              <a:t></a:t>
            </a:r>
            <a:r>
              <a:rPr sz="1800" spc="569" baseline="-25462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Symbol"/>
                <a:cs typeface="Symbol"/>
              </a:rPr>
              <a:t></a:t>
            </a:r>
            <a:r>
              <a:rPr sz="2050" spc="15" dirty="0">
                <a:latin typeface="Times New Roman"/>
                <a:cs typeface="Times New Roman"/>
              </a:rPr>
              <a:t>	</a:t>
            </a:r>
            <a:r>
              <a:rPr sz="2050" spc="10" dirty="0">
                <a:latin typeface="Times New Roman"/>
                <a:cs typeface="Times New Roman"/>
              </a:rPr>
              <a:t>21.07 </a:t>
            </a:r>
            <a:r>
              <a:rPr sz="2050" spc="15" dirty="0">
                <a:latin typeface="Symbol"/>
                <a:cs typeface="Symbol"/>
              </a:rPr>
              <a:t></a:t>
            </a:r>
            <a:r>
              <a:rPr sz="2050" spc="-43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(4.38)</a:t>
            </a: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Coherence</a:t>
            </a:r>
            <a:r>
              <a:rPr sz="2000" b="1" spc="-1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bandwidth,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2732" y="482599"/>
            <a:ext cx="8293100" cy="6673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Small Scale Fading –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Parameter kanal multipath – parameter dispersi 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waktu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9697" y="3886199"/>
            <a:ext cx="9084945" cy="1927860"/>
          </a:xfrm>
          <a:custGeom>
            <a:avLst/>
            <a:gdLst/>
            <a:ahLst/>
            <a:cxnLst/>
            <a:rect l="l" t="t" r="r" b="b"/>
            <a:pathLst>
              <a:path w="9084945" h="1927860">
                <a:moveTo>
                  <a:pt x="13715" y="1915668"/>
                </a:moveTo>
                <a:lnTo>
                  <a:pt x="13715" y="0"/>
                </a:lnTo>
                <a:lnTo>
                  <a:pt x="0" y="0"/>
                </a:lnTo>
                <a:lnTo>
                  <a:pt x="0" y="1927860"/>
                </a:lnTo>
                <a:lnTo>
                  <a:pt x="6095" y="1927860"/>
                </a:lnTo>
                <a:lnTo>
                  <a:pt x="6095" y="1915668"/>
                </a:lnTo>
                <a:lnTo>
                  <a:pt x="13715" y="1915668"/>
                </a:lnTo>
                <a:close/>
              </a:path>
              <a:path w="9084945" h="1927860">
                <a:moveTo>
                  <a:pt x="9078473" y="1915668"/>
                </a:moveTo>
                <a:lnTo>
                  <a:pt x="6095" y="1915668"/>
                </a:lnTo>
                <a:lnTo>
                  <a:pt x="13715" y="1921764"/>
                </a:lnTo>
                <a:lnTo>
                  <a:pt x="13715" y="1927860"/>
                </a:lnTo>
                <a:lnTo>
                  <a:pt x="9070853" y="1927860"/>
                </a:lnTo>
                <a:lnTo>
                  <a:pt x="9070853" y="1921764"/>
                </a:lnTo>
                <a:lnTo>
                  <a:pt x="9078473" y="1915668"/>
                </a:lnTo>
                <a:close/>
              </a:path>
              <a:path w="9084945" h="1927860">
                <a:moveTo>
                  <a:pt x="13715" y="1927860"/>
                </a:moveTo>
                <a:lnTo>
                  <a:pt x="13715" y="1921764"/>
                </a:lnTo>
                <a:lnTo>
                  <a:pt x="6095" y="1915668"/>
                </a:lnTo>
                <a:lnTo>
                  <a:pt x="6095" y="1927860"/>
                </a:lnTo>
                <a:lnTo>
                  <a:pt x="13715" y="1927860"/>
                </a:lnTo>
                <a:close/>
              </a:path>
              <a:path w="9084945" h="1927860">
                <a:moveTo>
                  <a:pt x="9084569" y="1927860"/>
                </a:moveTo>
                <a:lnTo>
                  <a:pt x="9084569" y="0"/>
                </a:lnTo>
                <a:lnTo>
                  <a:pt x="9070853" y="0"/>
                </a:lnTo>
                <a:lnTo>
                  <a:pt x="9070853" y="1915668"/>
                </a:lnTo>
                <a:lnTo>
                  <a:pt x="9078473" y="1915668"/>
                </a:lnTo>
                <a:lnTo>
                  <a:pt x="9078473" y="1927860"/>
                </a:lnTo>
                <a:lnTo>
                  <a:pt x="9084569" y="1927860"/>
                </a:lnTo>
                <a:close/>
              </a:path>
              <a:path w="9084945" h="1927860">
                <a:moveTo>
                  <a:pt x="9078473" y="1927860"/>
                </a:moveTo>
                <a:lnTo>
                  <a:pt x="9078473" y="1915668"/>
                </a:lnTo>
                <a:lnTo>
                  <a:pt x="9070853" y="1921764"/>
                </a:lnTo>
                <a:lnTo>
                  <a:pt x="9070853" y="1927860"/>
                </a:lnTo>
                <a:lnTo>
                  <a:pt x="9078473" y="192786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69333" y="4016754"/>
            <a:ext cx="710565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Jadi,</a:t>
            </a:r>
            <a:endParaRPr sz="2000" dirty="0">
              <a:latin typeface="Arial"/>
              <a:cs typeface="Arial"/>
            </a:endParaRPr>
          </a:p>
          <a:p>
            <a:pPr marL="355600" marR="17145" indent="-342900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Untuk AMPS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( BW kanal RF = 30 kHz ), BW kanal RF &lt;</a:t>
            </a:r>
            <a:r>
              <a:rPr sz="2000" spc="-2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BW  koheren sehingga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tidak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memerlukan</a:t>
            </a:r>
            <a:r>
              <a:rPr sz="2000" spc="-1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equalizer</a:t>
            </a:r>
            <a:endParaRPr sz="2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Untuk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GSM ( BW kanal RF = 200 kHz ), BW kanal RF &gt;</a:t>
            </a:r>
            <a:r>
              <a:rPr sz="2000" spc="-2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BW  koheren , sehingga memerlukan</a:t>
            </a:r>
            <a:r>
              <a:rPr sz="2000" spc="-1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equalizer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4605" y="482593"/>
            <a:ext cx="9571233" cy="6673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376680" marR="5080">
              <a:lnSpc>
                <a:spcPct val="100400"/>
              </a:lnSpc>
              <a:spcBef>
                <a:spcPts val="85"/>
              </a:spcBef>
            </a:pPr>
            <a:r>
              <a:rPr sz="2400" spc="-5" dirty="0"/>
              <a:t>Small Scale Fading – </a:t>
            </a:r>
            <a:r>
              <a:rPr spc="-5" dirty="0"/>
              <a:t>Parameter kanal multipath – parameter dispersi  </a:t>
            </a:r>
            <a:r>
              <a:rPr dirty="0"/>
              <a:t>waktu</a:t>
            </a:r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6029" y="1526342"/>
            <a:ext cx="8813165" cy="4385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3265"/>
                </a:solidFill>
                <a:latin typeface="Arial"/>
                <a:cs typeface="Arial"/>
              </a:rPr>
              <a:t>Intersymbol Interference</a:t>
            </a:r>
            <a:r>
              <a:rPr sz="2800" b="1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265"/>
                </a:solidFill>
                <a:latin typeface="Arial"/>
                <a:cs typeface="Arial"/>
              </a:rPr>
              <a:t>(ISI):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157480">
              <a:lnSpc>
                <a:spcPct val="100000"/>
              </a:lnSpc>
              <a:tabLst>
                <a:tab pos="2413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Ketika multipath delay spread lebih besar dari 20% durasi  simbol, ISI dapat menjadi problem. Untuk </a:t>
            </a:r>
            <a:r>
              <a:rPr sz="2400" spc="-5" dirty="0" err="1">
                <a:solidFill>
                  <a:srgbClr val="003265"/>
                </a:solidFill>
                <a:latin typeface="Arial"/>
                <a:cs typeface="Arial"/>
              </a:rPr>
              <a:t>mengatasi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ISI</a:t>
            </a:r>
            <a:r>
              <a:rPr lang="en-US" sz="24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spc="-40" dirty="0" err="1" smtClean="0">
                <a:solidFill>
                  <a:srgbClr val="003265"/>
                </a:solidFill>
                <a:latin typeface="Arial"/>
                <a:cs typeface="Arial"/>
              </a:rPr>
              <a:t>antara</a:t>
            </a:r>
            <a:r>
              <a:rPr lang="en-US" sz="2400" spc="-40" dirty="0" smtClean="0">
                <a:solidFill>
                  <a:srgbClr val="003265"/>
                </a:solidFill>
                <a:latin typeface="Arial"/>
                <a:cs typeface="Arial"/>
              </a:rPr>
              <a:t> lain :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4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 err="1" smtClean="0">
                <a:solidFill>
                  <a:srgbClr val="FF0000"/>
                </a:solidFill>
                <a:latin typeface="Arial"/>
                <a:cs typeface="Arial"/>
              </a:rPr>
              <a:t>Pertama</a:t>
            </a:r>
            <a:r>
              <a:rPr lang="en-US"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receiver dipasangi dengan </a:t>
            </a:r>
            <a:r>
              <a:rPr sz="2400" i="1" spc="-5" dirty="0">
                <a:solidFill>
                  <a:srgbClr val="003265"/>
                </a:solidFill>
                <a:latin typeface="Arial"/>
                <a:cs typeface="Arial"/>
              </a:rPr>
              <a:t>adaptive</a:t>
            </a:r>
            <a:r>
              <a:rPr sz="2400" i="1" spc="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3265"/>
                </a:solidFill>
                <a:latin typeface="Arial"/>
                <a:cs typeface="Arial"/>
              </a:rPr>
              <a:t>equalizer</a:t>
            </a:r>
            <a:endParaRPr sz="2400" dirty="0">
              <a:latin typeface="Arial"/>
              <a:cs typeface="Arial"/>
            </a:endParaRPr>
          </a:p>
          <a:p>
            <a:pPr marL="241300" marR="886460" indent="-228600">
              <a:lnSpc>
                <a:spcPct val="100000"/>
              </a:lnSpc>
              <a:spcBef>
                <a:spcPts val="14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 err="1" smtClean="0">
                <a:solidFill>
                  <a:srgbClr val="002060"/>
                </a:solidFill>
                <a:latin typeface="Arial"/>
                <a:cs typeface="Arial"/>
              </a:rPr>
              <a:t>Kedua</a:t>
            </a:r>
            <a:r>
              <a:rPr lang="en-US" sz="2400" b="1" spc="-5" dirty="0">
                <a:solidFill>
                  <a:srgbClr val="002060"/>
                </a:solidFill>
                <a:latin typeface="Arial"/>
                <a:cs typeface="Arial"/>
              </a:rPr>
              <a:t>;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menggunakan kode-kode proteksi error (channel  coding) untuk mendeteksi dan </a:t>
            </a:r>
            <a:r>
              <a:rPr sz="2400" spc="-5" dirty="0" err="1">
                <a:solidFill>
                  <a:srgbClr val="003265"/>
                </a:solidFill>
                <a:latin typeface="Arial"/>
                <a:cs typeface="Arial"/>
              </a:rPr>
              <a:t>mengkoreksi</a:t>
            </a:r>
            <a:r>
              <a:rPr sz="2400" spc="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error</a:t>
            </a:r>
            <a:endParaRPr lang="en-US" sz="24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241300" marR="886460" indent="-228600">
              <a:lnSpc>
                <a:spcPct val="100000"/>
              </a:lnSpc>
              <a:spcBef>
                <a:spcPts val="1435"/>
              </a:spcBef>
              <a:buFont typeface="Arial"/>
              <a:buChar char="•"/>
              <a:tabLst>
                <a:tab pos="241300" algn="l"/>
              </a:tabLst>
            </a:pPr>
            <a:endParaRPr sz="2400" dirty="0">
              <a:latin typeface="Arial"/>
              <a:cs typeface="Arial"/>
            </a:endParaRPr>
          </a:p>
          <a:p>
            <a:pPr marL="12700" marR="735330">
              <a:lnSpc>
                <a:spcPct val="100000"/>
              </a:lnSpc>
              <a:spcBef>
                <a:spcPts val="1440"/>
              </a:spcBef>
              <a:tabLst>
                <a:tab pos="241300" algn="l"/>
              </a:tabLst>
            </a:pPr>
            <a:r>
              <a:rPr lang="en-US" sz="20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000" b="1" i="1" spc="-5" dirty="0" err="1" smtClean="0">
                <a:solidFill>
                  <a:srgbClr val="003265"/>
                </a:solidFill>
                <a:latin typeface="Arial"/>
                <a:cs typeface="Arial"/>
              </a:rPr>
              <a:t>Catatan</a:t>
            </a:r>
            <a:r>
              <a:rPr sz="20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ISI tidak bisa diatasi dengan memperbesar kuat  sinyal</a:t>
            </a:r>
            <a:r>
              <a:rPr sz="2000" spc="-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!!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81200" y="497366"/>
            <a:ext cx="41122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b="1" spc="-20" dirty="0">
                <a:solidFill>
                  <a:srgbClr val="003265"/>
                </a:solidFill>
                <a:latin typeface="Arial"/>
                <a:cs typeface="Arial"/>
              </a:rPr>
              <a:t>Time </a:t>
            </a:r>
            <a:r>
              <a:rPr lang="en-US" sz="3200" b="1" spc="-35" dirty="0">
                <a:solidFill>
                  <a:srgbClr val="003265"/>
                </a:solidFill>
                <a:latin typeface="Arial"/>
                <a:cs typeface="Arial"/>
              </a:rPr>
              <a:t>Varying</a:t>
            </a:r>
            <a:r>
              <a:rPr lang="en-US" sz="3200" b="1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3200" b="1" spc="-10" dirty="0">
                <a:solidFill>
                  <a:srgbClr val="003265"/>
                </a:solidFill>
                <a:latin typeface="Arial"/>
                <a:cs typeface="Arial"/>
              </a:rPr>
              <a:t>Model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2049" y="1459565"/>
            <a:ext cx="8912225" cy="56116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9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" dirty="0" err="1" smtClean="0">
                <a:solidFill>
                  <a:srgbClr val="003265"/>
                </a:solidFill>
                <a:latin typeface="Arial"/>
                <a:cs typeface="Arial"/>
              </a:rPr>
              <a:t>Variasi</a:t>
            </a:r>
            <a:r>
              <a:rPr sz="2400" spc="-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kanal (karena gerakan) </a:t>
            </a:r>
            <a:r>
              <a:rPr lang="en-US" sz="2400" spc="-5" dirty="0" smtClean="0">
                <a:solidFill>
                  <a:srgbClr val="003265"/>
                </a:solidFill>
                <a:latin typeface="Arial"/>
                <a:cs typeface="Arial"/>
              </a:rPr>
              <a:t>   </a:t>
            </a:r>
            <a:r>
              <a:rPr sz="2400" spc="75" dirty="0" smtClean="0">
                <a:solidFill>
                  <a:srgbClr val="003265"/>
                </a:solidFill>
                <a:latin typeface="Microsoft Sans Serif"/>
                <a:cs typeface="Microsoft Sans Serif"/>
              </a:rPr>
              <a:t>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Doppler</a:t>
            </a:r>
            <a:r>
              <a:rPr sz="2400" b="1" i="1" spc="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spread</a:t>
            </a:r>
            <a:endParaRPr lang="en-US" sz="2400" b="1" i="1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70"/>
              </a:spcBef>
              <a:buChar char="•"/>
              <a:tabLst>
                <a:tab pos="354965" algn="l"/>
                <a:tab pos="355600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  <a:tab pos="300863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Doppler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spread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i="1" spc="-7" baseline="-20833" dirty="0">
                <a:solidFill>
                  <a:srgbClr val="003265"/>
                </a:solidFill>
                <a:latin typeface="Arial"/>
                <a:cs typeface="Arial"/>
              </a:rPr>
              <a:t>D	</a:t>
            </a:r>
            <a:r>
              <a:rPr sz="2400" spc="75" dirty="0" smtClean="0">
                <a:solidFill>
                  <a:srgbClr val="003265"/>
                </a:solidFill>
                <a:latin typeface="Microsoft Sans Serif"/>
                <a:cs typeface="Microsoft Sans Serif"/>
              </a:rPr>
              <a:t>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channel coherence time </a:t>
            </a:r>
            <a:r>
              <a:rPr sz="2400" i="1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7" baseline="-20833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150" baseline="-20833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lang="en-US" sz="2400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  <a:tab pos="3008630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marR="6350" indent="-342900" algn="just">
              <a:lnSpc>
                <a:spcPct val="11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Channel coherence time </a:t>
            </a:r>
            <a:r>
              <a:rPr sz="2400" spc="-5" dirty="0" err="1">
                <a:solidFill>
                  <a:srgbClr val="003265"/>
                </a:solidFill>
                <a:latin typeface="Arial"/>
                <a:cs typeface="Arial"/>
              </a:rPr>
              <a:t>adalah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selang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waktu dimana  </a:t>
            </a:r>
            <a:r>
              <a:rPr sz="2400" spc="-5" dirty="0" err="1">
                <a:solidFill>
                  <a:srgbClr val="003265"/>
                </a:solidFill>
                <a:latin typeface="Arial"/>
                <a:cs typeface="Arial"/>
              </a:rPr>
              <a:t>kanal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dapat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dianggap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tidak </a:t>
            </a:r>
            <a:r>
              <a:rPr sz="2400" spc="-5" dirty="0" err="1">
                <a:solidFill>
                  <a:srgbClr val="003265"/>
                </a:solidFill>
                <a:latin typeface="Arial"/>
                <a:cs typeface="Arial"/>
              </a:rPr>
              <a:t>berubah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terhadap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waktu (time</a:t>
            </a:r>
            <a:r>
              <a:rPr sz="2400" spc="-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invariant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).</a:t>
            </a:r>
            <a:endParaRPr lang="en-US" sz="24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355600" marR="6350" indent="-342900" algn="just">
              <a:lnSpc>
                <a:spcPct val="11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marR="359410" indent="-342900">
              <a:lnSpc>
                <a:spcPct val="11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Channel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coherence time </a:t>
            </a:r>
            <a:r>
              <a:rPr lang="en-US"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juga</a:t>
            </a:r>
            <a:r>
              <a:rPr lang="en-US"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menujukan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waktu  dimana 2 sinyal terima memiliki korelasi amplitudo yang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kuat</a:t>
            </a:r>
            <a:endParaRPr lang="en-US" sz="2400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355600" marR="359410" indent="-342900">
              <a:lnSpc>
                <a:spcPct val="11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1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  <a:tab pos="1101725" algn="l"/>
                <a:tab pos="1569720" algn="l"/>
                <a:tab pos="2653665" algn="l"/>
                <a:tab pos="3554095" algn="l"/>
                <a:tab pos="4384675" algn="l"/>
                <a:tab pos="5673725" algn="l"/>
                <a:tab pos="6829425" algn="l"/>
                <a:tab pos="801624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Jika periode </a:t>
            </a:r>
            <a:r>
              <a:rPr sz="2400" spc="-5" dirty="0" err="1">
                <a:solidFill>
                  <a:srgbClr val="003265"/>
                </a:solidFill>
                <a:latin typeface="Arial"/>
                <a:cs typeface="Arial"/>
              </a:rPr>
              <a:t>simbol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lebih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besar dari coherence  </a:t>
            </a:r>
            <a:r>
              <a:rPr sz="2400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10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me</a:t>
            </a:r>
            <a:r>
              <a:rPr lang="en-US"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akan</a:t>
            </a:r>
            <a:r>
              <a:rPr lang="en-US"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terjadi</a:t>
            </a:r>
            <a:r>
              <a:rPr lang="en-US"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FAST FADING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105400" y="1676400"/>
            <a:ext cx="312038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467679" y="2743200"/>
            <a:ext cx="189921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4400" y="2527555"/>
            <a:ext cx="8461757" cy="170623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marR="561340" indent="-342900">
              <a:lnSpc>
                <a:spcPct val="80000"/>
              </a:lnSpc>
              <a:spcBef>
                <a:spcPts val="585"/>
              </a:spcBef>
              <a:buFont typeface="Wingdings" panose="05000000000000000000" pitchFamily="2" charset="2"/>
              <a:buChar char="§"/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Perbedaan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fasa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sebesar </a:t>
            </a:r>
            <a:r>
              <a:rPr sz="2000" spc="0" dirty="0">
                <a:solidFill>
                  <a:srgbClr val="003265"/>
                </a:solidFill>
                <a:latin typeface="Arial"/>
                <a:cs typeface="Arial"/>
              </a:rPr>
              <a:t>180</a:t>
            </a:r>
            <a:r>
              <a:rPr sz="1950" spc="0" baseline="25641" dirty="0">
                <a:solidFill>
                  <a:srgbClr val="003265"/>
                </a:solidFill>
                <a:latin typeface="Arial"/>
                <a:cs typeface="Arial"/>
              </a:rPr>
              <a:t>o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terjadi jika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terdapat perbedaan jarak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tempuh  </a:t>
            </a:r>
            <a:r>
              <a:rPr sz="2000" dirty="0" err="1">
                <a:solidFill>
                  <a:srgbClr val="003265"/>
                </a:solidFill>
                <a:latin typeface="Arial"/>
                <a:cs typeface="Arial"/>
              </a:rPr>
              <a:t>gelombang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endParaRPr lang="en-US" sz="2000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12700" marR="561340" indent="-635">
              <a:lnSpc>
                <a:spcPct val="80000"/>
              </a:lnSpc>
              <a:spcBef>
                <a:spcPts val="585"/>
              </a:spcBef>
            </a:pPr>
            <a:endParaRPr lang="en-US" sz="2000" b="1" dirty="0">
              <a:solidFill>
                <a:srgbClr val="003265"/>
              </a:solidFill>
              <a:latin typeface="Arial"/>
              <a:cs typeface="Arial"/>
            </a:endParaRPr>
          </a:p>
          <a:p>
            <a:pPr marL="354965" marR="561340" indent="-342900">
              <a:lnSpc>
                <a:spcPct val="80000"/>
              </a:lnSpc>
              <a:spcBef>
                <a:spcPts val="585"/>
              </a:spcBef>
              <a:buFont typeface="Wingdings" panose="05000000000000000000" pitchFamily="2" charset="2"/>
              <a:buChar char="§"/>
            </a:pPr>
            <a:r>
              <a:rPr sz="2000" b="1" dirty="0" err="1" smtClean="0">
                <a:solidFill>
                  <a:srgbClr val="003265"/>
                </a:solidFill>
                <a:latin typeface="Arial"/>
                <a:cs typeface="Arial"/>
              </a:rPr>
              <a:t>Sedangkan</a:t>
            </a:r>
            <a:r>
              <a:rPr sz="2000" b="1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kondisi terbaik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dicapai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jika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gelombang langsung dan gelombang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pantul memiliki fasa yang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sama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atau kelipatan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dari </a:t>
            </a:r>
            <a:r>
              <a:rPr sz="2000" spc="0" dirty="0">
                <a:solidFill>
                  <a:srgbClr val="003265"/>
                </a:solidFill>
                <a:latin typeface="Arial"/>
                <a:cs typeface="Arial"/>
              </a:rPr>
              <a:t>360</a:t>
            </a:r>
            <a:r>
              <a:rPr sz="1950" spc="0" baseline="25641" dirty="0">
                <a:solidFill>
                  <a:srgbClr val="003265"/>
                </a:solidFill>
                <a:latin typeface="Arial"/>
                <a:cs typeface="Arial"/>
              </a:rPr>
              <a:t>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( </a:t>
            </a:r>
            <a:r>
              <a:rPr sz="2000" b="1" i="1" spc="-5" dirty="0">
                <a:solidFill>
                  <a:srgbClr val="003265"/>
                </a:solidFill>
                <a:latin typeface="Arial"/>
                <a:cs typeface="Arial"/>
              </a:rPr>
              <a:t>In </a:t>
            </a:r>
            <a:r>
              <a:rPr sz="2000" b="1" i="1" dirty="0">
                <a:solidFill>
                  <a:srgbClr val="003265"/>
                </a:solidFill>
                <a:latin typeface="Arial"/>
                <a:cs typeface="Arial"/>
              </a:rPr>
              <a:t>Phase </a:t>
            </a:r>
            <a:r>
              <a:rPr sz="2000" b="1" i="1" spc="-5" dirty="0" smtClean="0">
                <a:solidFill>
                  <a:srgbClr val="003265"/>
                </a:solidFill>
                <a:latin typeface="Arial"/>
                <a:cs typeface="Arial"/>
              </a:rPr>
              <a:t>Combination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).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0172" y="425937"/>
            <a:ext cx="42646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3200" b="1" spc="-1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003265"/>
                </a:solidFill>
                <a:latin typeface="Arial"/>
                <a:cs typeface="Arial"/>
              </a:rPr>
              <a:t>nd</a:t>
            </a:r>
            <a:r>
              <a:rPr sz="3200" b="1" spc="-1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3200" b="1" spc="-5" dirty="0">
                <a:solidFill>
                  <a:srgbClr val="003265"/>
                </a:solidFill>
                <a:latin typeface="Arial"/>
                <a:cs typeface="Arial"/>
              </a:rPr>
              <a:t>hu</a:t>
            </a:r>
            <a:r>
              <a:rPr sz="3200" b="1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3200" b="1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3200" b="1" spc="-1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4400" y="4569253"/>
            <a:ext cx="7005320" cy="6123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5080" indent="-342900">
              <a:lnSpc>
                <a:spcPts val="2160"/>
              </a:lnSpc>
              <a:spcBef>
                <a:spcPts val="375"/>
              </a:spcBef>
              <a:buFont typeface="Wingdings" panose="05000000000000000000" pitchFamily="2" charset="2"/>
              <a:buChar char="§"/>
              <a:tabLst>
                <a:tab pos="1403985" algn="l"/>
                <a:tab pos="4017645" algn="l"/>
              </a:tabLst>
            </a:pPr>
            <a:r>
              <a:rPr lang="en-US"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Perubahan</a:t>
            </a: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mplituda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gelombang dan </a:t>
            </a:r>
            <a:r>
              <a:rPr sz="2000" spc="-5" dirty="0" err="1">
                <a:solidFill>
                  <a:srgbClr val="003265"/>
                </a:solidFill>
                <a:latin typeface="Arial"/>
                <a:cs typeface="Arial"/>
              </a:rPr>
              <a:t>fasa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003265"/>
                </a:solidFill>
                <a:latin typeface="Arial"/>
                <a:cs typeface="Arial"/>
              </a:rPr>
              <a:t>menjadi</a:t>
            </a:r>
            <a:r>
              <a:rPr sz="2000" spc="-3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3265"/>
                </a:solidFill>
                <a:latin typeface="Arial"/>
                <a:cs typeface="Arial"/>
              </a:rPr>
              <a:t>penyebab</a:t>
            </a:r>
            <a:r>
              <a:rPr sz="2000" spc="-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000" spc="-20" dirty="0" err="1" smtClean="0">
                <a:solidFill>
                  <a:srgbClr val="003265"/>
                </a:solidFill>
                <a:latin typeface="Arial"/>
                <a:cs typeface="Arial"/>
              </a:rPr>
              <a:t>terjadinya</a:t>
            </a:r>
            <a:r>
              <a:rPr lang="en-US" sz="2000" spc="-2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20" dirty="0" smtClean="0">
                <a:solidFill>
                  <a:srgbClr val="003265"/>
                </a:solidFill>
                <a:latin typeface="Arial"/>
                <a:cs typeface="Arial"/>
              </a:rPr>
              <a:t>FADING</a:t>
            </a:r>
            <a:r>
              <a:rPr sz="2000" spc="-5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2197" y="602989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84447" y="3581400"/>
            <a:ext cx="4114800" cy="304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33" y="1342246"/>
            <a:ext cx="8575675" cy="2772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Doppler Spread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dan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Coherence</a:t>
            </a:r>
            <a:r>
              <a:rPr sz="2400" b="1" i="1" spc="-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15" dirty="0">
                <a:solidFill>
                  <a:srgbClr val="003265"/>
                </a:solidFill>
                <a:latin typeface="Arial"/>
                <a:cs typeface="Arial"/>
              </a:rPr>
              <a:t>Time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697865">
              <a:lnSpc>
                <a:spcPct val="100000"/>
              </a:lnSpc>
              <a:tabLst>
                <a:tab pos="3173095" algn="l"/>
              </a:tabLst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Latar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belakang</a:t>
            </a:r>
            <a:r>
              <a:rPr sz="2400" b="1" spc="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:	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Pergeseran Doppler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( </a:t>
            </a:r>
            <a:r>
              <a:rPr sz="2400" i="1" spc="-5" dirty="0">
                <a:solidFill>
                  <a:srgbClr val="003265"/>
                </a:solidFill>
                <a:latin typeface="Arial"/>
                <a:cs typeface="Arial"/>
              </a:rPr>
              <a:t>Doppler Shift</a:t>
            </a:r>
            <a:r>
              <a:rPr sz="2400" i="1" spc="-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927100" marR="5080" indent="-228600">
              <a:lnSpc>
                <a:spcPts val="2590"/>
              </a:lnSpc>
              <a:spcBef>
                <a:spcPts val="760"/>
              </a:spcBef>
              <a:buFont typeface="Arial"/>
              <a:buChar char="•"/>
              <a:tabLst>
                <a:tab pos="927100" algn="l"/>
              </a:tabLst>
            </a:pP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Doppler shift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(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pergeseran doppler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)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adalah pergeseran  frekuensi yang disebabkan pergerakan</a:t>
            </a:r>
            <a:r>
              <a:rPr sz="24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penerima.</a:t>
            </a:r>
            <a:endParaRPr sz="2400" dirty="0">
              <a:latin typeface="Arial"/>
              <a:cs typeface="Arial"/>
            </a:endParaRPr>
          </a:p>
          <a:p>
            <a:pPr marL="927100" marR="859155" indent="-228600">
              <a:lnSpc>
                <a:spcPts val="2590"/>
              </a:lnSpc>
              <a:spcBef>
                <a:spcPts val="1440"/>
              </a:spcBef>
              <a:buFont typeface="Arial"/>
              <a:buChar char="•"/>
              <a:tabLst>
                <a:tab pos="927100" algn="l"/>
              </a:tabLst>
            </a:pPr>
            <a:r>
              <a:rPr sz="2400" i="1" spc="-5" dirty="0">
                <a:solidFill>
                  <a:srgbClr val="003265"/>
                </a:solidFill>
                <a:latin typeface="Arial"/>
                <a:cs typeface="Arial"/>
              </a:rPr>
              <a:t>Doppler shift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meningkatkan bandwidth sinyal yang  ditransmisikan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2739" y="634999"/>
            <a:ext cx="76358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 smtClean="0"/>
              <a:t>Parameter </a:t>
            </a:r>
            <a:r>
              <a:rPr sz="2400" spc="-5" dirty="0"/>
              <a:t>kanal multipath – Efek</a:t>
            </a:r>
            <a:r>
              <a:rPr sz="2400" spc="40" dirty="0"/>
              <a:t> </a:t>
            </a:r>
            <a:r>
              <a:rPr sz="2400" spc="-5" dirty="0"/>
              <a:t>doppler</a:t>
            </a:r>
            <a:endParaRPr sz="3200" dirty="0"/>
          </a:p>
        </p:txBody>
      </p:sp>
      <p:sp>
        <p:nvSpPr>
          <p:cNvPr id="7" name="object 7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80323" y="4114800"/>
            <a:ext cx="4114799" cy="2881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54856" y="5295899"/>
            <a:ext cx="1453775" cy="838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ight Arrow 5"/>
          <p:cNvSpPr/>
          <p:nvPr/>
        </p:nvSpPr>
        <p:spPr>
          <a:xfrm>
            <a:off x="3810000" y="5600699"/>
            <a:ext cx="685800" cy="419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61993" y="3048000"/>
            <a:ext cx="3051175" cy="457200"/>
          </a:xfrm>
          <a:custGeom>
            <a:avLst/>
            <a:gdLst/>
            <a:ahLst/>
            <a:cxnLst/>
            <a:rect l="l" t="t" r="r" b="b"/>
            <a:pathLst>
              <a:path w="3051175" h="457200">
                <a:moveTo>
                  <a:pt x="0" y="0"/>
                </a:moveTo>
                <a:lnTo>
                  <a:pt x="0" y="457199"/>
                </a:lnTo>
                <a:lnTo>
                  <a:pt x="3051047" y="457199"/>
                </a:lnTo>
                <a:lnTo>
                  <a:pt x="3051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1993" y="1447793"/>
            <a:ext cx="2822575" cy="381000"/>
          </a:xfrm>
          <a:prstGeom prst="rect">
            <a:avLst/>
          </a:prstGeom>
          <a:solidFill>
            <a:srgbClr val="FFFF98"/>
          </a:solidFill>
        </p:spPr>
        <p:txBody>
          <a:bodyPr vert="horz" wrap="square" lIns="0" tIns="0" rIns="0" bIns="0" rtlCol="0">
            <a:spAutoFit/>
          </a:bodyPr>
          <a:lstStyle/>
          <a:p>
            <a:pPr marL="393065" indent="-228600">
              <a:lnSpc>
                <a:spcPts val="2665"/>
              </a:lnSpc>
              <a:buFont typeface="Arial"/>
              <a:buChar char="•"/>
              <a:tabLst>
                <a:tab pos="393700" algn="l"/>
              </a:tabLst>
            </a:pP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Doppler spread</a:t>
            </a:r>
            <a:r>
              <a:rPr sz="2400" b="1" i="1" spc="-8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8128" y="1407667"/>
            <a:ext cx="4855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b="1" spc="-7" baseline="-20833" dirty="0">
                <a:solidFill>
                  <a:srgbClr val="003265"/>
                </a:solidFill>
                <a:latin typeface="Arial"/>
                <a:cs typeface="Arial"/>
              </a:rPr>
              <a:t>m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adalah pergeseran doppler</a:t>
            </a:r>
            <a:r>
              <a:rPr sz="20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maksimum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885" y="3071874"/>
            <a:ext cx="32880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Coherence </a:t>
            </a:r>
            <a:r>
              <a:rPr sz="2400" b="1" spc="-15" dirty="0">
                <a:solidFill>
                  <a:srgbClr val="003265"/>
                </a:solidFill>
                <a:latin typeface="Arial"/>
                <a:cs typeface="Arial"/>
              </a:rPr>
              <a:t>Time,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b="1" spc="-7" baseline="-20833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b="1" spc="225" baseline="-20833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69948" y="3657600"/>
            <a:ext cx="6324600" cy="228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6232" y="3645408"/>
            <a:ext cx="6350635" cy="241300"/>
          </a:xfrm>
          <a:custGeom>
            <a:avLst/>
            <a:gdLst/>
            <a:ahLst/>
            <a:cxnLst/>
            <a:rect l="l" t="t" r="r" b="b"/>
            <a:pathLst>
              <a:path w="6350634" h="241300">
                <a:moveTo>
                  <a:pt x="6350507" y="240791"/>
                </a:moveTo>
                <a:lnTo>
                  <a:pt x="6350507" y="0"/>
                </a:lnTo>
                <a:lnTo>
                  <a:pt x="0" y="0"/>
                </a:lnTo>
                <a:lnTo>
                  <a:pt x="0" y="240791"/>
                </a:lnTo>
                <a:lnTo>
                  <a:pt x="6095" y="240791"/>
                </a:lnTo>
                <a:lnTo>
                  <a:pt x="6095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6338315" y="12191"/>
                </a:lnTo>
                <a:lnTo>
                  <a:pt x="6338315" y="6095"/>
                </a:lnTo>
                <a:lnTo>
                  <a:pt x="6344411" y="12191"/>
                </a:lnTo>
                <a:lnTo>
                  <a:pt x="6344411" y="240791"/>
                </a:lnTo>
                <a:lnTo>
                  <a:pt x="6350507" y="240791"/>
                </a:lnTo>
                <a:close/>
              </a:path>
              <a:path w="6350634" h="241300">
                <a:moveTo>
                  <a:pt x="13715" y="12191"/>
                </a:moveTo>
                <a:lnTo>
                  <a:pt x="13715" y="6095"/>
                </a:lnTo>
                <a:lnTo>
                  <a:pt x="6095" y="12191"/>
                </a:lnTo>
                <a:lnTo>
                  <a:pt x="13715" y="12191"/>
                </a:lnTo>
                <a:close/>
              </a:path>
              <a:path w="6350634" h="241300">
                <a:moveTo>
                  <a:pt x="13715" y="240791"/>
                </a:moveTo>
                <a:lnTo>
                  <a:pt x="13715" y="12191"/>
                </a:lnTo>
                <a:lnTo>
                  <a:pt x="6095" y="12191"/>
                </a:lnTo>
                <a:lnTo>
                  <a:pt x="6095" y="240791"/>
                </a:lnTo>
                <a:lnTo>
                  <a:pt x="13715" y="240791"/>
                </a:lnTo>
                <a:close/>
              </a:path>
              <a:path w="6350634" h="241300">
                <a:moveTo>
                  <a:pt x="6344411" y="12191"/>
                </a:moveTo>
                <a:lnTo>
                  <a:pt x="6338315" y="6095"/>
                </a:lnTo>
                <a:lnTo>
                  <a:pt x="6338315" y="12191"/>
                </a:lnTo>
                <a:lnTo>
                  <a:pt x="6344411" y="12191"/>
                </a:lnTo>
                <a:close/>
              </a:path>
              <a:path w="6350634" h="241300">
                <a:moveTo>
                  <a:pt x="6344411" y="240791"/>
                </a:moveTo>
                <a:lnTo>
                  <a:pt x="6344411" y="12191"/>
                </a:lnTo>
                <a:lnTo>
                  <a:pt x="6338315" y="12191"/>
                </a:lnTo>
                <a:lnTo>
                  <a:pt x="6338315" y="240791"/>
                </a:lnTo>
                <a:lnTo>
                  <a:pt x="6344411" y="24079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8048" y="1905000"/>
            <a:ext cx="2819400" cy="91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94332" y="1892807"/>
            <a:ext cx="2845435" cy="939165"/>
          </a:xfrm>
          <a:custGeom>
            <a:avLst/>
            <a:gdLst/>
            <a:ahLst/>
            <a:cxnLst/>
            <a:rect l="l" t="t" r="r" b="b"/>
            <a:pathLst>
              <a:path w="2845435" h="939164">
                <a:moveTo>
                  <a:pt x="2845307" y="938783"/>
                </a:moveTo>
                <a:lnTo>
                  <a:pt x="2845307" y="0"/>
                </a:lnTo>
                <a:lnTo>
                  <a:pt x="0" y="0"/>
                </a:lnTo>
                <a:lnTo>
                  <a:pt x="0" y="938783"/>
                </a:lnTo>
                <a:lnTo>
                  <a:pt x="6095" y="938783"/>
                </a:lnTo>
                <a:lnTo>
                  <a:pt x="6095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2833115" y="12191"/>
                </a:lnTo>
                <a:lnTo>
                  <a:pt x="2833115" y="6095"/>
                </a:lnTo>
                <a:lnTo>
                  <a:pt x="2839211" y="12191"/>
                </a:lnTo>
                <a:lnTo>
                  <a:pt x="2839211" y="938783"/>
                </a:lnTo>
                <a:lnTo>
                  <a:pt x="2845307" y="938783"/>
                </a:lnTo>
                <a:close/>
              </a:path>
              <a:path w="2845435" h="939164">
                <a:moveTo>
                  <a:pt x="13715" y="12191"/>
                </a:moveTo>
                <a:lnTo>
                  <a:pt x="13715" y="6095"/>
                </a:lnTo>
                <a:lnTo>
                  <a:pt x="6095" y="12191"/>
                </a:lnTo>
                <a:lnTo>
                  <a:pt x="13715" y="12191"/>
                </a:lnTo>
                <a:close/>
              </a:path>
              <a:path w="2845435" h="939164">
                <a:moveTo>
                  <a:pt x="13715" y="925067"/>
                </a:moveTo>
                <a:lnTo>
                  <a:pt x="13715" y="12191"/>
                </a:lnTo>
                <a:lnTo>
                  <a:pt x="6095" y="12191"/>
                </a:lnTo>
                <a:lnTo>
                  <a:pt x="6095" y="925067"/>
                </a:lnTo>
                <a:lnTo>
                  <a:pt x="13715" y="925067"/>
                </a:lnTo>
                <a:close/>
              </a:path>
              <a:path w="2845435" h="939164">
                <a:moveTo>
                  <a:pt x="2839211" y="925067"/>
                </a:moveTo>
                <a:lnTo>
                  <a:pt x="6095" y="925067"/>
                </a:lnTo>
                <a:lnTo>
                  <a:pt x="13715" y="932687"/>
                </a:lnTo>
                <a:lnTo>
                  <a:pt x="13715" y="938783"/>
                </a:lnTo>
                <a:lnTo>
                  <a:pt x="2833115" y="938783"/>
                </a:lnTo>
                <a:lnTo>
                  <a:pt x="2833115" y="932687"/>
                </a:lnTo>
                <a:lnTo>
                  <a:pt x="2839211" y="925067"/>
                </a:lnTo>
                <a:close/>
              </a:path>
              <a:path w="2845435" h="939164">
                <a:moveTo>
                  <a:pt x="13715" y="938783"/>
                </a:moveTo>
                <a:lnTo>
                  <a:pt x="13715" y="932687"/>
                </a:lnTo>
                <a:lnTo>
                  <a:pt x="6095" y="925067"/>
                </a:lnTo>
                <a:lnTo>
                  <a:pt x="6095" y="938783"/>
                </a:lnTo>
                <a:lnTo>
                  <a:pt x="13715" y="938783"/>
                </a:lnTo>
                <a:close/>
              </a:path>
              <a:path w="2845435" h="939164">
                <a:moveTo>
                  <a:pt x="2839211" y="12191"/>
                </a:moveTo>
                <a:lnTo>
                  <a:pt x="2833115" y="6095"/>
                </a:lnTo>
                <a:lnTo>
                  <a:pt x="2833115" y="12191"/>
                </a:lnTo>
                <a:lnTo>
                  <a:pt x="2839211" y="12191"/>
                </a:lnTo>
                <a:close/>
              </a:path>
              <a:path w="2845435" h="939164">
                <a:moveTo>
                  <a:pt x="2839211" y="925067"/>
                </a:moveTo>
                <a:lnTo>
                  <a:pt x="2839211" y="12191"/>
                </a:lnTo>
                <a:lnTo>
                  <a:pt x="2833115" y="12191"/>
                </a:lnTo>
                <a:lnTo>
                  <a:pt x="2833115" y="925067"/>
                </a:lnTo>
                <a:lnTo>
                  <a:pt x="2839211" y="925067"/>
                </a:lnTo>
                <a:close/>
              </a:path>
              <a:path w="2845435" h="939164">
                <a:moveTo>
                  <a:pt x="2839211" y="938783"/>
                </a:moveTo>
                <a:lnTo>
                  <a:pt x="2839211" y="925067"/>
                </a:lnTo>
                <a:lnTo>
                  <a:pt x="2833115" y="932687"/>
                </a:lnTo>
                <a:lnTo>
                  <a:pt x="2833115" y="938783"/>
                </a:lnTo>
                <a:lnTo>
                  <a:pt x="2839211" y="938783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32247" y="2305811"/>
            <a:ext cx="533400" cy="114300"/>
          </a:xfrm>
          <a:custGeom>
            <a:avLst/>
            <a:gdLst/>
            <a:ahLst/>
            <a:cxnLst/>
            <a:rect l="l" t="t" r="r" b="b"/>
            <a:pathLst>
              <a:path w="533400" h="114300">
                <a:moveTo>
                  <a:pt x="437387" y="76199"/>
                </a:moveTo>
                <a:lnTo>
                  <a:pt x="4373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437387" y="76199"/>
                </a:lnTo>
                <a:close/>
              </a:path>
              <a:path w="533400" h="114300">
                <a:moveTo>
                  <a:pt x="533399" y="56387"/>
                </a:moveTo>
                <a:lnTo>
                  <a:pt x="419099" y="0"/>
                </a:lnTo>
                <a:lnTo>
                  <a:pt x="419099" y="38099"/>
                </a:lnTo>
                <a:lnTo>
                  <a:pt x="437387" y="38099"/>
                </a:lnTo>
                <a:lnTo>
                  <a:pt x="437387" y="105034"/>
                </a:lnTo>
                <a:lnTo>
                  <a:pt x="533399" y="56387"/>
                </a:lnTo>
                <a:close/>
              </a:path>
              <a:path w="533400" h="114300">
                <a:moveTo>
                  <a:pt x="437387" y="105034"/>
                </a:moveTo>
                <a:lnTo>
                  <a:pt x="437387" y="76199"/>
                </a:lnTo>
                <a:lnTo>
                  <a:pt x="419099" y="76199"/>
                </a:lnTo>
                <a:lnTo>
                  <a:pt x="419099" y="114299"/>
                </a:lnTo>
                <a:lnTo>
                  <a:pt x="437387" y="105034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19061" y="2158999"/>
            <a:ext cx="24168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maksimum,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cos </a:t>
            </a:r>
            <a:r>
              <a:rPr sz="2000" dirty="0">
                <a:solidFill>
                  <a:srgbClr val="003265"/>
                </a:solidFill>
                <a:latin typeface="Symbol"/>
                <a:cs typeface="Symbol"/>
              </a:rPr>
              <a:t></a:t>
            </a:r>
            <a:r>
              <a:rPr sz="2000" dirty="0">
                <a:solidFill>
                  <a:srgbClr val="00326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=</a:t>
            </a:r>
            <a:r>
              <a:rPr sz="2000" spc="-8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602739" y="711199"/>
            <a:ext cx="7635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Small Scale Fading – </a:t>
            </a:r>
            <a:r>
              <a:rPr spc="-5" dirty="0"/>
              <a:t>Parameter kanal multipath – Efek</a:t>
            </a:r>
            <a:r>
              <a:rPr spc="40" dirty="0"/>
              <a:t> </a:t>
            </a:r>
            <a:r>
              <a:rPr spc="-5" dirty="0"/>
              <a:t>doppler</a:t>
            </a:r>
            <a:endParaRPr sz="2400"/>
          </a:p>
        </p:txBody>
      </p:sp>
      <p:sp>
        <p:nvSpPr>
          <p:cNvPr id="14" name="object 14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69948" y="3886200"/>
            <a:ext cx="6324600" cy="886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56232" y="3886199"/>
            <a:ext cx="6350635" cy="899160"/>
          </a:xfrm>
          <a:custGeom>
            <a:avLst/>
            <a:gdLst/>
            <a:ahLst/>
            <a:cxnLst/>
            <a:rect l="l" t="t" r="r" b="b"/>
            <a:pathLst>
              <a:path w="6350634" h="899160">
                <a:moveTo>
                  <a:pt x="13715" y="886968"/>
                </a:moveTo>
                <a:lnTo>
                  <a:pt x="13715" y="0"/>
                </a:lnTo>
                <a:lnTo>
                  <a:pt x="0" y="0"/>
                </a:lnTo>
                <a:lnTo>
                  <a:pt x="0" y="899160"/>
                </a:lnTo>
                <a:lnTo>
                  <a:pt x="6095" y="899160"/>
                </a:lnTo>
                <a:lnTo>
                  <a:pt x="6095" y="886968"/>
                </a:lnTo>
                <a:lnTo>
                  <a:pt x="13715" y="886968"/>
                </a:lnTo>
                <a:close/>
              </a:path>
              <a:path w="6350634" h="899160">
                <a:moveTo>
                  <a:pt x="6344411" y="886968"/>
                </a:moveTo>
                <a:lnTo>
                  <a:pt x="6095" y="886968"/>
                </a:lnTo>
                <a:lnTo>
                  <a:pt x="13715" y="893064"/>
                </a:lnTo>
                <a:lnTo>
                  <a:pt x="13715" y="899160"/>
                </a:lnTo>
                <a:lnTo>
                  <a:pt x="6338315" y="899160"/>
                </a:lnTo>
                <a:lnTo>
                  <a:pt x="6338315" y="893064"/>
                </a:lnTo>
                <a:lnTo>
                  <a:pt x="6344411" y="886968"/>
                </a:lnTo>
                <a:close/>
              </a:path>
              <a:path w="6350634" h="899160">
                <a:moveTo>
                  <a:pt x="13715" y="899160"/>
                </a:moveTo>
                <a:lnTo>
                  <a:pt x="13715" y="893064"/>
                </a:lnTo>
                <a:lnTo>
                  <a:pt x="6095" y="886968"/>
                </a:lnTo>
                <a:lnTo>
                  <a:pt x="6095" y="899160"/>
                </a:lnTo>
                <a:lnTo>
                  <a:pt x="13715" y="899160"/>
                </a:lnTo>
                <a:close/>
              </a:path>
              <a:path w="6350634" h="899160">
                <a:moveTo>
                  <a:pt x="6350507" y="899160"/>
                </a:moveTo>
                <a:lnTo>
                  <a:pt x="6350507" y="0"/>
                </a:lnTo>
                <a:lnTo>
                  <a:pt x="6338315" y="0"/>
                </a:lnTo>
                <a:lnTo>
                  <a:pt x="6338315" y="886968"/>
                </a:lnTo>
                <a:lnTo>
                  <a:pt x="6344411" y="886968"/>
                </a:lnTo>
                <a:lnTo>
                  <a:pt x="6344411" y="899160"/>
                </a:lnTo>
                <a:lnTo>
                  <a:pt x="6350507" y="899160"/>
                </a:lnTo>
                <a:close/>
              </a:path>
              <a:path w="6350634" h="899160">
                <a:moveTo>
                  <a:pt x="6344411" y="899160"/>
                </a:moveTo>
                <a:lnTo>
                  <a:pt x="6344411" y="886968"/>
                </a:lnTo>
                <a:lnTo>
                  <a:pt x="6338315" y="893064"/>
                </a:lnTo>
                <a:lnTo>
                  <a:pt x="6338315" y="899160"/>
                </a:lnTo>
                <a:lnTo>
                  <a:pt x="6344411" y="89916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07539" y="4941822"/>
            <a:ext cx="6807834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84785" marR="5080" indent="-172085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185420" algn="l"/>
                <a:tab pos="4269105" algn="l"/>
              </a:tabLst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Jika kecepatan simbol lebih besar dari 1/T</a:t>
            </a:r>
            <a:r>
              <a:rPr sz="2400" b="1" spc="-7" baseline="-20833" dirty="0">
                <a:solidFill>
                  <a:srgbClr val="003265"/>
                </a:solidFill>
                <a:latin typeface="Arial"/>
                <a:cs typeface="Arial"/>
              </a:rPr>
              <a:t>C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,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maka sinyal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tidak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mengalami	distorsi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kanal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yang  disebabkan pergerakan penerima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6539" y="634993"/>
            <a:ext cx="7635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Small Scale Fading – </a:t>
            </a:r>
            <a:r>
              <a:rPr spc="-5" dirty="0"/>
              <a:t>Parameter kanal multipath – Efek</a:t>
            </a:r>
            <a:r>
              <a:rPr spc="40" dirty="0"/>
              <a:t> </a:t>
            </a:r>
            <a:r>
              <a:rPr spc="-5" dirty="0"/>
              <a:t>doppler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6030" y="1749043"/>
            <a:ext cx="9456545" cy="2863861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lang="en-US" sz="2400" b="1" spc="-5" dirty="0" err="1" smtClean="0">
                <a:solidFill>
                  <a:srgbClr val="003265"/>
                </a:solidFill>
                <a:latin typeface="Arial"/>
                <a:cs typeface="Arial"/>
              </a:rPr>
              <a:t>Contoh</a:t>
            </a:r>
            <a:r>
              <a:rPr lang="en-US"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b="1" spc="-5" dirty="0" err="1" smtClean="0">
                <a:solidFill>
                  <a:srgbClr val="003265"/>
                </a:solidFill>
                <a:latin typeface="Arial"/>
                <a:cs typeface="Arial"/>
              </a:rPr>
              <a:t>kasus</a:t>
            </a:r>
            <a:r>
              <a:rPr lang="en-US"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2700" marR="163830" algn="just">
              <a:lnSpc>
                <a:spcPct val="110000"/>
              </a:lnSpc>
              <a:spcBef>
                <a:spcPts val="570"/>
              </a:spcBef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Sebuah vehicle melaju pada </a:t>
            </a:r>
            <a:r>
              <a:rPr sz="2400" i="1" dirty="0">
                <a:solidFill>
                  <a:srgbClr val="003265"/>
                </a:solidFill>
                <a:latin typeface="Arial"/>
                <a:cs typeface="Arial"/>
              </a:rPr>
              <a:t>v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36 km/jam menerima  sinyal multipath pada frekuensi 900 MHz menjauh dari  BTS.</a:t>
            </a:r>
            <a:endParaRPr sz="2400" dirty="0">
              <a:latin typeface="Arial"/>
              <a:cs typeface="Arial"/>
            </a:endParaRPr>
          </a:p>
          <a:p>
            <a:pPr marL="469900" lvl="1">
              <a:lnSpc>
                <a:spcPct val="100000"/>
              </a:lnSpc>
              <a:spcBef>
                <a:spcPts val="770"/>
              </a:spcBef>
              <a:tabLst>
                <a:tab pos="756285" algn="l"/>
                <a:tab pos="756920" algn="l"/>
              </a:tabLst>
            </a:pPr>
            <a:r>
              <a:rPr lang="en-US" spc="-5" dirty="0" smtClean="0">
                <a:solidFill>
                  <a:srgbClr val="003265"/>
                </a:solidFill>
                <a:latin typeface="Arial"/>
                <a:cs typeface="Arial"/>
              </a:rPr>
              <a:t>a. </a:t>
            </a:r>
            <a:r>
              <a:rPr spc="-5" dirty="0" err="1" smtClean="0">
                <a:solidFill>
                  <a:srgbClr val="003265"/>
                </a:solidFill>
                <a:latin typeface="Arial"/>
                <a:cs typeface="Arial"/>
              </a:rPr>
              <a:t>Hitung</a:t>
            </a:r>
            <a:r>
              <a:rPr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channel coherence</a:t>
            </a:r>
            <a:r>
              <a:rPr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time</a:t>
            </a:r>
            <a:endParaRPr dirty="0">
              <a:latin typeface="Arial"/>
              <a:cs typeface="Arial"/>
            </a:endParaRPr>
          </a:p>
          <a:p>
            <a:pPr marL="469900" marR="5080" lvl="1">
              <a:lnSpc>
                <a:spcPct val="110000"/>
              </a:lnSpc>
              <a:spcBef>
                <a:spcPts val="480"/>
              </a:spcBef>
              <a:tabLst>
                <a:tab pos="756285" algn="l"/>
                <a:tab pos="756920" algn="l"/>
              </a:tabLst>
            </a:pPr>
            <a:r>
              <a:rPr lang="en-US" spc="-5" dirty="0" smtClean="0">
                <a:solidFill>
                  <a:srgbClr val="003265"/>
                </a:solidFill>
                <a:latin typeface="Arial"/>
                <a:cs typeface="Arial"/>
              </a:rPr>
              <a:t>b. </a:t>
            </a:r>
            <a:r>
              <a:rPr spc="-5" dirty="0" err="1" smtClean="0">
                <a:solidFill>
                  <a:srgbClr val="003265"/>
                </a:solidFill>
                <a:latin typeface="Arial"/>
                <a:cs typeface="Arial"/>
              </a:rPr>
              <a:t>Hitung</a:t>
            </a:r>
            <a:r>
              <a:rPr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perioda sample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untuk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mendapatkan sample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yang</a:t>
            </a:r>
            <a:r>
              <a:rPr spc="-1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masih 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berkorelasi</a:t>
            </a:r>
            <a:r>
              <a:rPr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tinggi</a:t>
            </a:r>
            <a:endParaRPr dirty="0">
              <a:latin typeface="Arial"/>
              <a:cs typeface="Arial"/>
            </a:endParaRPr>
          </a:p>
          <a:p>
            <a:pPr marL="469900" lvl="1">
              <a:lnSpc>
                <a:spcPct val="100000"/>
              </a:lnSpc>
              <a:spcBef>
                <a:spcPts val="720"/>
              </a:spcBef>
              <a:tabLst>
                <a:tab pos="756285" algn="l"/>
                <a:tab pos="756920" algn="l"/>
              </a:tabLst>
            </a:pPr>
            <a:r>
              <a:rPr lang="en-US" dirty="0" smtClean="0">
                <a:solidFill>
                  <a:srgbClr val="003265"/>
                </a:solidFill>
                <a:latin typeface="Arial"/>
                <a:cs typeface="Arial"/>
              </a:rPr>
              <a:t>c. </a:t>
            </a:r>
            <a:r>
              <a:rPr dirty="0" err="1" smtClean="0">
                <a:solidFill>
                  <a:srgbClr val="003265"/>
                </a:solidFill>
                <a:latin typeface="Arial"/>
                <a:cs typeface="Arial"/>
              </a:rPr>
              <a:t>Berapa</a:t>
            </a:r>
            <a:r>
              <a:rPr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Doppler spread dari channel</a:t>
            </a:r>
            <a:r>
              <a:rPr spc="-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tersebut</a:t>
            </a:r>
            <a:endParaRPr dirty="0">
              <a:latin typeface="Arial"/>
              <a:cs typeface="Arial"/>
            </a:endParaRPr>
          </a:p>
          <a:p>
            <a:pPr marL="469900" lvl="1">
              <a:lnSpc>
                <a:spcPct val="100000"/>
              </a:lnSpc>
              <a:spcBef>
                <a:spcPts val="720"/>
              </a:spcBef>
              <a:tabLst>
                <a:tab pos="756285" algn="l"/>
                <a:tab pos="756920" algn="l"/>
              </a:tabLst>
            </a:pPr>
            <a:r>
              <a:rPr lang="en-US" dirty="0" smtClean="0">
                <a:solidFill>
                  <a:srgbClr val="003265"/>
                </a:solidFill>
                <a:latin typeface="Arial"/>
                <a:cs typeface="Arial"/>
              </a:rPr>
              <a:t>d. </a:t>
            </a:r>
            <a:r>
              <a:rPr dirty="0" err="1" smtClean="0">
                <a:solidFill>
                  <a:srgbClr val="003265"/>
                </a:solidFill>
                <a:latin typeface="Arial"/>
                <a:cs typeface="Arial"/>
              </a:rPr>
              <a:t>Berapa</a:t>
            </a:r>
            <a:r>
              <a:rPr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3265"/>
                </a:solidFill>
                <a:latin typeface="Arial"/>
                <a:cs typeface="Arial"/>
              </a:rPr>
              <a:t>frekuensi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sinyal</a:t>
            </a:r>
            <a:r>
              <a:rPr spc="-11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3265"/>
                </a:solidFill>
                <a:latin typeface="Arial"/>
                <a:cs typeface="Arial"/>
              </a:rPr>
              <a:t>terima?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15083" y="1932432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5">
                <a:moveTo>
                  <a:pt x="0" y="0"/>
                </a:moveTo>
                <a:lnTo>
                  <a:pt x="565403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56331" y="1932432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5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56232" y="3419048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4335" y="4878661"/>
            <a:ext cx="600710" cy="0"/>
          </a:xfrm>
          <a:custGeom>
            <a:avLst/>
            <a:gdLst/>
            <a:ahLst/>
            <a:cxnLst/>
            <a:rect l="l" t="t" r="r" b="b"/>
            <a:pathLst>
              <a:path w="600710">
                <a:moveTo>
                  <a:pt x="0" y="0"/>
                </a:moveTo>
                <a:lnTo>
                  <a:pt x="600455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8103" y="4104849"/>
            <a:ext cx="814069" cy="0"/>
          </a:xfrm>
          <a:custGeom>
            <a:avLst/>
            <a:gdLst/>
            <a:ahLst/>
            <a:cxnLst/>
            <a:rect l="l" t="t" r="r" b="b"/>
            <a:pathLst>
              <a:path w="814070">
                <a:moveTo>
                  <a:pt x="0" y="0"/>
                </a:moveTo>
                <a:lnTo>
                  <a:pt x="813815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57247" y="3414395"/>
            <a:ext cx="13462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5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4035" y="1735755"/>
            <a:ext cx="16192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10" dirty="0">
                <a:latin typeface="Times New Roman"/>
                <a:cs typeface="Times New Roman"/>
              </a:rPr>
              <a:t>T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6435" y="3386916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5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5075" y="1926255"/>
            <a:ext cx="18859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0" dirty="0">
                <a:latin typeface="Times New Roman"/>
                <a:cs typeface="Times New Roman"/>
              </a:rPr>
              <a:t>f</a:t>
            </a:r>
            <a:r>
              <a:rPr sz="1900" i="1" spc="-390" dirty="0">
                <a:latin typeface="Times New Roman"/>
                <a:cs typeface="Times New Roman"/>
              </a:rPr>
              <a:t> </a:t>
            </a:r>
            <a:r>
              <a:rPr sz="1650" i="1" spc="7" baseline="-25252" dirty="0">
                <a:latin typeface="Times New Roman"/>
                <a:cs typeface="Times New Roman"/>
              </a:rPr>
              <a:t>d</a:t>
            </a:r>
            <a:endParaRPr sz="1650" baseline="-2525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6623" y="1898776"/>
            <a:ext cx="8890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5" dirty="0">
                <a:latin typeface="Times New Roman"/>
                <a:cs typeface="Times New Roman"/>
              </a:rPr>
              <a:t>c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7075" y="4100195"/>
            <a:ext cx="688472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10" dirty="0" smtClean="0">
                <a:latin typeface="Times New Roman"/>
                <a:cs typeface="Times New Roman"/>
              </a:rPr>
              <a:t>360</a:t>
            </a:r>
            <a:r>
              <a:rPr sz="1900" spc="45" dirty="0" smtClean="0">
                <a:latin typeface="Times New Roman"/>
                <a:cs typeface="Times New Roman"/>
              </a:rPr>
              <a:t>0</a:t>
            </a:r>
            <a:r>
              <a:rPr lang="en-US" sz="1900" spc="45" dirty="0" smtClean="0">
                <a:latin typeface="Times New Roman"/>
                <a:cs typeface="Times New Roman"/>
              </a:rPr>
              <a:t> </a:t>
            </a:r>
            <a:r>
              <a:rPr sz="1900" i="1" spc="5" dirty="0" smtClean="0">
                <a:latin typeface="Times New Roman"/>
                <a:cs typeface="Times New Roman"/>
              </a:rPr>
              <a:t>s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0798" y="4528061"/>
            <a:ext cx="27178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10" dirty="0">
                <a:latin typeface="Times New Roman"/>
                <a:cs typeface="Times New Roman"/>
              </a:rPr>
              <a:t>1</a:t>
            </a:r>
            <a:r>
              <a:rPr sz="1900" spc="5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3650" y="1926255"/>
            <a:ext cx="27178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10" dirty="0">
                <a:latin typeface="Times New Roman"/>
                <a:cs typeface="Times New Roman"/>
              </a:rPr>
              <a:t>3</a:t>
            </a:r>
            <a:r>
              <a:rPr sz="1900" spc="5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30778" y="4878580"/>
            <a:ext cx="57594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70" dirty="0">
                <a:latin typeface="Times New Roman"/>
                <a:cs typeface="Times New Roman"/>
              </a:rPr>
              <a:t>3</a:t>
            </a:r>
            <a:r>
              <a:rPr sz="1900" i="1" spc="-130" dirty="0">
                <a:latin typeface="Times New Roman"/>
                <a:cs typeface="Times New Roman"/>
              </a:rPr>
              <a:t>x</a:t>
            </a:r>
            <a:r>
              <a:rPr sz="1900" spc="10" dirty="0">
                <a:latin typeface="Times New Roman"/>
                <a:cs typeface="Times New Roman"/>
              </a:rPr>
              <a:t>1</a:t>
            </a:r>
            <a:r>
              <a:rPr sz="1900" spc="80" dirty="0">
                <a:latin typeface="Times New Roman"/>
                <a:cs typeface="Times New Roman"/>
              </a:rPr>
              <a:t>0</a:t>
            </a:r>
            <a:r>
              <a:rPr sz="1650" spc="7" baseline="42929" dirty="0">
                <a:latin typeface="Times New Roman"/>
                <a:cs typeface="Times New Roman"/>
              </a:rPr>
              <a:t>8</a:t>
            </a:r>
            <a:endParaRPr sz="1650" baseline="4292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8627" y="3908171"/>
            <a:ext cx="3789173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5" dirty="0">
                <a:latin typeface="Times New Roman"/>
                <a:cs typeface="Times New Roman"/>
              </a:rPr>
              <a:t>v </a:t>
            </a:r>
            <a:r>
              <a:rPr sz="1900" spc="10" dirty="0">
                <a:latin typeface="Symbol"/>
                <a:cs typeface="Symbol"/>
              </a:rPr>
              <a:t>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36 </a:t>
            </a:r>
            <a:r>
              <a:rPr sz="1900" i="1" spc="5" dirty="0">
                <a:latin typeface="Times New Roman"/>
                <a:cs typeface="Times New Roman"/>
              </a:rPr>
              <a:t>km </a:t>
            </a:r>
            <a:r>
              <a:rPr sz="1900" spc="0" dirty="0">
                <a:latin typeface="Times New Roman"/>
                <a:cs typeface="Times New Roman"/>
              </a:rPr>
              <a:t>/ </a:t>
            </a:r>
            <a:r>
              <a:rPr sz="1900" i="1" spc="5" dirty="0">
                <a:latin typeface="Times New Roman"/>
                <a:cs typeface="Times New Roman"/>
              </a:rPr>
              <a:t>jam </a:t>
            </a:r>
            <a:r>
              <a:rPr sz="1900" spc="10" dirty="0" smtClean="0">
                <a:latin typeface="Symbol"/>
                <a:cs typeface="Symbol"/>
              </a:rPr>
              <a:t></a:t>
            </a:r>
            <a:r>
              <a:rPr lang="en-US" sz="1900" spc="10" dirty="0" smtClean="0">
                <a:latin typeface="Symbol"/>
                <a:cs typeface="Symbol"/>
              </a:rPr>
              <a:t> </a:t>
            </a:r>
            <a:r>
              <a:rPr sz="2850" spc="7" baseline="35087" dirty="0" smtClean="0">
                <a:latin typeface="Times New Roman"/>
                <a:cs typeface="Times New Roman"/>
              </a:rPr>
              <a:t>36000</a:t>
            </a:r>
            <a:r>
              <a:rPr lang="en-US" sz="2850" spc="7" baseline="35087" dirty="0" smtClean="0">
                <a:latin typeface="Times New Roman"/>
                <a:cs typeface="Times New Roman"/>
              </a:rPr>
              <a:t> </a:t>
            </a:r>
            <a:r>
              <a:rPr sz="2850" i="1" spc="7" baseline="35087" dirty="0" smtClean="0">
                <a:latin typeface="Times New Roman"/>
                <a:cs typeface="Times New Roman"/>
              </a:rPr>
              <a:t>m </a:t>
            </a:r>
            <a:r>
              <a:rPr lang="en-US" sz="2850" i="1" spc="7" baseline="35087" dirty="0" smtClean="0">
                <a:latin typeface="Times New Roman"/>
                <a:cs typeface="Times New Roman"/>
              </a:rPr>
              <a:t> </a:t>
            </a:r>
            <a:r>
              <a:rPr sz="1900" spc="10" dirty="0" smtClean="0">
                <a:latin typeface="Symbol"/>
                <a:cs typeface="Symbol"/>
              </a:rPr>
              <a:t></a:t>
            </a:r>
            <a:r>
              <a:rPr sz="1900" spc="10" dirty="0" smtClean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10 </a:t>
            </a:r>
            <a:r>
              <a:rPr sz="1900" i="1" spc="15" dirty="0" smtClean="0">
                <a:latin typeface="Times New Roman"/>
                <a:cs typeface="Times New Roman"/>
              </a:rPr>
              <a:t>m</a:t>
            </a:r>
            <a:r>
              <a:rPr sz="1900" spc="0" dirty="0" smtClean="0">
                <a:latin typeface="Times New Roman"/>
                <a:cs typeface="Times New Roman"/>
              </a:rPr>
              <a:t>/</a:t>
            </a:r>
            <a:r>
              <a:rPr sz="1900" i="1" spc="5" dirty="0" smtClean="0">
                <a:latin typeface="Times New Roman"/>
                <a:cs typeface="Times New Roman"/>
              </a:rPr>
              <a:t>s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5430" y="4683509"/>
            <a:ext cx="175768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25" dirty="0">
                <a:latin typeface="Times New Roman"/>
                <a:cs typeface="Times New Roman"/>
              </a:rPr>
              <a:t>x</a:t>
            </a:r>
            <a:r>
              <a:rPr sz="1900" spc="25" dirty="0">
                <a:latin typeface="Times New Roman"/>
                <a:cs typeface="Times New Roman"/>
              </a:rPr>
              <a:t>900</a:t>
            </a:r>
            <a:r>
              <a:rPr sz="1900" i="1" spc="25" dirty="0">
                <a:latin typeface="Times New Roman"/>
                <a:cs typeface="Times New Roman"/>
              </a:rPr>
              <a:t>x</a:t>
            </a:r>
            <a:r>
              <a:rPr sz="1900" spc="25" dirty="0">
                <a:latin typeface="Times New Roman"/>
                <a:cs typeface="Times New Roman"/>
              </a:rPr>
              <a:t>10</a:t>
            </a:r>
            <a:r>
              <a:rPr sz="1650" spc="37" baseline="42929" dirty="0">
                <a:latin typeface="Times New Roman"/>
                <a:cs typeface="Times New Roman"/>
              </a:rPr>
              <a:t>6   </a:t>
            </a:r>
            <a:r>
              <a:rPr sz="1900" spc="10" dirty="0">
                <a:latin typeface="Symbol"/>
                <a:cs typeface="Symbol"/>
              </a:rPr>
              <a:t>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30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lang="en-US" sz="1900" spc="-235" dirty="0" smtClean="0">
                <a:latin typeface="Times New Roman"/>
                <a:cs typeface="Times New Roman"/>
              </a:rPr>
              <a:t>H</a:t>
            </a:r>
            <a:r>
              <a:rPr sz="1900" i="1" spc="5" dirty="0" smtClean="0">
                <a:latin typeface="Times New Roman"/>
                <a:cs typeface="Times New Roman"/>
              </a:rPr>
              <a:t>z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6519" y="3223895"/>
            <a:ext cx="108077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86385" algn="l"/>
                <a:tab pos="745490" algn="l"/>
              </a:tabLst>
            </a:pPr>
            <a:r>
              <a:rPr sz="1900" i="1" spc="0" dirty="0">
                <a:latin typeface="Times New Roman"/>
                <a:cs typeface="Times New Roman"/>
              </a:rPr>
              <a:t>f	</a:t>
            </a:r>
            <a:r>
              <a:rPr sz="1900" spc="10" dirty="0">
                <a:latin typeface="Symbol"/>
                <a:cs typeface="Symbol"/>
              </a:rPr>
              <a:t></a:t>
            </a:r>
            <a:r>
              <a:rPr sz="1900" spc="165" dirty="0">
                <a:latin typeface="Times New Roman"/>
                <a:cs typeface="Times New Roman"/>
              </a:rPr>
              <a:t> </a:t>
            </a:r>
            <a:r>
              <a:rPr sz="2850" i="1" spc="7" baseline="35087" dirty="0">
                <a:latin typeface="Times New Roman"/>
                <a:cs typeface="Times New Roman"/>
              </a:rPr>
              <a:t>v	</a:t>
            </a:r>
            <a:r>
              <a:rPr sz="1900" i="1" spc="0" dirty="0">
                <a:latin typeface="Times New Roman"/>
                <a:cs typeface="Times New Roman"/>
              </a:rPr>
              <a:t>f</a:t>
            </a:r>
            <a:r>
              <a:rPr sz="1900" i="1" spc="355" dirty="0">
                <a:latin typeface="Times New Roman"/>
                <a:cs typeface="Times New Roman"/>
              </a:rPr>
              <a:t> </a:t>
            </a:r>
            <a:endParaRPr sz="1900" dirty="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9691" y="1581831"/>
            <a:ext cx="262509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50" spc="15" baseline="-35087" dirty="0">
                <a:latin typeface="Symbol"/>
                <a:cs typeface="Symbol"/>
              </a:rPr>
              <a:t></a:t>
            </a:r>
            <a:r>
              <a:rPr sz="2850" spc="15" baseline="-35087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0.423 </a:t>
            </a:r>
            <a:r>
              <a:rPr sz="2850" spc="15" baseline="-35087" dirty="0">
                <a:latin typeface="Symbol"/>
                <a:cs typeface="Symbol"/>
              </a:rPr>
              <a:t></a:t>
            </a:r>
            <a:r>
              <a:rPr sz="2850" spc="15" baseline="-35087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0.423 </a:t>
            </a:r>
            <a:r>
              <a:rPr sz="2850" spc="15" baseline="-35087" dirty="0">
                <a:latin typeface="Symbol"/>
                <a:cs typeface="Symbol"/>
              </a:rPr>
              <a:t></a:t>
            </a:r>
            <a:r>
              <a:rPr sz="2850" spc="15" baseline="-35087" dirty="0">
                <a:latin typeface="Times New Roman"/>
                <a:cs typeface="Times New Roman"/>
              </a:rPr>
              <a:t> </a:t>
            </a:r>
            <a:r>
              <a:rPr sz="2850" spc="7" baseline="-35087" dirty="0">
                <a:latin typeface="Times New Roman"/>
                <a:cs typeface="Times New Roman"/>
              </a:rPr>
              <a:t>14.1</a:t>
            </a:r>
            <a:r>
              <a:rPr sz="2850" spc="120" baseline="-35087" dirty="0">
                <a:latin typeface="Times New Roman"/>
                <a:cs typeface="Times New Roman"/>
              </a:rPr>
              <a:t> </a:t>
            </a:r>
            <a:r>
              <a:rPr sz="2850" i="1" spc="7" baseline="-35087" dirty="0">
                <a:latin typeface="Times New Roman"/>
                <a:cs typeface="Times New Roman"/>
              </a:rPr>
              <a:t>ms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526539" y="634999"/>
            <a:ext cx="7635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Small Scale Fading – </a:t>
            </a:r>
            <a:r>
              <a:rPr spc="-5" dirty="0"/>
              <a:t>Parameter kanal multipath – Efek</a:t>
            </a:r>
            <a:r>
              <a:rPr spc="40" dirty="0"/>
              <a:t> </a:t>
            </a:r>
            <a:r>
              <a:rPr spc="-5" dirty="0"/>
              <a:t>doppler</a:t>
            </a:r>
            <a:endParaRPr sz="2400"/>
          </a:p>
        </p:txBody>
      </p:sp>
      <p:sp>
        <p:nvSpPr>
          <p:cNvPr id="30" name="object 30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1120" y="273324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468755" y="2701116"/>
            <a:ext cx="812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92427" y="2728595"/>
            <a:ext cx="14795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5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31595" y="2536571"/>
            <a:ext cx="179260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26135" algn="l"/>
              </a:tabLst>
            </a:pPr>
            <a:r>
              <a:rPr sz="1900" i="1" spc="10" dirty="0">
                <a:latin typeface="Times New Roman"/>
                <a:cs typeface="Times New Roman"/>
              </a:rPr>
              <a:t>T	</a:t>
            </a:r>
            <a:r>
              <a:rPr sz="1900" spc="10" dirty="0">
                <a:latin typeface="Symbol"/>
                <a:cs typeface="Symbol"/>
              </a:rPr>
              <a:t>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7.05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i="1" spc="5" dirty="0">
                <a:latin typeface="Times New Roman"/>
                <a:cs typeface="Times New Roman"/>
              </a:rPr>
              <a:t>ms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25727" y="2375027"/>
            <a:ext cx="42418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50" spc="15" baseline="-36549" dirty="0">
                <a:latin typeface="Symbol"/>
                <a:cs typeface="Symbol"/>
              </a:rPr>
              <a:t></a:t>
            </a:r>
            <a:r>
              <a:rPr sz="2850" spc="-44" baseline="-36549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T</a:t>
            </a:r>
            <a:r>
              <a:rPr sz="1650" i="1" spc="-15" baseline="-25252" dirty="0">
                <a:latin typeface="Times New Roman"/>
                <a:cs typeface="Times New Roman"/>
              </a:rPr>
              <a:t>c</a:t>
            </a:r>
            <a:endParaRPr sz="1650" baseline="-25252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19199" y="5658826"/>
            <a:ext cx="5647688" cy="28597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i="1" spc="-10" dirty="0">
                <a:latin typeface="Times New Roman"/>
                <a:cs typeface="Times New Roman"/>
              </a:rPr>
              <a:t>F</a:t>
            </a:r>
            <a:r>
              <a:rPr sz="1500" i="1" spc="-15" baseline="-25000" dirty="0">
                <a:latin typeface="Times New Roman"/>
                <a:cs typeface="Times New Roman"/>
              </a:rPr>
              <a:t>R   </a:t>
            </a:r>
            <a:r>
              <a:rPr sz="1750" spc="10" dirty="0">
                <a:latin typeface="Symbol"/>
                <a:cs typeface="Symbol"/>
              </a:rPr>
              <a:t></a:t>
            </a:r>
            <a:r>
              <a:rPr sz="1750" spc="10" dirty="0">
                <a:latin typeface="Times New Roman"/>
                <a:cs typeface="Times New Roman"/>
              </a:rPr>
              <a:t>  </a:t>
            </a:r>
            <a:r>
              <a:rPr sz="1750" i="1" spc="0" dirty="0">
                <a:latin typeface="Times New Roman"/>
                <a:cs typeface="Times New Roman"/>
              </a:rPr>
              <a:t>f </a:t>
            </a:r>
            <a:r>
              <a:rPr sz="1750" spc="10" dirty="0">
                <a:latin typeface="Symbol"/>
                <a:cs typeface="Symbol"/>
              </a:rPr>
              <a:t>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i="1" spc="0" dirty="0">
                <a:latin typeface="Times New Roman"/>
                <a:cs typeface="Times New Roman"/>
              </a:rPr>
              <a:t>f </a:t>
            </a:r>
            <a:r>
              <a:rPr sz="1500" i="1" spc="-7" baseline="-25000" dirty="0">
                <a:latin typeface="Times New Roman"/>
                <a:cs typeface="Times New Roman"/>
              </a:rPr>
              <a:t>d   </a:t>
            </a:r>
            <a:r>
              <a:rPr sz="1750" spc="10" dirty="0">
                <a:latin typeface="Symbol"/>
                <a:cs typeface="Symbol"/>
              </a:rPr>
              <a:t>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0" dirty="0">
                <a:latin typeface="Times New Roman"/>
                <a:cs typeface="Times New Roman"/>
              </a:rPr>
              <a:t>900.000.000 </a:t>
            </a:r>
            <a:r>
              <a:rPr lang="en-US" sz="1750" spc="0" dirty="0" smtClean="0">
                <a:latin typeface="Times New Roman"/>
                <a:cs typeface="Times New Roman"/>
              </a:rPr>
              <a:t>Hz </a:t>
            </a:r>
            <a:r>
              <a:rPr sz="1750" spc="10" dirty="0" smtClean="0">
                <a:latin typeface="Symbol"/>
                <a:cs typeface="Symbol"/>
              </a:rPr>
              <a:t></a:t>
            </a:r>
            <a:r>
              <a:rPr sz="1750" spc="10" dirty="0" smtClean="0">
                <a:latin typeface="Times New Roman"/>
                <a:cs typeface="Times New Roman"/>
              </a:rPr>
              <a:t> 30</a:t>
            </a:r>
            <a:r>
              <a:rPr lang="en-US" sz="1750" spc="10" dirty="0" smtClean="0">
                <a:latin typeface="Times New Roman"/>
                <a:cs typeface="Times New Roman"/>
              </a:rPr>
              <a:t> </a:t>
            </a:r>
            <a:r>
              <a:rPr lang="en-US" sz="1750" spc="10" dirty="0">
                <a:latin typeface="Times New Roman"/>
                <a:cs typeface="Times New Roman"/>
              </a:rPr>
              <a:t>H</a:t>
            </a:r>
            <a:r>
              <a:rPr lang="en-US" sz="1750" spc="10" dirty="0" smtClean="0">
                <a:latin typeface="Times New Roman"/>
                <a:cs typeface="Times New Roman"/>
              </a:rPr>
              <a:t>z</a:t>
            </a:r>
            <a:r>
              <a:rPr sz="1750" spc="10" dirty="0" smtClean="0">
                <a:latin typeface="Times New Roman"/>
                <a:cs typeface="Times New Roman"/>
              </a:rPr>
              <a:t> </a:t>
            </a:r>
            <a:r>
              <a:rPr sz="1750" spc="10" dirty="0">
                <a:latin typeface="Symbol"/>
                <a:cs typeface="Symbol"/>
              </a:rPr>
              <a:t>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0" dirty="0">
                <a:latin typeface="Times New Roman"/>
                <a:cs typeface="Times New Roman"/>
              </a:rPr>
              <a:t>899.999.970</a:t>
            </a:r>
            <a:r>
              <a:rPr sz="1750" spc="-35" dirty="0">
                <a:latin typeface="Times New Roman"/>
                <a:cs typeface="Times New Roman"/>
              </a:rPr>
              <a:t> </a:t>
            </a:r>
            <a:r>
              <a:rPr sz="1750" i="1" spc="10" dirty="0">
                <a:latin typeface="Times New Roman"/>
                <a:cs typeface="Times New Roman"/>
              </a:rPr>
              <a:t>Hz</a:t>
            </a:r>
            <a:endParaRPr sz="1750" dirty="0">
              <a:latin typeface="Times New Roman"/>
              <a:cs typeface="Times New Roman"/>
            </a:endParaRPr>
          </a:p>
        </p:txBody>
      </p:sp>
      <p:sp>
        <p:nvSpPr>
          <p:cNvPr id="42" name="object 9"/>
          <p:cNvSpPr txBox="1"/>
          <p:nvPr/>
        </p:nvSpPr>
        <p:spPr>
          <a:xfrm>
            <a:off x="838200" y="1752600"/>
            <a:ext cx="278637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00" i="1" spc="10" dirty="0" smtClean="0">
                <a:latin typeface="Times New Roman"/>
                <a:cs typeface="Times New Roman"/>
              </a:rPr>
              <a:t>a.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3" name="object 9"/>
          <p:cNvSpPr txBox="1"/>
          <p:nvPr/>
        </p:nvSpPr>
        <p:spPr>
          <a:xfrm>
            <a:off x="838200" y="2510982"/>
            <a:ext cx="278637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00" i="1" spc="10" dirty="0" smtClean="0">
                <a:latin typeface="Times New Roman"/>
                <a:cs typeface="Times New Roman"/>
              </a:rPr>
              <a:t>b.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4" name="object 9"/>
          <p:cNvSpPr txBox="1"/>
          <p:nvPr/>
        </p:nvSpPr>
        <p:spPr>
          <a:xfrm>
            <a:off x="838200" y="3196782"/>
            <a:ext cx="278637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00" i="1" spc="10" dirty="0" smtClean="0">
                <a:latin typeface="Times New Roman"/>
                <a:cs typeface="Times New Roman"/>
              </a:rPr>
              <a:t>c.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5" name="object 5"/>
          <p:cNvSpPr/>
          <p:nvPr/>
        </p:nvSpPr>
        <p:spPr>
          <a:xfrm>
            <a:off x="1708913" y="4919553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10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8"/>
          <p:cNvSpPr txBox="1"/>
          <p:nvPr/>
        </p:nvSpPr>
        <p:spPr>
          <a:xfrm>
            <a:off x="1709928" y="4914900"/>
            <a:ext cx="13462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i="1" spc="5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7" name="object 10"/>
          <p:cNvSpPr txBox="1"/>
          <p:nvPr/>
        </p:nvSpPr>
        <p:spPr>
          <a:xfrm>
            <a:off x="1309116" y="4887421"/>
            <a:ext cx="971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5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19"/>
          <p:cNvSpPr txBox="1"/>
          <p:nvPr/>
        </p:nvSpPr>
        <p:spPr>
          <a:xfrm>
            <a:off x="1219199" y="4724400"/>
            <a:ext cx="1228089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86385" algn="l"/>
                <a:tab pos="745490" algn="l"/>
              </a:tabLst>
            </a:pPr>
            <a:r>
              <a:rPr sz="1900" i="1" spc="0" dirty="0">
                <a:latin typeface="Times New Roman"/>
                <a:cs typeface="Times New Roman"/>
              </a:rPr>
              <a:t>f	</a:t>
            </a:r>
            <a:r>
              <a:rPr sz="1900" spc="10" dirty="0">
                <a:latin typeface="Symbol"/>
                <a:cs typeface="Symbol"/>
              </a:rPr>
              <a:t></a:t>
            </a:r>
            <a:r>
              <a:rPr sz="1900" spc="165" dirty="0">
                <a:latin typeface="Times New Roman"/>
                <a:cs typeface="Times New Roman"/>
              </a:rPr>
              <a:t> </a:t>
            </a:r>
            <a:r>
              <a:rPr sz="2850" i="1" spc="7" baseline="35087" dirty="0">
                <a:latin typeface="Times New Roman"/>
                <a:cs typeface="Times New Roman"/>
              </a:rPr>
              <a:t>v	</a:t>
            </a:r>
            <a:r>
              <a:rPr sz="1900" i="1" spc="0" dirty="0">
                <a:latin typeface="Times New Roman"/>
                <a:cs typeface="Times New Roman"/>
              </a:rPr>
              <a:t>f</a:t>
            </a:r>
            <a:r>
              <a:rPr sz="1900" i="1" spc="355" dirty="0">
                <a:latin typeface="Times New Roman"/>
                <a:cs typeface="Times New Roman"/>
              </a:rPr>
              <a:t> </a:t>
            </a:r>
            <a:r>
              <a:rPr lang="en-US" sz="1900" i="1" spc="355" dirty="0" smtClean="0">
                <a:latin typeface="Times New Roman"/>
                <a:cs typeface="Times New Roman"/>
              </a:rPr>
              <a:t>=</a:t>
            </a:r>
            <a:endParaRPr sz="1900" dirty="0">
              <a:latin typeface="Symbol"/>
              <a:cs typeface="Symbol"/>
            </a:endParaRPr>
          </a:p>
        </p:txBody>
      </p:sp>
      <p:sp>
        <p:nvSpPr>
          <p:cNvPr id="49" name="object 9"/>
          <p:cNvSpPr txBox="1"/>
          <p:nvPr/>
        </p:nvSpPr>
        <p:spPr>
          <a:xfrm>
            <a:off x="838200" y="5635182"/>
            <a:ext cx="278637" cy="3084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00" i="1" spc="10" dirty="0" smtClean="0">
                <a:latin typeface="Times New Roman"/>
                <a:cs typeface="Times New Roman"/>
              </a:rPr>
              <a:t>d.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9662" y="1607311"/>
            <a:ext cx="7000875" cy="307777"/>
          </a:xfrm>
        </p:spPr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1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10760" y="3293350"/>
            <a:ext cx="0" cy="593090"/>
          </a:xfrm>
          <a:custGeom>
            <a:avLst/>
            <a:gdLst/>
            <a:ahLst/>
            <a:cxnLst/>
            <a:rect l="l" t="t" r="r" b="b"/>
            <a:pathLst>
              <a:path h="593089">
                <a:moveTo>
                  <a:pt x="0" y="0"/>
                </a:moveTo>
                <a:lnTo>
                  <a:pt x="0" y="592849"/>
                </a:lnTo>
              </a:path>
            </a:pathLst>
          </a:custGeom>
          <a:ln w="138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565" y="3176016"/>
            <a:ext cx="85725" cy="129539"/>
          </a:xfrm>
          <a:custGeom>
            <a:avLst/>
            <a:gdLst/>
            <a:ahLst/>
            <a:cxnLst/>
            <a:rect l="l" t="t" r="r" b="b"/>
            <a:pathLst>
              <a:path w="85725" h="129539">
                <a:moveTo>
                  <a:pt x="85343" y="129539"/>
                </a:moveTo>
                <a:lnTo>
                  <a:pt x="44195" y="0"/>
                </a:lnTo>
                <a:lnTo>
                  <a:pt x="0" y="129539"/>
                </a:lnTo>
                <a:lnTo>
                  <a:pt x="85343" y="1295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08017" y="3330514"/>
            <a:ext cx="3007995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i="1" spc="10" dirty="0">
                <a:latin typeface="Arial"/>
                <a:cs typeface="Arial"/>
              </a:rPr>
              <a:t>Channel Frequency</a:t>
            </a:r>
            <a:r>
              <a:rPr sz="1600" b="1" i="1" spc="0" dirty="0">
                <a:latin typeface="Arial"/>
                <a:cs typeface="Arial"/>
              </a:rPr>
              <a:t> </a:t>
            </a:r>
            <a:r>
              <a:rPr sz="1600" b="1" i="1" spc="10" dirty="0">
                <a:latin typeface="Arial"/>
                <a:cs typeface="Arial"/>
              </a:rPr>
              <a:t>Response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82383" y="3294888"/>
            <a:ext cx="0" cy="591820"/>
          </a:xfrm>
          <a:custGeom>
            <a:avLst/>
            <a:gdLst/>
            <a:ahLst/>
            <a:cxnLst/>
            <a:rect l="l" t="t" r="r" b="b"/>
            <a:pathLst>
              <a:path h="591820">
                <a:moveTo>
                  <a:pt x="0" y="0"/>
                </a:moveTo>
                <a:lnTo>
                  <a:pt x="0" y="591311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37069" y="3482339"/>
            <a:ext cx="313055" cy="403860"/>
          </a:xfrm>
          <a:custGeom>
            <a:avLst/>
            <a:gdLst/>
            <a:ahLst/>
            <a:cxnLst/>
            <a:rect l="l" t="t" r="r" b="b"/>
            <a:pathLst>
              <a:path w="313054" h="403860">
                <a:moveTo>
                  <a:pt x="0" y="403859"/>
                </a:moveTo>
                <a:lnTo>
                  <a:pt x="5333" y="382523"/>
                </a:lnTo>
                <a:lnTo>
                  <a:pt x="14477" y="347471"/>
                </a:lnTo>
                <a:lnTo>
                  <a:pt x="20573" y="310895"/>
                </a:lnTo>
                <a:lnTo>
                  <a:pt x="29717" y="277367"/>
                </a:lnTo>
                <a:lnTo>
                  <a:pt x="38861" y="243839"/>
                </a:lnTo>
                <a:lnTo>
                  <a:pt x="48005" y="210311"/>
                </a:lnTo>
                <a:lnTo>
                  <a:pt x="58673" y="178307"/>
                </a:lnTo>
                <a:lnTo>
                  <a:pt x="67817" y="149351"/>
                </a:lnTo>
                <a:lnTo>
                  <a:pt x="76961" y="123443"/>
                </a:lnTo>
                <a:lnTo>
                  <a:pt x="86105" y="97535"/>
                </a:lnTo>
                <a:lnTo>
                  <a:pt x="104393" y="53339"/>
                </a:lnTo>
                <a:lnTo>
                  <a:pt x="128777" y="15239"/>
                </a:lnTo>
                <a:lnTo>
                  <a:pt x="134873" y="10667"/>
                </a:lnTo>
                <a:lnTo>
                  <a:pt x="139445" y="6095"/>
                </a:lnTo>
                <a:lnTo>
                  <a:pt x="147065" y="1523"/>
                </a:lnTo>
                <a:lnTo>
                  <a:pt x="151637" y="0"/>
                </a:lnTo>
                <a:lnTo>
                  <a:pt x="165353" y="0"/>
                </a:lnTo>
                <a:lnTo>
                  <a:pt x="169925" y="1523"/>
                </a:lnTo>
                <a:lnTo>
                  <a:pt x="176021" y="3047"/>
                </a:lnTo>
                <a:lnTo>
                  <a:pt x="180593" y="7619"/>
                </a:lnTo>
                <a:lnTo>
                  <a:pt x="186689" y="12191"/>
                </a:lnTo>
                <a:lnTo>
                  <a:pt x="191261" y="16763"/>
                </a:lnTo>
                <a:lnTo>
                  <a:pt x="198881" y="24383"/>
                </a:lnTo>
                <a:lnTo>
                  <a:pt x="203453" y="30479"/>
                </a:lnTo>
                <a:lnTo>
                  <a:pt x="208025" y="39623"/>
                </a:lnTo>
                <a:lnTo>
                  <a:pt x="214121" y="48767"/>
                </a:lnTo>
                <a:lnTo>
                  <a:pt x="218693" y="59435"/>
                </a:lnTo>
                <a:lnTo>
                  <a:pt x="224789" y="71627"/>
                </a:lnTo>
                <a:lnTo>
                  <a:pt x="229361" y="82295"/>
                </a:lnTo>
                <a:lnTo>
                  <a:pt x="233933" y="96011"/>
                </a:lnTo>
                <a:lnTo>
                  <a:pt x="246125" y="124967"/>
                </a:lnTo>
                <a:lnTo>
                  <a:pt x="256793" y="158495"/>
                </a:lnTo>
                <a:lnTo>
                  <a:pt x="265937" y="192023"/>
                </a:lnTo>
                <a:lnTo>
                  <a:pt x="275081" y="230123"/>
                </a:lnTo>
                <a:lnTo>
                  <a:pt x="285749" y="268223"/>
                </a:lnTo>
                <a:lnTo>
                  <a:pt x="294893" y="309371"/>
                </a:lnTo>
                <a:lnTo>
                  <a:pt x="302513" y="348995"/>
                </a:lnTo>
                <a:lnTo>
                  <a:pt x="310133" y="391667"/>
                </a:lnTo>
                <a:lnTo>
                  <a:pt x="312843" y="403859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88333" y="2040023"/>
            <a:ext cx="33172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2650" algn="l"/>
                <a:tab pos="2094230" algn="l"/>
                <a:tab pos="2753995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Si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al	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h	</a:t>
            </a:r>
            <a:r>
              <a:rPr sz="2000" spc="-15" dirty="0" err="1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spc="-10" dirty="0" err="1" smtClean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2000" dirty="0" err="1" smtClean="0">
                <a:solidFill>
                  <a:srgbClr val="003265"/>
                </a:solidFill>
                <a:latin typeface="Arial"/>
                <a:cs typeface="Arial"/>
              </a:rPr>
              <a:t>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071" y="2010655"/>
            <a:ext cx="16211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menyebabkan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45095" y="2025799"/>
            <a:ext cx="3702425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5044" algn="l"/>
                <a:tab pos="1824355" algn="l"/>
                <a:tab pos="2072639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distorsi	sinyal	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/	</a:t>
            </a:r>
            <a:r>
              <a:rPr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cacat</a:t>
            </a: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sinyal</a:t>
            </a: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5044" algn="l"/>
                <a:tab pos="1824355" algn="l"/>
                <a:tab pos="2072639" algn="l"/>
              </a:tabLst>
            </a:pP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7457" y="1389379"/>
            <a:ext cx="116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Distorsi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947663" y="448599"/>
            <a:ext cx="45694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</a:t>
            </a:r>
            <a:r>
              <a:rPr sz="3200" spc="-10" dirty="0"/>
              <a:t>e</a:t>
            </a:r>
            <a:r>
              <a:rPr sz="3200" spc="-5" dirty="0"/>
              <a:t>nd</a:t>
            </a:r>
            <a:r>
              <a:rPr sz="3200" spc="-10" dirty="0"/>
              <a:t>a</a:t>
            </a:r>
            <a:r>
              <a:rPr sz="3200" spc="-5" dirty="0"/>
              <a:t>hu</a:t>
            </a:r>
            <a:r>
              <a:rPr sz="3200" dirty="0"/>
              <a:t>l</a:t>
            </a:r>
            <a:r>
              <a:rPr sz="3200" spc="-5" dirty="0"/>
              <a:t>u</a:t>
            </a:r>
            <a:r>
              <a:rPr sz="3200" spc="-10" dirty="0"/>
              <a:t>a</a:t>
            </a:r>
            <a:r>
              <a:rPr sz="3200" dirty="0"/>
              <a:t>n</a:t>
            </a:r>
          </a:p>
        </p:txBody>
      </p:sp>
      <p:sp>
        <p:nvSpPr>
          <p:cNvPr id="18" name="object 18"/>
          <p:cNvSpPr/>
          <p:nvPr/>
        </p:nvSpPr>
        <p:spPr>
          <a:xfrm>
            <a:off x="425190" y="3886199"/>
            <a:ext cx="9557385" cy="3429000"/>
          </a:xfrm>
          <a:custGeom>
            <a:avLst/>
            <a:gdLst/>
            <a:ahLst/>
            <a:cxnLst/>
            <a:rect l="l" t="t" r="r" b="b"/>
            <a:pathLst>
              <a:path w="9557385" h="3429000">
                <a:moveTo>
                  <a:pt x="0" y="3428994"/>
                </a:moveTo>
                <a:lnTo>
                  <a:pt x="9557003" y="3428994"/>
                </a:lnTo>
                <a:lnTo>
                  <a:pt x="9557003" y="0"/>
                </a:lnTo>
                <a:lnTo>
                  <a:pt x="0" y="0"/>
                </a:lnTo>
                <a:lnTo>
                  <a:pt x="0" y="342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6504" y="4110227"/>
            <a:ext cx="208915" cy="1454150"/>
          </a:xfrm>
          <a:custGeom>
            <a:avLst/>
            <a:gdLst/>
            <a:ahLst/>
            <a:cxnLst/>
            <a:rect l="l" t="t" r="r" b="b"/>
            <a:pathLst>
              <a:path w="208914" h="1454150">
                <a:moveTo>
                  <a:pt x="0" y="0"/>
                </a:moveTo>
                <a:lnTo>
                  <a:pt x="0" y="1453895"/>
                </a:lnTo>
                <a:lnTo>
                  <a:pt x="208787" y="1453895"/>
                </a:lnTo>
                <a:lnTo>
                  <a:pt x="208787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94659" y="4110227"/>
            <a:ext cx="624840" cy="1454150"/>
          </a:xfrm>
          <a:custGeom>
            <a:avLst/>
            <a:gdLst/>
            <a:ahLst/>
            <a:cxnLst/>
            <a:rect l="l" t="t" r="r" b="b"/>
            <a:pathLst>
              <a:path w="624839" h="1454150">
                <a:moveTo>
                  <a:pt x="0" y="0"/>
                </a:moveTo>
                <a:lnTo>
                  <a:pt x="0" y="1453895"/>
                </a:lnTo>
                <a:lnTo>
                  <a:pt x="624839" y="1453895"/>
                </a:lnTo>
                <a:lnTo>
                  <a:pt x="624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0760" y="3886200"/>
            <a:ext cx="0" cy="2508885"/>
          </a:xfrm>
          <a:custGeom>
            <a:avLst/>
            <a:gdLst/>
            <a:ahLst/>
            <a:cxnLst/>
            <a:rect l="l" t="t" r="r" b="b"/>
            <a:pathLst>
              <a:path h="2508885">
                <a:moveTo>
                  <a:pt x="0" y="0"/>
                </a:moveTo>
                <a:lnTo>
                  <a:pt x="0" y="2508503"/>
                </a:lnTo>
              </a:path>
            </a:pathLst>
          </a:custGeom>
          <a:ln w="138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0760" y="6394703"/>
            <a:ext cx="4043679" cy="0"/>
          </a:xfrm>
          <a:custGeom>
            <a:avLst/>
            <a:gdLst/>
            <a:ahLst/>
            <a:cxnLst/>
            <a:rect l="l" t="t" r="r" b="b"/>
            <a:pathLst>
              <a:path w="4043679">
                <a:moveTo>
                  <a:pt x="0" y="0"/>
                </a:moveTo>
                <a:lnTo>
                  <a:pt x="4043161" y="0"/>
                </a:lnTo>
              </a:path>
            </a:pathLst>
          </a:custGeom>
          <a:ln w="13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41747" y="6353555"/>
            <a:ext cx="129539" cy="85725"/>
          </a:xfrm>
          <a:custGeom>
            <a:avLst/>
            <a:gdLst/>
            <a:ahLst/>
            <a:cxnLst/>
            <a:rect l="l" t="t" r="r" b="b"/>
            <a:pathLst>
              <a:path w="129539" h="85725">
                <a:moveTo>
                  <a:pt x="129539" y="41147"/>
                </a:moveTo>
                <a:lnTo>
                  <a:pt x="0" y="0"/>
                </a:lnTo>
                <a:lnTo>
                  <a:pt x="0" y="85343"/>
                </a:lnTo>
                <a:lnTo>
                  <a:pt x="129539" y="411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0760" y="4319002"/>
            <a:ext cx="1039494" cy="1245235"/>
          </a:xfrm>
          <a:custGeom>
            <a:avLst/>
            <a:gdLst/>
            <a:ahLst/>
            <a:cxnLst/>
            <a:rect l="l" t="t" r="r" b="b"/>
            <a:pathLst>
              <a:path w="1039494" h="1245235">
                <a:moveTo>
                  <a:pt x="0" y="414528"/>
                </a:moveTo>
                <a:lnTo>
                  <a:pt x="15240" y="384058"/>
                </a:lnTo>
                <a:lnTo>
                  <a:pt x="32005" y="356616"/>
                </a:lnTo>
                <a:lnTo>
                  <a:pt x="48768" y="332234"/>
                </a:lnTo>
                <a:lnTo>
                  <a:pt x="59436" y="306330"/>
                </a:lnTo>
                <a:lnTo>
                  <a:pt x="73152" y="280426"/>
                </a:lnTo>
                <a:lnTo>
                  <a:pt x="85343" y="257565"/>
                </a:lnTo>
                <a:lnTo>
                  <a:pt x="97536" y="236227"/>
                </a:lnTo>
                <a:lnTo>
                  <a:pt x="108204" y="216411"/>
                </a:lnTo>
                <a:lnTo>
                  <a:pt x="120396" y="195073"/>
                </a:lnTo>
                <a:lnTo>
                  <a:pt x="134112" y="175271"/>
                </a:lnTo>
                <a:lnTo>
                  <a:pt x="147827" y="155455"/>
                </a:lnTo>
                <a:lnTo>
                  <a:pt x="163068" y="137161"/>
                </a:lnTo>
                <a:lnTo>
                  <a:pt x="182880" y="118882"/>
                </a:lnTo>
                <a:lnTo>
                  <a:pt x="201168" y="100588"/>
                </a:lnTo>
                <a:lnTo>
                  <a:pt x="214883" y="91440"/>
                </a:lnTo>
                <a:lnTo>
                  <a:pt x="228599" y="80771"/>
                </a:lnTo>
                <a:lnTo>
                  <a:pt x="242315" y="68580"/>
                </a:lnTo>
                <a:lnTo>
                  <a:pt x="259080" y="59448"/>
                </a:lnTo>
                <a:lnTo>
                  <a:pt x="274320" y="50301"/>
                </a:lnTo>
                <a:lnTo>
                  <a:pt x="292608" y="41154"/>
                </a:lnTo>
                <a:lnTo>
                  <a:pt x="309371" y="32007"/>
                </a:lnTo>
                <a:lnTo>
                  <a:pt x="327660" y="24397"/>
                </a:lnTo>
                <a:lnTo>
                  <a:pt x="345948" y="18294"/>
                </a:lnTo>
                <a:lnTo>
                  <a:pt x="364236" y="10669"/>
                </a:lnTo>
                <a:lnTo>
                  <a:pt x="385571" y="6103"/>
                </a:lnTo>
                <a:lnTo>
                  <a:pt x="403860" y="1537"/>
                </a:lnTo>
                <a:lnTo>
                  <a:pt x="425195" y="0"/>
                </a:lnTo>
                <a:lnTo>
                  <a:pt x="464820" y="0"/>
                </a:lnTo>
                <a:lnTo>
                  <a:pt x="483107" y="1537"/>
                </a:lnTo>
                <a:lnTo>
                  <a:pt x="498348" y="4581"/>
                </a:lnTo>
                <a:lnTo>
                  <a:pt x="518160" y="9147"/>
                </a:lnTo>
                <a:lnTo>
                  <a:pt x="533399" y="15250"/>
                </a:lnTo>
                <a:lnTo>
                  <a:pt x="550163" y="22860"/>
                </a:lnTo>
                <a:lnTo>
                  <a:pt x="565404" y="28963"/>
                </a:lnTo>
                <a:lnTo>
                  <a:pt x="582167" y="38110"/>
                </a:lnTo>
                <a:lnTo>
                  <a:pt x="598932" y="47257"/>
                </a:lnTo>
                <a:lnTo>
                  <a:pt x="612647" y="59448"/>
                </a:lnTo>
                <a:lnTo>
                  <a:pt x="627888" y="70117"/>
                </a:lnTo>
                <a:lnTo>
                  <a:pt x="644651" y="85353"/>
                </a:lnTo>
                <a:lnTo>
                  <a:pt x="658367" y="99066"/>
                </a:lnTo>
                <a:lnTo>
                  <a:pt x="675131" y="112779"/>
                </a:lnTo>
                <a:lnTo>
                  <a:pt x="688847" y="128029"/>
                </a:lnTo>
                <a:lnTo>
                  <a:pt x="702563" y="144786"/>
                </a:lnTo>
                <a:lnTo>
                  <a:pt x="716273" y="163080"/>
                </a:lnTo>
                <a:lnTo>
                  <a:pt x="729992" y="181359"/>
                </a:lnTo>
                <a:lnTo>
                  <a:pt x="746762" y="207264"/>
                </a:lnTo>
                <a:lnTo>
                  <a:pt x="761992" y="231661"/>
                </a:lnTo>
                <a:lnTo>
                  <a:pt x="775711" y="260609"/>
                </a:lnTo>
                <a:lnTo>
                  <a:pt x="792482" y="288035"/>
                </a:lnTo>
                <a:lnTo>
                  <a:pt x="806201" y="316999"/>
                </a:lnTo>
                <a:lnTo>
                  <a:pt x="819904" y="347484"/>
                </a:lnTo>
                <a:lnTo>
                  <a:pt x="833623" y="377954"/>
                </a:lnTo>
                <a:lnTo>
                  <a:pt x="845816" y="408440"/>
                </a:lnTo>
                <a:lnTo>
                  <a:pt x="858009" y="440447"/>
                </a:lnTo>
                <a:lnTo>
                  <a:pt x="868676" y="472439"/>
                </a:lnTo>
                <a:lnTo>
                  <a:pt x="880868" y="504447"/>
                </a:lnTo>
                <a:lnTo>
                  <a:pt x="891535" y="536454"/>
                </a:lnTo>
                <a:lnTo>
                  <a:pt x="900676" y="566940"/>
                </a:lnTo>
                <a:lnTo>
                  <a:pt x="909832" y="598932"/>
                </a:lnTo>
                <a:lnTo>
                  <a:pt x="918973" y="629417"/>
                </a:lnTo>
                <a:lnTo>
                  <a:pt x="926588" y="659903"/>
                </a:lnTo>
                <a:lnTo>
                  <a:pt x="935728" y="691910"/>
                </a:lnTo>
                <a:lnTo>
                  <a:pt x="943359" y="722380"/>
                </a:lnTo>
                <a:lnTo>
                  <a:pt x="952499" y="751343"/>
                </a:lnTo>
                <a:lnTo>
                  <a:pt x="958588" y="781814"/>
                </a:lnTo>
                <a:lnTo>
                  <a:pt x="966218" y="809255"/>
                </a:lnTo>
                <a:lnTo>
                  <a:pt x="970781" y="839725"/>
                </a:lnTo>
                <a:lnTo>
                  <a:pt x="976885" y="867167"/>
                </a:lnTo>
                <a:lnTo>
                  <a:pt x="984500" y="897637"/>
                </a:lnTo>
                <a:lnTo>
                  <a:pt x="989078" y="929644"/>
                </a:lnTo>
                <a:lnTo>
                  <a:pt x="996693" y="958608"/>
                </a:lnTo>
                <a:lnTo>
                  <a:pt x="1001271" y="992137"/>
                </a:lnTo>
                <a:lnTo>
                  <a:pt x="1007359" y="1021085"/>
                </a:lnTo>
                <a:lnTo>
                  <a:pt x="1011937" y="1051571"/>
                </a:lnTo>
                <a:lnTo>
                  <a:pt x="1016500" y="1082041"/>
                </a:lnTo>
                <a:lnTo>
                  <a:pt x="1021078" y="1109482"/>
                </a:lnTo>
                <a:lnTo>
                  <a:pt x="1024130" y="1139952"/>
                </a:lnTo>
                <a:lnTo>
                  <a:pt x="1028693" y="1167394"/>
                </a:lnTo>
                <a:lnTo>
                  <a:pt x="1033271" y="1191776"/>
                </a:lnTo>
                <a:lnTo>
                  <a:pt x="1034797" y="1220724"/>
                </a:lnTo>
                <a:lnTo>
                  <a:pt x="1039360" y="1245122"/>
                </a:lnTo>
              </a:path>
            </a:pathLst>
          </a:custGeom>
          <a:ln w="25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50121" y="4315958"/>
            <a:ext cx="1248410" cy="1248410"/>
          </a:xfrm>
          <a:custGeom>
            <a:avLst/>
            <a:gdLst/>
            <a:ahLst/>
            <a:cxnLst/>
            <a:rect l="l" t="t" r="r" b="b"/>
            <a:pathLst>
              <a:path w="1248410" h="1248410">
                <a:moveTo>
                  <a:pt x="0" y="1248166"/>
                </a:moveTo>
                <a:lnTo>
                  <a:pt x="0" y="1246628"/>
                </a:lnTo>
                <a:lnTo>
                  <a:pt x="3052" y="1243584"/>
                </a:lnTo>
                <a:lnTo>
                  <a:pt x="3052" y="1237497"/>
                </a:lnTo>
                <a:lnTo>
                  <a:pt x="4578" y="1234437"/>
                </a:lnTo>
                <a:lnTo>
                  <a:pt x="4578" y="1225305"/>
                </a:lnTo>
                <a:lnTo>
                  <a:pt x="7630" y="1223768"/>
                </a:lnTo>
                <a:lnTo>
                  <a:pt x="7630" y="1210055"/>
                </a:lnTo>
                <a:lnTo>
                  <a:pt x="9156" y="1207011"/>
                </a:lnTo>
                <a:lnTo>
                  <a:pt x="9156" y="1202445"/>
                </a:lnTo>
                <a:lnTo>
                  <a:pt x="16770" y="1156725"/>
                </a:lnTo>
                <a:lnTo>
                  <a:pt x="24385" y="1109482"/>
                </a:lnTo>
                <a:lnTo>
                  <a:pt x="30489" y="1059181"/>
                </a:lnTo>
                <a:lnTo>
                  <a:pt x="39630" y="1008894"/>
                </a:lnTo>
                <a:lnTo>
                  <a:pt x="48771" y="955548"/>
                </a:lnTo>
                <a:lnTo>
                  <a:pt x="57912" y="900681"/>
                </a:lnTo>
                <a:lnTo>
                  <a:pt x="70104" y="847350"/>
                </a:lnTo>
                <a:lnTo>
                  <a:pt x="80771" y="790961"/>
                </a:lnTo>
                <a:lnTo>
                  <a:pt x="96016" y="736093"/>
                </a:lnTo>
                <a:lnTo>
                  <a:pt x="109735" y="681226"/>
                </a:lnTo>
                <a:lnTo>
                  <a:pt x="123454" y="624836"/>
                </a:lnTo>
                <a:lnTo>
                  <a:pt x="138683" y="573028"/>
                </a:lnTo>
                <a:lnTo>
                  <a:pt x="155454" y="519682"/>
                </a:lnTo>
                <a:lnTo>
                  <a:pt x="173736" y="467873"/>
                </a:lnTo>
                <a:lnTo>
                  <a:pt x="192033" y="417572"/>
                </a:lnTo>
                <a:lnTo>
                  <a:pt x="213366" y="371851"/>
                </a:lnTo>
                <a:lnTo>
                  <a:pt x="231648" y="327668"/>
                </a:lnTo>
                <a:lnTo>
                  <a:pt x="263664" y="268219"/>
                </a:lnTo>
                <a:lnTo>
                  <a:pt x="295664" y="214889"/>
                </a:lnTo>
                <a:lnTo>
                  <a:pt x="330717" y="166124"/>
                </a:lnTo>
                <a:lnTo>
                  <a:pt x="348998" y="144786"/>
                </a:lnTo>
                <a:lnTo>
                  <a:pt x="365769" y="124970"/>
                </a:lnTo>
                <a:lnTo>
                  <a:pt x="402348" y="88396"/>
                </a:lnTo>
                <a:lnTo>
                  <a:pt x="440437" y="57911"/>
                </a:lnTo>
                <a:lnTo>
                  <a:pt x="478541" y="35051"/>
                </a:lnTo>
                <a:lnTo>
                  <a:pt x="516646" y="18294"/>
                </a:lnTo>
                <a:lnTo>
                  <a:pt x="553224" y="7625"/>
                </a:lnTo>
                <a:lnTo>
                  <a:pt x="571506" y="3043"/>
                </a:lnTo>
                <a:lnTo>
                  <a:pt x="589788" y="3043"/>
                </a:lnTo>
                <a:lnTo>
                  <a:pt x="606559" y="0"/>
                </a:lnTo>
                <a:lnTo>
                  <a:pt x="621803" y="3043"/>
                </a:lnTo>
                <a:lnTo>
                  <a:pt x="669049" y="12191"/>
                </a:lnTo>
                <a:lnTo>
                  <a:pt x="696471" y="22860"/>
                </a:lnTo>
                <a:lnTo>
                  <a:pt x="713242" y="27441"/>
                </a:lnTo>
                <a:lnTo>
                  <a:pt x="726961" y="36573"/>
                </a:lnTo>
                <a:lnTo>
                  <a:pt x="740665" y="44198"/>
                </a:lnTo>
                <a:lnTo>
                  <a:pt x="754383" y="53345"/>
                </a:lnTo>
                <a:lnTo>
                  <a:pt x="768102" y="64014"/>
                </a:lnTo>
                <a:lnTo>
                  <a:pt x="781821" y="73161"/>
                </a:lnTo>
                <a:lnTo>
                  <a:pt x="795540" y="85353"/>
                </a:lnTo>
                <a:lnTo>
                  <a:pt x="809243" y="97544"/>
                </a:lnTo>
                <a:lnTo>
                  <a:pt x="821436" y="108213"/>
                </a:lnTo>
                <a:lnTo>
                  <a:pt x="835155" y="121926"/>
                </a:lnTo>
                <a:lnTo>
                  <a:pt x="845822" y="135639"/>
                </a:lnTo>
                <a:lnTo>
                  <a:pt x="861067" y="149352"/>
                </a:lnTo>
                <a:lnTo>
                  <a:pt x="871734" y="164602"/>
                </a:lnTo>
                <a:lnTo>
                  <a:pt x="908312" y="210308"/>
                </a:lnTo>
                <a:lnTo>
                  <a:pt x="943365" y="260609"/>
                </a:lnTo>
                <a:lnTo>
                  <a:pt x="973839" y="315477"/>
                </a:lnTo>
                <a:lnTo>
                  <a:pt x="1004314" y="371851"/>
                </a:lnTo>
                <a:lnTo>
                  <a:pt x="1031751" y="431300"/>
                </a:lnTo>
                <a:lnTo>
                  <a:pt x="1059189" y="496822"/>
                </a:lnTo>
                <a:lnTo>
                  <a:pt x="1082049" y="560836"/>
                </a:lnTo>
                <a:lnTo>
                  <a:pt x="1104908" y="629417"/>
                </a:lnTo>
                <a:lnTo>
                  <a:pt x="1126242" y="699520"/>
                </a:lnTo>
                <a:lnTo>
                  <a:pt x="1147576" y="772667"/>
                </a:lnTo>
                <a:lnTo>
                  <a:pt x="1165872" y="847350"/>
                </a:lnTo>
                <a:lnTo>
                  <a:pt x="1184154" y="925078"/>
                </a:lnTo>
                <a:lnTo>
                  <a:pt x="1200910" y="1004313"/>
                </a:lnTo>
                <a:lnTo>
                  <a:pt x="1216154" y="1085085"/>
                </a:lnTo>
                <a:lnTo>
                  <a:pt x="1232925" y="1165857"/>
                </a:lnTo>
                <a:lnTo>
                  <a:pt x="1248155" y="1248166"/>
                </a:lnTo>
              </a:path>
            </a:pathLst>
          </a:custGeom>
          <a:ln w="253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98276" y="4315958"/>
            <a:ext cx="1248410" cy="1248410"/>
          </a:xfrm>
          <a:custGeom>
            <a:avLst/>
            <a:gdLst/>
            <a:ahLst/>
            <a:cxnLst/>
            <a:rect l="l" t="t" r="r" b="b"/>
            <a:pathLst>
              <a:path w="1248410" h="1248410">
                <a:moveTo>
                  <a:pt x="0" y="1248166"/>
                </a:moveTo>
                <a:lnTo>
                  <a:pt x="0" y="1246628"/>
                </a:lnTo>
                <a:lnTo>
                  <a:pt x="3052" y="1243584"/>
                </a:lnTo>
                <a:lnTo>
                  <a:pt x="3052" y="1237497"/>
                </a:lnTo>
                <a:lnTo>
                  <a:pt x="4578" y="1234437"/>
                </a:lnTo>
                <a:lnTo>
                  <a:pt x="4578" y="1225305"/>
                </a:lnTo>
                <a:lnTo>
                  <a:pt x="7630" y="1223768"/>
                </a:lnTo>
                <a:lnTo>
                  <a:pt x="7630" y="1210055"/>
                </a:lnTo>
                <a:lnTo>
                  <a:pt x="9156" y="1207011"/>
                </a:lnTo>
                <a:lnTo>
                  <a:pt x="9156" y="1202445"/>
                </a:lnTo>
                <a:lnTo>
                  <a:pt x="16770" y="1156725"/>
                </a:lnTo>
                <a:lnTo>
                  <a:pt x="24385" y="1109482"/>
                </a:lnTo>
                <a:lnTo>
                  <a:pt x="30489" y="1059181"/>
                </a:lnTo>
                <a:lnTo>
                  <a:pt x="39630" y="1008894"/>
                </a:lnTo>
                <a:lnTo>
                  <a:pt x="48771" y="955548"/>
                </a:lnTo>
                <a:lnTo>
                  <a:pt x="57912" y="900681"/>
                </a:lnTo>
                <a:lnTo>
                  <a:pt x="70104" y="847350"/>
                </a:lnTo>
                <a:lnTo>
                  <a:pt x="80771" y="790961"/>
                </a:lnTo>
                <a:lnTo>
                  <a:pt x="96016" y="736093"/>
                </a:lnTo>
                <a:lnTo>
                  <a:pt x="109735" y="681226"/>
                </a:lnTo>
                <a:lnTo>
                  <a:pt x="123454" y="624836"/>
                </a:lnTo>
                <a:lnTo>
                  <a:pt x="138683" y="573028"/>
                </a:lnTo>
                <a:lnTo>
                  <a:pt x="155454" y="519682"/>
                </a:lnTo>
                <a:lnTo>
                  <a:pt x="173736" y="467873"/>
                </a:lnTo>
                <a:lnTo>
                  <a:pt x="192033" y="417572"/>
                </a:lnTo>
                <a:lnTo>
                  <a:pt x="213366" y="371851"/>
                </a:lnTo>
                <a:lnTo>
                  <a:pt x="231648" y="327668"/>
                </a:lnTo>
                <a:lnTo>
                  <a:pt x="248419" y="295661"/>
                </a:lnTo>
                <a:lnTo>
                  <a:pt x="263664" y="268219"/>
                </a:lnTo>
                <a:lnTo>
                  <a:pt x="280419" y="239271"/>
                </a:lnTo>
                <a:lnTo>
                  <a:pt x="297190" y="214889"/>
                </a:lnTo>
                <a:lnTo>
                  <a:pt x="312420" y="188985"/>
                </a:lnTo>
                <a:lnTo>
                  <a:pt x="330717" y="166124"/>
                </a:lnTo>
                <a:lnTo>
                  <a:pt x="348998" y="144786"/>
                </a:lnTo>
                <a:lnTo>
                  <a:pt x="365769" y="124970"/>
                </a:lnTo>
                <a:lnTo>
                  <a:pt x="402348" y="88396"/>
                </a:lnTo>
                <a:lnTo>
                  <a:pt x="440437" y="57911"/>
                </a:lnTo>
                <a:lnTo>
                  <a:pt x="478541" y="35051"/>
                </a:lnTo>
                <a:lnTo>
                  <a:pt x="516646" y="18294"/>
                </a:lnTo>
                <a:lnTo>
                  <a:pt x="553209" y="7625"/>
                </a:lnTo>
                <a:lnTo>
                  <a:pt x="571506" y="3043"/>
                </a:lnTo>
                <a:lnTo>
                  <a:pt x="589788" y="3043"/>
                </a:lnTo>
                <a:lnTo>
                  <a:pt x="606559" y="0"/>
                </a:lnTo>
                <a:lnTo>
                  <a:pt x="621803" y="3043"/>
                </a:lnTo>
                <a:lnTo>
                  <a:pt x="669034" y="12191"/>
                </a:lnTo>
                <a:lnTo>
                  <a:pt x="696471" y="22860"/>
                </a:lnTo>
                <a:lnTo>
                  <a:pt x="713242" y="27441"/>
                </a:lnTo>
                <a:lnTo>
                  <a:pt x="726946" y="36573"/>
                </a:lnTo>
                <a:lnTo>
                  <a:pt x="740665" y="44198"/>
                </a:lnTo>
                <a:lnTo>
                  <a:pt x="754383" y="53345"/>
                </a:lnTo>
                <a:lnTo>
                  <a:pt x="768102" y="64014"/>
                </a:lnTo>
                <a:lnTo>
                  <a:pt x="781821" y="73161"/>
                </a:lnTo>
                <a:lnTo>
                  <a:pt x="795540" y="85353"/>
                </a:lnTo>
                <a:lnTo>
                  <a:pt x="809243" y="97544"/>
                </a:lnTo>
                <a:lnTo>
                  <a:pt x="821436" y="108213"/>
                </a:lnTo>
                <a:lnTo>
                  <a:pt x="835155" y="121926"/>
                </a:lnTo>
                <a:lnTo>
                  <a:pt x="847348" y="135639"/>
                </a:lnTo>
                <a:lnTo>
                  <a:pt x="861067" y="149352"/>
                </a:lnTo>
                <a:lnTo>
                  <a:pt x="871734" y="164602"/>
                </a:lnTo>
                <a:lnTo>
                  <a:pt x="908312" y="210308"/>
                </a:lnTo>
                <a:lnTo>
                  <a:pt x="943365" y="260609"/>
                </a:lnTo>
                <a:lnTo>
                  <a:pt x="973839" y="315477"/>
                </a:lnTo>
                <a:lnTo>
                  <a:pt x="1004314" y="371851"/>
                </a:lnTo>
                <a:lnTo>
                  <a:pt x="1031751" y="431300"/>
                </a:lnTo>
                <a:lnTo>
                  <a:pt x="1059189" y="496822"/>
                </a:lnTo>
                <a:lnTo>
                  <a:pt x="1082049" y="560836"/>
                </a:lnTo>
                <a:lnTo>
                  <a:pt x="1104908" y="629417"/>
                </a:lnTo>
                <a:lnTo>
                  <a:pt x="1126242" y="699520"/>
                </a:lnTo>
                <a:lnTo>
                  <a:pt x="1147576" y="772667"/>
                </a:lnTo>
                <a:lnTo>
                  <a:pt x="1165857" y="847350"/>
                </a:lnTo>
                <a:lnTo>
                  <a:pt x="1184154" y="925078"/>
                </a:lnTo>
                <a:lnTo>
                  <a:pt x="1200910" y="1004313"/>
                </a:lnTo>
                <a:lnTo>
                  <a:pt x="1216154" y="1085085"/>
                </a:lnTo>
                <a:lnTo>
                  <a:pt x="1232925" y="1165857"/>
                </a:lnTo>
                <a:lnTo>
                  <a:pt x="1248155" y="1248166"/>
                </a:lnTo>
              </a:path>
            </a:pathLst>
          </a:custGeom>
          <a:ln w="253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0760" y="4684766"/>
            <a:ext cx="45720" cy="48895"/>
          </a:xfrm>
          <a:custGeom>
            <a:avLst/>
            <a:gdLst/>
            <a:ahLst/>
            <a:cxnLst/>
            <a:rect l="l" t="t" r="r" b="b"/>
            <a:pathLst>
              <a:path w="45719" h="48895">
                <a:moveTo>
                  <a:pt x="0" y="48764"/>
                </a:moveTo>
                <a:lnTo>
                  <a:pt x="45720" y="0"/>
                </a:lnTo>
              </a:path>
            </a:pathLst>
          </a:custGeom>
          <a:ln w="25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56481" y="4643627"/>
            <a:ext cx="45720" cy="41275"/>
          </a:xfrm>
          <a:custGeom>
            <a:avLst/>
            <a:gdLst/>
            <a:ahLst/>
            <a:cxnLst/>
            <a:rect l="l" t="t" r="r" b="b"/>
            <a:pathLst>
              <a:path w="45719" h="41275">
                <a:moveTo>
                  <a:pt x="0" y="41139"/>
                </a:moveTo>
                <a:lnTo>
                  <a:pt x="45719" y="0"/>
                </a:lnTo>
              </a:path>
            </a:pathLst>
          </a:custGeom>
          <a:ln w="253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02200" y="4611620"/>
            <a:ext cx="44450" cy="32384"/>
          </a:xfrm>
          <a:custGeom>
            <a:avLst/>
            <a:gdLst/>
            <a:ahLst/>
            <a:cxnLst/>
            <a:rect l="l" t="t" r="r" b="b"/>
            <a:pathLst>
              <a:path w="44450" h="32385">
                <a:moveTo>
                  <a:pt x="0" y="32007"/>
                </a:moveTo>
                <a:lnTo>
                  <a:pt x="44196" y="0"/>
                </a:lnTo>
              </a:path>
            </a:pathLst>
          </a:custGeom>
          <a:ln w="25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6397" y="4602472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0" y="9147"/>
                </a:moveTo>
                <a:lnTo>
                  <a:pt x="13715" y="0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74412" y="4550664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3043"/>
                </a:moveTo>
                <a:lnTo>
                  <a:pt x="4571" y="0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78984" y="4544561"/>
            <a:ext cx="44450" cy="6350"/>
          </a:xfrm>
          <a:custGeom>
            <a:avLst/>
            <a:gdLst/>
            <a:ahLst/>
            <a:cxnLst/>
            <a:rect l="l" t="t" r="r" b="b"/>
            <a:pathLst>
              <a:path w="44450" h="6350">
                <a:moveTo>
                  <a:pt x="0" y="6103"/>
                </a:moveTo>
                <a:lnTo>
                  <a:pt x="44196" y="0"/>
                </a:lnTo>
              </a:path>
            </a:pathLst>
          </a:custGeom>
          <a:ln w="25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3181" y="4541517"/>
            <a:ext cx="41275" cy="3175"/>
          </a:xfrm>
          <a:custGeom>
            <a:avLst/>
            <a:gdLst/>
            <a:ahLst/>
            <a:cxnLst/>
            <a:rect l="l" t="t" r="r" b="b"/>
            <a:pathLst>
              <a:path w="41275" h="3175">
                <a:moveTo>
                  <a:pt x="0" y="3043"/>
                </a:moveTo>
                <a:lnTo>
                  <a:pt x="41147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64328" y="4541517"/>
            <a:ext cx="41275" cy="3175"/>
          </a:xfrm>
          <a:custGeom>
            <a:avLst/>
            <a:gdLst/>
            <a:ahLst/>
            <a:cxnLst/>
            <a:rect l="l" t="t" r="r" b="b"/>
            <a:pathLst>
              <a:path w="41275" h="3175">
                <a:moveTo>
                  <a:pt x="0" y="0"/>
                </a:moveTo>
                <a:lnTo>
                  <a:pt x="41148" y="3043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05477" y="4544561"/>
            <a:ext cx="40005" cy="6350"/>
          </a:xfrm>
          <a:custGeom>
            <a:avLst/>
            <a:gdLst/>
            <a:ahLst/>
            <a:cxnLst/>
            <a:rect l="l" t="t" r="r" b="b"/>
            <a:pathLst>
              <a:path w="40005" h="6350">
                <a:moveTo>
                  <a:pt x="0" y="0"/>
                </a:moveTo>
                <a:lnTo>
                  <a:pt x="39622" y="6103"/>
                </a:lnTo>
              </a:path>
            </a:pathLst>
          </a:custGeom>
          <a:ln w="25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45100" y="4550664"/>
            <a:ext cx="26034" cy="7620"/>
          </a:xfrm>
          <a:custGeom>
            <a:avLst/>
            <a:gdLst/>
            <a:ahLst/>
            <a:cxnLst/>
            <a:rect l="l" t="t" r="r" b="b"/>
            <a:pathLst>
              <a:path w="26034" h="7620">
                <a:moveTo>
                  <a:pt x="0" y="0"/>
                </a:moveTo>
                <a:lnTo>
                  <a:pt x="25908" y="7609"/>
                </a:lnTo>
              </a:path>
            </a:pathLst>
          </a:custGeom>
          <a:ln w="2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83784" y="4608576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0" y="0"/>
                </a:moveTo>
                <a:lnTo>
                  <a:pt x="18287" y="9131"/>
                </a:lnTo>
              </a:path>
            </a:pathLst>
          </a:custGeom>
          <a:ln w="25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02071" y="4617708"/>
            <a:ext cx="36830" cy="21590"/>
          </a:xfrm>
          <a:custGeom>
            <a:avLst/>
            <a:gdLst/>
            <a:ahLst/>
            <a:cxnLst/>
            <a:rect l="l" t="t" r="r" b="b"/>
            <a:pathLst>
              <a:path w="36830" h="21589">
                <a:moveTo>
                  <a:pt x="0" y="0"/>
                </a:moveTo>
                <a:lnTo>
                  <a:pt x="36576" y="21338"/>
                </a:lnTo>
              </a:path>
            </a:pathLst>
          </a:custGeom>
          <a:ln w="25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38649" y="4639046"/>
            <a:ext cx="38100" cy="26034"/>
          </a:xfrm>
          <a:custGeom>
            <a:avLst/>
            <a:gdLst/>
            <a:ahLst/>
            <a:cxnLst/>
            <a:rect l="l" t="t" r="r" b="b"/>
            <a:pathLst>
              <a:path w="38100" h="26035">
                <a:moveTo>
                  <a:pt x="0" y="0"/>
                </a:moveTo>
                <a:lnTo>
                  <a:pt x="38099" y="25919"/>
                </a:lnTo>
              </a:path>
            </a:pathLst>
          </a:custGeom>
          <a:ln w="25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76748" y="4664965"/>
            <a:ext cx="33655" cy="24765"/>
          </a:xfrm>
          <a:custGeom>
            <a:avLst/>
            <a:gdLst/>
            <a:ahLst/>
            <a:cxnLst/>
            <a:rect l="l" t="t" r="r" b="b"/>
            <a:pathLst>
              <a:path w="33655" h="24764">
                <a:moveTo>
                  <a:pt x="0" y="0"/>
                </a:moveTo>
                <a:lnTo>
                  <a:pt x="33528" y="24382"/>
                </a:lnTo>
              </a:path>
            </a:pathLst>
          </a:custGeom>
          <a:ln w="25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10276" y="4689347"/>
            <a:ext cx="35560" cy="27940"/>
          </a:xfrm>
          <a:custGeom>
            <a:avLst/>
            <a:gdLst/>
            <a:ahLst/>
            <a:cxnLst/>
            <a:rect l="l" t="t" r="r" b="b"/>
            <a:pathLst>
              <a:path w="35559" h="27939">
                <a:moveTo>
                  <a:pt x="0" y="0"/>
                </a:moveTo>
                <a:lnTo>
                  <a:pt x="35054" y="27426"/>
                </a:lnTo>
              </a:path>
            </a:pathLst>
          </a:custGeom>
          <a:ln w="253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45330" y="4716774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4562" y="3043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48962" y="4796023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0" y="0"/>
                </a:moveTo>
                <a:lnTo>
                  <a:pt x="4562" y="4565"/>
                </a:lnTo>
              </a:path>
            </a:pathLst>
          </a:custGeom>
          <a:ln w="253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3525" y="4800589"/>
            <a:ext cx="15875" cy="9525"/>
          </a:xfrm>
          <a:custGeom>
            <a:avLst/>
            <a:gdLst/>
            <a:ahLst/>
            <a:cxnLst/>
            <a:rect l="l" t="t" r="r" b="b"/>
            <a:pathLst>
              <a:path w="15875" h="9525">
                <a:moveTo>
                  <a:pt x="0" y="0"/>
                </a:moveTo>
                <a:lnTo>
                  <a:pt x="15244" y="9147"/>
                </a:lnTo>
              </a:path>
            </a:pathLst>
          </a:custGeom>
          <a:ln w="25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68770" y="4809737"/>
            <a:ext cx="15875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0" y="0"/>
                </a:moveTo>
                <a:lnTo>
                  <a:pt x="15244" y="12191"/>
                </a:lnTo>
              </a:path>
            </a:pathLst>
          </a:custGeom>
          <a:ln w="25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84014" y="4821928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0" y="0"/>
                </a:moveTo>
                <a:lnTo>
                  <a:pt x="13718" y="9147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97733" y="4831075"/>
            <a:ext cx="17145" cy="6350"/>
          </a:xfrm>
          <a:custGeom>
            <a:avLst/>
            <a:gdLst/>
            <a:ahLst/>
            <a:cxnLst/>
            <a:rect l="l" t="t" r="r" b="b"/>
            <a:pathLst>
              <a:path w="17144" h="6350">
                <a:moveTo>
                  <a:pt x="0" y="0"/>
                </a:moveTo>
                <a:lnTo>
                  <a:pt x="16755" y="6087"/>
                </a:lnTo>
              </a:path>
            </a:pathLst>
          </a:custGeom>
          <a:ln w="253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14489" y="4837163"/>
            <a:ext cx="15875" cy="9525"/>
          </a:xfrm>
          <a:custGeom>
            <a:avLst/>
            <a:gdLst/>
            <a:ahLst/>
            <a:cxnLst/>
            <a:rect l="l" t="t" r="r" b="b"/>
            <a:pathLst>
              <a:path w="15875" h="9525">
                <a:moveTo>
                  <a:pt x="0" y="0"/>
                </a:moveTo>
                <a:lnTo>
                  <a:pt x="15244" y="9147"/>
                </a:lnTo>
              </a:path>
            </a:pathLst>
          </a:custGeom>
          <a:ln w="25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29734" y="4846310"/>
            <a:ext cx="15875" cy="8255"/>
          </a:xfrm>
          <a:custGeom>
            <a:avLst/>
            <a:gdLst/>
            <a:ahLst/>
            <a:cxnLst/>
            <a:rect l="l" t="t" r="r" b="b"/>
            <a:pathLst>
              <a:path w="15875" h="8254">
                <a:moveTo>
                  <a:pt x="0" y="0"/>
                </a:moveTo>
                <a:lnTo>
                  <a:pt x="15244" y="7625"/>
                </a:lnTo>
              </a:path>
            </a:pathLst>
          </a:custGeom>
          <a:ln w="25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44978" y="4853935"/>
            <a:ext cx="15240" cy="5080"/>
          </a:xfrm>
          <a:custGeom>
            <a:avLst/>
            <a:gdLst/>
            <a:ahLst/>
            <a:cxnLst/>
            <a:rect l="l" t="t" r="r" b="b"/>
            <a:pathLst>
              <a:path w="15239" h="5079">
                <a:moveTo>
                  <a:pt x="0" y="0"/>
                </a:moveTo>
                <a:lnTo>
                  <a:pt x="15229" y="4565"/>
                </a:lnTo>
              </a:path>
            </a:pathLst>
          </a:custGeom>
          <a:ln w="2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60208" y="4858501"/>
            <a:ext cx="17145" cy="5080"/>
          </a:xfrm>
          <a:custGeom>
            <a:avLst/>
            <a:gdLst/>
            <a:ahLst/>
            <a:cxnLst/>
            <a:rect l="l" t="t" r="r" b="b"/>
            <a:pathLst>
              <a:path w="17144" h="5079">
                <a:moveTo>
                  <a:pt x="0" y="0"/>
                </a:moveTo>
                <a:lnTo>
                  <a:pt x="16770" y="4581"/>
                </a:lnTo>
              </a:path>
            </a:pathLst>
          </a:custGeom>
          <a:ln w="253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76979" y="4863082"/>
            <a:ext cx="15240" cy="5080"/>
          </a:xfrm>
          <a:custGeom>
            <a:avLst/>
            <a:gdLst/>
            <a:ahLst/>
            <a:cxnLst/>
            <a:rect l="l" t="t" r="r" b="b"/>
            <a:pathLst>
              <a:path w="15239" h="5079">
                <a:moveTo>
                  <a:pt x="0" y="0"/>
                </a:moveTo>
                <a:lnTo>
                  <a:pt x="15229" y="4565"/>
                </a:lnTo>
              </a:path>
            </a:pathLst>
          </a:custGeom>
          <a:ln w="2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92209" y="4867648"/>
            <a:ext cx="17145" cy="1905"/>
          </a:xfrm>
          <a:custGeom>
            <a:avLst/>
            <a:gdLst/>
            <a:ahLst/>
            <a:cxnLst/>
            <a:rect l="l" t="t" r="r" b="b"/>
            <a:pathLst>
              <a:path w="17144" h="1904">
                <a:moveTo>
                  <a:pt x="0" y="0"/>
                </a:moveTo>
                <a:lnTo>
                  <a:pt x="16770" y="1521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08979" y="4869170"/>
            <a:ext cx="17145" cy="3175"/>
          </a:xfrm>
          <a:custGeom>
            <a:avLst/>
            <a:gdLst/>
            <a:ahLst/>
            <a:cxnLst/>
            <a:rect l="l" t="t" r="r" b="b"/>
            <a:pathLst>
              <a:path w="17144" h="3175">
                <a:moveTo>
                  <a:pt x="0" y="0"/>
                </a:moveTo>
                <a:lnTo>
                  <a:pt x="16770" y="3043"/>
                </a:lnTo>
              </a:path>
            </a:pathLst>
          </a:custGeom>
          <a:ln w="25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47663" y="483107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6087"/>
                </a:moveTo>
                <a:lnTo>
                  <a:pt x="12192" y="0"/>
                </a:lnTo>
              </a:path>
            </a:pathLst>
          </a:custGeom>
          <a:ln w="25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59856" y="4818884"/>
            <a:ext cx="15875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0" y="12191"/>
                </a:moveTo>
                <a:lnTo>
                  <a:pt x="15244" y="0"/>
                </a:lnTo>
              </a:path>
            </a:pathLst>
          </a:custGeom>
          <a:ln w="25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75101" y="4808215"/>
            <a:ext cx="17145" cy="10795"/>
          </a:xfrm>
          <a:custGeom>
            <a:avLst/>
            <a:gdLst/>
            <a:ahLst/>
            <a:cxnLst/>
            <a:rect l="l" t="t" r="r" b="b"/>
            <a:pathLst>
              <a:path w="17144" h="10795">
                <a:moveTo>
                  <a:pt x="0" y="10669"/>
                </a:moveTo>
                <a:lnTo>
                  <a:pt x="16755" y="0"/>
                </a:lnTo>
              </a:path>
            </a:pathLst>
          </a:custGeom>
          <a:ln w="25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91857" y="4796023"/>
            <a:ext cx="15875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0" y="12191"/>
                </a:moveTo>
                <a:lnTo>
                  <a:pt x="15244" y="0"/>
                </a:lnTo>
              </a:path>
            </a:pathLst>
          </a:custGeom>
          <a:ln w="25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07102" y="4782310"/>
            <a:ext cx="20320" cy="13970"/>
          </a:xfrm>
          <a:custGeom>
            <a:avLst/>
            <a:gdLst/>
            <a:ahLst/>
            <a:cxnLst/>
            <a:rect l="l" t="t" r="r" b="b"/>
            <a:pathLst>
              <a:path w="20319" h="13970">
                <a:moveTo>
                  <a:pt x="0" y="13713"/>
                </a:moveTo>
                <a:lnTo>
                  <a:pt x="19807" y="0"/>
                </a:lnTo>
              </a:path>
            </a:pathLst>
          </a:custGeom>
          <a:ln w="25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26909" y="4770119"/>
            <a:ext cx="15875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0" y="12191"/>
                </a:moveTo>
                <a:lnTo>
                  <a:pt x="15244" y="0"/>
                </a:lnTo>
              </a:path>
            </a:pathLst>
          </a:custGeom>
          <a:ln w="25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42154" y="4754869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4" h="15875">
                <a:moveTo>
                  <a:pt x="0" y="15250"/>
                </a:moveTo>
                <a:lnTo>
                  <a:pt x="18281" y="0"/>
                </a:lnTo>
              </a:path>
            </a:pathLst>
          </a:custGeom>
          <a:ln w="2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60436" y="4741156"/>
            <a:ext cx="17145" cy="13970"/>
          </a:xfrm>
          <a:custGeom>
            <a:avLst/>
            <a:gdLst/>
            <a:ahLst/>
            <a:cxnLst/>
            <a:rect l="l" t="t" r="r" b="b"/>
            <a:pathLst>
              <a:path w="17144" h="13970">
                <a:moveTo>
                  <a:pt x="0" y="13713"/>
                </a:moveTo>
                <a:lnTo>
                  <a:pt x="16770" y="0"/>
                </a:lnTo>
              </a:path>
            </a:pathLst>
          </a:custGeom>
          <a:ln w="2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77207" y="4727443"/>
            <a:ext cx="18415" cy="13970"/>
          </a:xfrm>
          <a:custGeom>
            <a:avLst/>
            <a:gdLst/>
            <a:ahLst/>
            <a:cxnLst/>
            <a:rect l="l" t="t" r="r" b="b"/>
            <a:pathLst>
              <a:path w="18414" h="13970">
                <a:moveTo>
                  <a:pt x="0" y="13713"/>
                </a:moveTo>
                <a:lnTo>
                  <a:pt x="18281" y="0"/>
                </a:lnTo>
              </a:path>
            </a:pathLst>
          </a:custGeom>
          <a:ln w="253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95488" y="4716774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5">
                <a:moveTo>
                  <a:pt x="0" y="10669"/>
                </a:moveTo>
                <a:lnTo>
                  <a:pt x="9140" y="0"/>
                </a:lnTo>
              </a:path>
            </a:pathLst>
          </a:custGeom>
          <a:ln w="253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02172" y="4626855"/>
            <a:ext cx="17145" cy="12700"/>
          </a:xfrm>
          <a:custGeom>
            <a:avLst/>
            <a:gdLst/>
            <a:ahLst/>
            <a:cxnLst/>
            <a:rect l="l" t="t" r="r" b="b"/>
            <a:pathLst>
              <a:path w="17144" h="12700">
                <a:moveTo>
                  <a:pt x="0" y="12191"/>
                </a:moveTo>
                <a:lnTo>
                  <a:pt x="16770" y="0"/>
                </a:lnTo>
              </a:path>
            </a:pathLst>
          </a:custGeom>
          <a:ln w="25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218943" y="4613142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0" y="13713"/>
                </a:moveTo>
                <a:lnTo>
                  <a:pt x="15229" y="0"/>
                </a:lnTo>
              </a:path>
            </a:pathLst>
          </a:custGeom>
          <a:ln w="253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34172" y="4602472"/>
            <a:ext cx="18415" cy="10795"/>
          </a:xfrm>
          <a:custGeom>
            <a:avLst/>
            <a:gdLst/>
            <a:ahLst/>
            <a:cxnLst/>
            <a:rect l="l" t="t" r="r" b="b"/>
            <a:pathLst>
              <a:path w="18414" h="10795">
                <a:moveTo>
                  <a:pt x="0" y="10669"/>
                </a:moveTo>
                <a:lnTo>
                  <a:pt x="18296" y="0"/>
                </a:lnTo>
              </a:path>
            </a:pathLst>
          </a:custGeom>
          <a:ln w="25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52469" y="4593325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4" h="9525">
                <a:moveTo>
                  <a:pt x="0" y="9147"/>
                </a:moveTo>
                <a:lnTo>
                  <a:pt x="16755" y="0"/>
                </a:lnTo>
              </a:path>
            </a:pathLst>
          </a:custGeom>
          <a:ln w="253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69225" y="4581134"/>
            <a:ext cx="15875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0" y="12191"/>
                </a:moveTo>
                <a:lnTo>
                  <a:pt x="15244" y="0"/>
                </a:lnTo>
              </a:path>
            </a:pathLst>
          </a:custGeom>
          <a:ln w="25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84469" y="4575046"/>
            <a:ext cx="20320" cy="6350"/>
          </a:xfrm>
          <a:custGeom>
            <a:avLst/>
            <a:gdLst/>
            <a:ahLst/>
            <a:cxnLst/>
            <a:rect l="l" t="t" r="r" b="b"/>
            <a:pathLst>
              <a:path w="20319" h="6350">
                <a:moveTo>
                  <a:pt x="0" y="6087"/>
                </a:moveTo>
                <a:lnTo>
                  <a:pt x="19807" y="0"/>
                </a:lnTo>
              </a:path>
            </a:pathLst>
          </a:custGeom>
          <a:ln w="2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04277" y="4565899"/>
            <a:ext cx="20320" cy="9525"/>
          </a:xfrm>
          <a:custGeom>
            <a:avLst/>
            <a:gdLst/>
            <a:ahLst/>
            <a:cxnLst/>
            <a:rect l="l" t="t" r="r" b="b"/>
            <a:pathLst>
              <a:path w="20319" h="9525">
                <a:moveTo>
                  <a:pt x="0" y="9147"/>
                </a:moveTo>
                <a:lnTo>
                  <a:pt x="19807" y="0"/>
                </a:lnTo>
              </a:path>
            </a:pathLst>
          </a:custGeom>
          <a:ln w="2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24085" y="4558274"/>
            <a:ext cx="22860" cy="8255"/>
          </a:xfrm>
          <a:custGeom>
            <a:avLst/>
            <a:gdLst/>
            <a:ahLst/>
            <a:cxnLst/>
            <a:rect l="l" t="t" r="r" b="b"/>
            <a:pathLst>
              <a:path w="22860" h="8254">
                <a:moveTo>
                  <a:pt x="0" y="7625"/>
                </a:moveTo>
                <a:lnTo>
                  <a:pt x="22859" y="0"/>
                </a:lnTo>
              </a:path>
            </a:pathLst>
          </a:custGeom>
          <a:ln w="253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346944" y="4550664"/>
            <a:ext cx="21590" cy="7620"/>
          </a:xfrm>
          <a:custGeom>
            <a:avLst/>
            <a:gdLst/>
            <a:ahLst/>
            <a:cxnLst/>
            <a:rect l="l" t="t" r="r" b="b"/>
            <a:pathLst>
              <a:path w="21589" h="7620">
                <a:moveTo>
                  <a:pt x="0" y="7609"/>
                </a:moveTo>
                <a:lnTo>
                  <a:pt x="21348" y="0"/>
                </a:lnTo>
              </a:path>
            </a:pathLst>
          </a:custGeom>
          <a:ln w="253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00873" y="4562855"/>
            <a:ext cx="15875" cy="5080"/>
          </a:xfrm>
          <a:custGeom>
            <a:avLst/>
            <a:gdLst/>
            <a:ahLst/>
            <a:cxnLst/>
            <a:rect l="l" t="t" r="r" b="b"/>
            <a:pathLst>
              <a:path w="15875" h="5079">
                <a:moveTo>
                  <a:pt x="0" y="0"/>
                </a:moveTo>
                <a:lnTo>
                  <a:pt x="15244" y="4565"/>
                </a:lnTo>
              </a:path>
            </a:pathLst>
          </a:custGeom>
          <a:ln w="2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16118" y="4567421"/>
            <a:ext cx="21590" cy="9525"/>
          </a:xfrm>
          <a:custGeom>
            <a:avLst/>
            <a:gdLst/>
            <a:ahLst/>
            <a:cxnLst/>
            <a:rect l="l" t="t" r="r" b="b"/>
            <a:pathLst>
              <a:path w="21589" h="9525">
                <a:moveTo>
                  <a:pt x="0" y="0"/>
                </a:moveTo>
                <a:lnTo>
                  <a:pt x="21333" y="9147"/>
                </a:lnTo>
              </a:path>
            </a:pathLst>
          </a:custGeom>
          <a:ln w="253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37452" y="4576568"/>
            <a:ext cx="20320" cy="9525"/>
          </a:xfrm>
          <a:custGeom>
            <a:avLst/>
            <a:gdLst/>
            <a:ahLst/>
            <a:cxnLst/>
            <a:rect l="l" t="t" r="r" b="b"/>
            <a:pathLst>
              <a:path w="20319" h="9525">
                <a:moveTo>
                  <a:pt x="0" y="0"/>
                </a:moveTo>
                <a:lnTo>
                  <a:pt x="19807" y="9147"/>
                </a:lnTo>
              </a:path>
            </a:pathLst>
          </a:custGeom>
          <a:ln w="2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57259" y="4585715"/>
            <a:ext cx="21590" cy="12700"/>
          </a:xfrm>
          <a:custGeom>
            <a:avLst/>
            <a:gdLst/>
            <a:ahLst/>
            <a:cxnLst/>
            <a:rect l="l" t="t" r="r" b="b"/>
            <a:pathLst>
              <a:path w="21589" h="12700">
                <a:moveTo>
                  <a:pt x="0" y="0"/>
                </a:moveTo>
                <a:lnTo>
                  <a:pt x="21333" y="12191"/>
                </a:lnTo>
              </a:path>
            </a:pathLst>
          </a:custGeom>
          <a:ln w="253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78593" y="4597906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0"/>
                </a:moveTo>
                <a:lnTo>
                  <a:pt x="21348" y="10669"/>
                </a:lnTo>
              </a:path>
            </a:pathLst>
          </a:custGeom>
          <a:ln w="25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99942" y="4608576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0" y="0"/>
                </a:moveTo>
                <a:lnTo>
                  <a:pt x="19807" y="12191"/>
                </a:lnTo>
              </a:path>
            </a:pathLst>
          </a:custGeom>
          <a:ln w="25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19749" y="4620767"/>
            <a:ext cx="21590" cy="13970"/>
          </a:xfrm>
          <a:custGeom>
            <a:avLst/>
            <a:gdLst/>
            <a:ahLst/>
            <a:cxnLst/>
            <a:rect l="l" t="t" r="r" b="b"/>
            <a:pathLst>
              <a:path w="21589" h="13970">
                <a:moveTo>
                  <a:pt x="0" y="0"/>
                </a:moveTo>
                <a:lnTo>
                  <a:pt x="21333" y="13713"/>
                </a:lnTo>
              </a:path>
            </a:pathLst>
          </a:custGeom>
          <a:ln w="25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41083" y="4634480"/>
            <a:ext cx="21590" cy="13970"/>
          </a:xfrm>
          <a:custGeom>
            <a:avLst/>
            <a:gdLst/>
            <a:ahLst/>
            <a:cxnLst/>
            <a:rect l="l" t="t" r="r" b="b"/>
            <a:pathLst>
              <a:path w="21589" h="13970">
                <a:moveTo>
                  <a:pt x="0" y="0"/>
                </a:moveTo>
                <a:lnTo>
                  <a:pt x="21333" y="13713"/>
                </a:lnTo>
              </a:path>
            </a:pathLst>
          </a:custGeom>
          <a:ln w="25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62417" y="4648193"/>
            <a:ext cx="10795" cy="9525"/>
          </a:xfrm>
          <a:custGeom>
            <a:avLst/>
            <a:gdLst/>
            <a:ahLst/>
            <a:cxnLst/>
            <a:rect l="l" t="t" r="r" b="b"/>
            <a:pathLst>
              <a:path w="10794" h="9525">
                <a:moveTo>
                  <a:pt x="0" y="0"/>
                </a:moveTo>
                <a:lnTo>
                  <a:pt x="10666" y="9147"/>
                </a:lnTo>
              </a:path>
            </a:pathLst>
          </a:custGeom>
          <a:ln w="25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73663" y="4732009"/>
            <a:ext cx="10795" cy="9525"/>
          </a:xfrm>
          <a:custGeom>
            <a:avLst/>
            <a:gdLst/>
            <a:ahLst/>
            <a:cxnLst/>
            <a:rect l="l" t="t" r="r" b="b"/>
            <a:pathLst>
              <a:path w="10794" h="9525">
                <a:moveTo>
                  <a:pt x="0" y="0"/>
                </a:moveTo>
                <a:lnTo>
                  <a:pt x="10682" y="9147"/>
                </a:lnTo>
              </a:path>
            </a:pathLst>
          </a:custGeom>
          <a:ln w="25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84345" y="4741156"/>
            <a:ext cx="18415" cy="10795"/>
          </a:xfrm>
          <a:custGeom>
            <a:avLst/>
            <a:gdLst/>
            <a:ahLst/>
            <a:cxnLst/>
            <a:rect l="l" t="t" r="r" b="b"/>
            <a:pathLst>
              <a:path w="18414" h="10795">
                <a:moveTo>
                  <a:pt x="0" y="0"/>
                </a:moveTo>
                <a:lnTo>
                  <a:pt x="18281" y="10669"/>
                </a:lnTo>
              </a:path>
            </a:pathLst>
          </a:custGeom>
          <a:ln w="25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02627" y="4751825"/>
            <a:ext cx="17145" cy="13970"/>
          </a:xfrm>
          <a:custGeom>
            <a:avLst/>
            <a:gdLst/>
            <a:ahLst/>
            <a:cxnLst/>
            <a:rect l="l" t="t" r="r" b="b"/>
            <a:pathLst>
              <a:path w="17144" h="13970">
                <a:moveTo>
                  <a:pt x="0" y="0"/>
                </a:moveTo>
                <a:lnTo>
                  <a:pt x="16770" y="13713"/>
                </a:lnTo>
              </a:path>
            </a:pathLst>
          </a:custGeom>
          <a:ln w="2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19398" y="4765538"/>
            <a:ext cx="18415" cy="12700"/>
          </a:xfrm>
          <a:custGeom>
            <a:avLst/>
            <a:gdLst/>
            <a:ahLst/>
            <a:cxnLst/>
            <a:rect l="l" t="t" r="r" b="b"/>
            <a:pathLst>
              <a:path w="18414" h="12700">
                <a:moveTo>
                  <a:pt x="0" y="0"/>
                </a:moveTo>
                <a:lnTo>
                  <a:pt x="18281" y="12191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37679" y="4777729"/>
            <a:ext cx="17145" cy="10795"/>
          </a:xfrm>
          <a:custGeom>
            <a:avLst/>
            <a:gdLst/>
            <a:ahLst/>
            <a:cxnLst/>
            <a:rect l="l" t="t" r="r" b="b"/>
            <a:pathLst>
              <a:path w="17144" h="10795">
                <a:moveTo>
                  <a:pt x="0" y="0"/>
                </a:moveTo>
                <a:lnTo>
                  <a:pt x="16755" y="10669"/>
                </a:lnTo>
              </a:path>
            </a:pathLst>
          </a:custGeom>
          <a:ln w="25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54435" y="4788398"/>
            <a:ext cx="18415" cy="12700"/>
          </a:xfrm>
          <a:custGeom>
            <a:avLst/>
            <a:gdLst/>
            <a:ahLst/>
            <a:cxnLst/>
            <a:rect l="l" t="t" r="r" b="b"/>
            <a:pathLst>
              <a:path w="18414" h="12700">
                <a:moveTo>
                  <a:pt x="0" y="0"/>
                </a:moveTo>
                <a:lnTo>
                  <a:pt x="18296" y="12191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872732" y="4800589"/>
            <a:ext cx="18415" cy="12700"/>
          </a:xfrm>
          <a:custGeom>
            <a:avLst/>
            <a:gdLst/>
            <a:ahLst/>
            <a:cxnLst/>
            <a:rect l="l" t="t" r="r" b="b"/>
            <a:pathLst>
              <a:path w="18414" h="12700">
                <a:moveTo>
                  <a:pt x="0" y="0"/>
                </a:moveTo>
                <a:lnTo>
                  <a:pt x="18281" y="12191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891013" y="4812781"/>
            <a:ext cx="18415" cy="10795"/>
          </a:xfrm>
          <a:custGeom>
            <a:avLst/>
            <a:gdLst/>
            <a:ahLst/>
            <a:cxnLst/>
            <a:rect l="l" t="t" r="r" b="b"/>
            <a:pathLst>
              <a:path w="18414" h="10795">
                <a:moveTo>
                  <a:pt x="0" y="0"/>
                </a:moveTo>
                <a:lnTo>
                  <a:pt x="18296" y="10669"/>
                </a:lnTo>
              </a:path>
            </a:pathLst>
          </a:custGeom>
          <a:ln w="25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09310" y="4823450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4" h="9525">
                <a:moveTo>
                  <a:pt x="0" y="0"/>
                </a:moveTo>
                <a:lnTo>
                  <a:pt x="18281" y="9147"/>
                </a:lnTo>
              </a:path>
            </a:pathLst>
          </a:custGeom>
          <a:ln w="25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27592" y="4832597"/>
            <a:ext cx="12700" cy="8255"/>
          </a:xfrm>
          <a:custGeom>
            <a:avLst/>
            <a:gdLst/>
            <a:ahLst/>
            <a:cxnLst/>
            <a:rect l="l" t="t" r="r" b="b"/>
            <a:pathLst>
              <a:path w="12700" h="8254">
                <a:moveTo>
                  <a:pt x="0" y="0"/>
                </a:moveTo>
                <a:lnTo>
                  <a:pt x="12192" y="7625"/>
                </a:lnTo>
              </a:path>
            </a:pathLst>
          </a:custGeom>
          <a:ln w="25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60187" y="4876795"/>
            <a:ext cx="20320" cy="3175"/>
          </a:xfrm>
          <a:custGeom>
            <a:avLst/>
            <a:gdLst/>
            <a:ahLst/>
            <a:cxnLst/>
            <a:rect l="l" t="t" r="r" b="b"/>
            <a:pathLst>
              <a:path w="20319" h="3175">
                <a:moveTo>
                  <a:pt x="0" y="0"/>
                </a:moveTo>
                <a:lnTo>
                  <a:pt x="19807" y="3043"/>
                </a:lnTo>
              </a:path>
            </a:pathLst>
          </a:custGeom>
          <a:ln w="25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79995" y="48798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1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098276" y="4876795"/>
            <a:ext cx="21590" cy="3175"/>
          </a:xfrm>
          <a:custGeom>
            <a:avLst/>
            <a:gdLst/>
            <a:ahLst/>
            <a:cxnLst/>
            <a:rect l="l" t="t" r="r" b="b"/>
            <a:pathLst>
              <a:path w="21589" h="3175">
                <a:moveTo>
                  <a:pt x="0" y="3043"/>
                </a:moveTo>
                <a:lnTo>
                  <a:pt x="21348" y="0"/>
                </a:lnTo>
              </a:path>
            </a:pathLst>
          </a:custGeom>
          <a:ln w="25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119625" y="4873751"/>
            <a:ext cx="18415" cy="3175"/>
          </a:xfrm>
          <a:custGeom>
            <a:avLst/>
            <a:gdLst/>
            <a:ahLst/>
            <a:cxnLst/>
            <a:rect l="l" t="t" r="r" b="b"/>
            <a:pathLst>
              <a:path w="18414" h="3175">
                <a:moveTo>
                  <a:pt x="0" y="3043"/>
                </a:moveTo>
                <a:lnTo>
                  <a:pt x="18281" y="0"/>
                </a:lnTo>
              </a:path>
            </a:pathLst>
          </a:custGeom>
          <a:ln w="25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137907" y="4869170"/>
            <a:ext cx="21590" cy="5080"/>
          </a:xfrm>
          <a:custGeom>
            <a:avLst/>
            <a:gdLst/>
            <a:ahLst/>
            <a:cxnLst/>
            <a:rect l="l" t="t" r="r" b="b"/>
            <a:pathLst>
              <a:path w="21589" h="5079">
                <a:moveTo>
                  <a:pt x="0" y="4581"/>
                </a:moveTo>
                <a:lnTo>
                  <a:pt x="21333" y="0"/>
                </a:lnTo>
              </a:path>
            </a:pathLst>
          </a:custGeom>
          <a:ln w="25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159240" y="4863082"/>
            <a:ext cx="20320" cy="6350"/>
          </a:xfrm>
          <a:custGeom>
            <a:avLst/>
            <a:gdLst/>
            <a:ahLst/>
            <a:cxnLst/>
            <a:rect l="l" t="t" r="r" b="b"/>
            <a:pathLst>
              <a:path w="20319" h="6350">
                <a:moveTo>
                  <a:pt x="0" y="6087"/>
                </a:moveTo>
                <a:lnTo>
                  <a:pt x="19807" y="0"/>
                </a:lnTo>
              </a:path>
            </a:pathLst>
          </a:custGeom>
          <a:ln w="2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179048" y="4855457"/>
            <a:ext cx="17145" cy="8255"/>
          </a:xfrm>
          <a:custGeom>
            <a:avLst/>
            <a:gdLst/>
            <a:ahLst/>
            <a:cxnLst/>
            <a:rect l="l" t="t" r="r" b="b"/>
            <a:pathLst>
              <a:path w="17144" h="8254">
                <a:moveTo>
                  <a:pt x="0" y="7625"/>
                </a:moveTo>
                <a:lnTo>
                  <a:pt x="16770" y="0"/>
                </a:lnTo>
              </a:path>
            </a:pathLst>
          </a:custGeom>
          <a:ln w="2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95819" y="4849369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4" h="6350">
                <a:moveTo>
                  <a:pt x="0" y="6087"/>
                </a:moveTo>
                <a:lnTo>
                  <a:pt x="18281" y="0"/>
                </a:lnTo>
              </a:path>
            </a:pathLst>
          </a:custGeom>
          <a:ln w="253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214100" y="4837163"/>
            <a:ext cx="17145" cy="12700"/>
          </a:xfrm>
          <a:custGeom>
            <a:avLst/>
            <a:gdLst/>
            <a:ahLst/>
            <a:cxnLst/>
            <a:rect l="l" t="t" r="r" b="b"/>
            <a:pathLst>
              <a:path w="17144" h="12700">
                <a:moveTo>
                  <a:pt x="0" y="12206"/>
                </a:moveTo>
                <a:lnTo>
                  <a:pt x="16770" y="0"/>
                </a:lnTo>
              </a:path>
            </a:pathLst>
          </a:custGeom>
          <a:ln w="25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230871" y="4831075"/>
            <a:ext cx="15875" cy="6350"/>
          </a:xfrm>
          <a:custGeom>
            <a:avLst/>
            <a:gdLst/>
            <a:ahLst/>
            <a:cxnLst/>
            <a:rect l="l" t="t" r="r" b="b"/>
            <a:pathLst>
              <a:path w="15875" h="6350">
                <a:moveTo>
                  <a:pt x="0" y="6087"/>
                </a:moveTo>
                <a:lnTo>
                  <a:pt x="15244" y="0"/>
                </a:lnTo>
              </a:path>
            </a:pathLst>
          </a:custGeom>
          <a:ln w="25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46696" y="4750303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6087"/>
                </a:moveTo>
                <a:lnTo>
                  <a:pt x="9140" y="0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55837" y="4736590"/>
            <a:ext cx="18415" cy="13970"/>
          </a:xfrm>
          <a:custGeom>
            <a:avLst/>
            <a:gdLst/>
            <a:ahLst/>
            <a:cxnLst/>
            <a:rect l="l" t="t" r="r" b="b"/>
            <a:pathLst>
              <a:path w="18414" h="13970">
                <a:moveTo>
                  <a:pt x="0" y="13713"/>
                </a:moveTo>
                <a:lnTo>
                  <a:pt x="18296" y="0"/>
                </a:lnTo>
              </a:path>
            </a:pathLst>
          </a:custGeom>
          <a:ln w="253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74133" y="4719818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0" y="16772"/>
                </a:moveTo>
                <a:lnTo>
                  <a:pt x="16755" y="0"/>
                </a:lnTo>
              </a:path>
            </a:pathLst>
          </a:custGeom>
          <a:ln w="253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390889" y="4706104"/>
            <a:ext cx="18415" cy="13970"/>
          </a:xfrm>
          <a:custGeom>
            <a:avLst/>
            <a:gdLst/>
            <a:ahLst/>
            <a:cxnLst/>
            <a:rect l="l" t="t" r="r" b="b"/>
            <a:pathLst>
              <a:path w="18414" h="13970">
                <a:moveTo>
                  <a:pt x="0" y="13713"/>
                </a:moveTo>
                <a:lnTo>
                  <a:pt x="18281" y="0"/>
                </a:lnTo>
              </a:path>
            </a:pathLst>
          </a:custGeom>
          <a:ln w="253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09170" y="4692391"/>
            <a:ext cx="18415" cy="13970"/>
          </a:xfrm>
          <a:custGeom>
            <a:avLst/>
            <a:gdLst/>
            <a:ahLst/>
            <a:cxnLst/>
            <a:rect l="l" t="t" r="r" b="b"/>
            <a:pathLst>
              <a:path w="18414" h="13970">
                <a:moveTo>
                  <a:pt x="0" y="13713"/>
                </a:moveTo>
                <a:lnTo>
                  <a:pt x="18296" y="0"/>
                </a:lnTo>
              </a:path>
            </a:pathLst>
          </a:custGeom>
          <a:ln w="253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27467" y="4675619"/>
            <a:ext cx="15875" cy="17145"/>
          </a:xfrm>
          <a:custGeom>
            <a:avLst/>
            <a:gdLst/>
            <a:ahLst/>
            <a:cxnLst/>
            <a:rect l="l" t="t" r="r" b="b"/>
            <a:pathLst>
              <a:path w="15875" h="17145">
                <a:moveTo>
                  <a:pt x="0" y="16772"/>
                </a:moveTo>
                <a:lnTo>
                  <a:pt x="15244" y="0"/>
                </a:lnTo>
              </a:path>
            </a:pathLst>
          </a:custGeom>
          <a:ln w="25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442712" y="4661906"/>
            <a:ext cx="20320" cy="13970"/>
          </a:xfrm>
          <a:custGeom>
            <a:avLst/>
            <a:gdLst/>
            <a:ahLst/>
            <a:cxnLst/>
            <a:rect l="l" t="t" r="r" b="b"/>
            <a:pathLst>
              <a:path w="20320" h="13970">
                <a:moveTo>
                  <a:pt x="0" y="13713"/>
                </a:moveTo>
                <a:lnTo>
                  <a:pt x="19807" y="0"/>
                </a:lnTo>
              </a:path>
            </a:pathLst>
          </a:custGeom>
          <a:ln w="25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62520" y="4648193"/>
            <a:ext cx="18415" cy="13970"/>
          </a:xfrm>
          <a:custGeom>
            <a:avLst/>
            <a:gdLst/>
            <a:ahLst/>
            <a:cxnLst/>
            <a:rect l="l" t="t" r="r" b="b"/>
            <a:pathLst>
              <a:path w="18414" h="13970">
                <a:moveTo>
                  <a:pt x="0" y="13713"/>
                </a:moveTo>
                <a:lnTo>
                  <a:pt x="18281" y="0"/>
                </a:lnTo>
              </a:path>
            </a:pathLst>
          </a:custGeom>
          <a:ln w="253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480801" y="4636002"/>
            <a:ext cx="15875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0" y="12191"/>
                </a:moveTo>
                <a:lnTo>
                  <a:pt x="15244" y="0"/>
                </a:lnTo>
              </a:path>
            </a:pathLst>
          </a:custGeom>
          <a:ln w="25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496047" y="4631436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0" y="4565"/>
                </a:moveTo>
                <a:lnTo>
                  <a:pt x="4578" y="0"/>
                </a:lnTo>
              </a:path>
            </a:pathLst>
          </a:custGeom>
          <a:ln w="253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610345" y="4565899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65"/>
                </a:moveTo>
                <a:lnTo>
                  <a:pt x="10666" y="0"/>
                </a:lnTo>
              </a:path>
            </a:pathLst>
          </a:custGeom>
          <a:ln w="253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21011" y="4555230"/>
            <a:ext cx="27940" cy="10795"/>
          </a:xfrm>
          <a:custGeom>
            <a:avLst/>
            <a:gdLst/>
            <a:ahLst/>
            <a:cxnLst/>
            <a:rect l="l" t="t" r="r" b="b"/>
            <a:pathLst>
              <a:path w="27939" h="10795">
                <a:moveTo>
                  <a:pt x="0" y="10669"/>
                </a:moveTo>
                <a:lnTo>
                  <a:pt x="27437" y="0"/>
                </a:lnTo>
              </a:path>
            </a:pathLst>
          </a:custGeom>
          <a:ln w="253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48449" y="4549126"/>
            <a:ext cx="29209" cy="6350"/>
          </a:xfrm>
          <a:custGeom>
            <a:avLst/>
            <a:gdLst/>
            <a:ahLst/>
            <a:cxnLst/>
            <a:rect l="l" t="t" r="r" b="b"/>
            <a:pathLst>
              <a:path w="29210" h="6350">
                <a:moveTo>
                  <a:pt x="0" y="6103"/>
                </a:moveTo>
                <a:lnTo>
                  <a:pt x="28948" y="0"/>
                </a:lnTo>
              </a:path>
            </a:pathLst>
          </a:custGeom>
          <a:ln w="25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677398" y="4546083"/>
            <a:ext cx="27940" cy="3175"/>
          </a:xfrm>
          <a:custGeom>
            <a:avLst/>
            <a:gdLst/>
            <a:ahLst/>
            <a:cxnLst/>
            <a:rect l="l" t="t" r="r" b="b"/>
            <a:pathLst>
              <a:path w="27939" h="3175">
                <a:moveTo>
                  <a:pt x="0" y="3043"/>
                </a:moveTo>
                <a:lnTo>
                  <a:pt x="27437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04835" y="4544561"/>
            <a:ext cx="24765" cy="1905"/>
          </a:xfrm>
          <a:custGeom>
            <a:avLst/>
            <a:gdLst/>
            <a:ahLst/>
            <a:cxnLst/>
            <a:rect l="l" t="t" r="r" b="b"/>
            <a:pathLst>
              <a:path w="24764" h="1904">
                <a:moveTo>
                  <a:pt x="0" y="1521"/>
                </a:moveTo>
                <a:lnTo>
                  <a:pt x="24385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29221" y="454456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948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58169" y="4544561"/>
            <a:ext cx="27940" cy="5080"/>
          </a:xfrm>
          <a:custGeom>
            <a:avLst/>
            <a:gdLst/>
            <a:ahLst/>
            <a:cxnLst/>
            <a:rect l="l" t="t" r="r" b="b"/>
            <a:pathLst>
              <a:path w="27939" h="5079">
                <a:moveTo>
                  <a:pt x="0" y="0"/>
                </a:moveTo>
                <a:lnTo>
                  <a:pt x="27437" y="4565"/>
                </a:lnTo>
              </a:path>
            </a:pathLst>
          </a:custGeom>
          <a:ln w="25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85607" y="4549126"/>
            <a:ext cx="21590" cy="5080"/>
          </a:xfrm>
          <a:custGeom>
            <a:avLst/>
            <a:gdLst/>
            <a:ahLst/>
            <a:cxnLst/>
            <a:rect l="l" t="t" r="r" b="b"/>
            <a:pathLst>
              <a:path w="21589" h="5079">
                <a:moveTo>
                  <a:pt x="0" y="0"/>
                </a:moveTo>
                <a:lnTo>
                  <a:pt x="21333" y="4581"/>
                </a:lnTo>
              </a:path>
            </a:pathLst>
          </a:custGeom>
          <a:ln w="25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921239" y="4594847"/>
            <a:ext cx="24765" cy="12700"/>
          </a:xfrm>
          <a:custGeom>
            <a:avLst/>
            <a:gdLst/>
            <a:ahLst/>
            <a:cxnLst/>
            <a:rect l="l" t="t" r="r" b="b"/>
            <a:pathLst>
              <a:path w="24764" h="12700">
                <a:moveTo>
                  <a:pt x="0" y="0"/>
                </a:moveTo>
                <a:lnTo>
                  <a:pt x="24385" y="12191"/>
                </a:lnTo>
              </a:path>
            </a:pathLst>
          </a:custGeom>
          <a:ln w="25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945625" y="4607038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4" h="13970">
                <a:moveTo>
                  <a:pt x="0" y="0"/>
                </a:moveTo>
                <a:lnTo>
                  <a:pt x="24385" y="13728"/>
                </a:lnTo>
              </a:path>
            </a:pathLst>
          </a:custGeom>
          <a:ln w="253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970010" y="4620767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0"/>
                </a:moveTo>
                <a:lnTo>
                  <a:pt x="27437" y="15235"/>
                </a:lnTo>
              </a:path>
            </a:pathLst>
          </a:custGeom>
          <a:ln w="253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997448" y="4636002"/>
            <a:ext cx="29209" cy="20320"/>
          </a:xfrm>
          <a:custGeom>
            <a:avLst/>
            <a:gdLst/>
            <a:ahLst/>
            <a:cxnLst/>
            <a:rect l="l" t="t" r="r" b="b"/>
            <a:pathLst>
              <a:path w="29210" h="20320">
                <a:moveTo>
                  <a:pt x="0" y="0"/>
                </a:moveTo>
                <a:lnTo>
                  <a:pt x="28948" y="19816"/>
                </a:lnTo>
              </a:path>
            </a:pathLst>
          </a:custGeom>
          <a:ln w="25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26396" y="4655818"/>
            <a:ext cx="27940" cy="18415"/>
          </a:xfrm>
          <a:custGeom>
            <a:avLst/>
            <a:gdLst/>
            <a:ahLst/>
            <a:cxnLst/>
            <a:rect l="l" t="t" r="r" b="b"/>
            <a:pathLst>
              <a:path w="27939" h="18414">
                <a:moveTo>
                  <a:pt x="0" y="0"/>
                </a:moveTo>
                <a:lnTo>
                  <a:pt x="27437" y="18279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53834" y="4674097"/>
            <a:ext cx="27940" cy="18415"/>
          </a:xfrm>
          <a:custGeom>
            <a:avLst/>
            <a:gdLst/>
            <a:ahLst/>
            <a:cxnLst/>
            <a:rect l="l" t="t" r="r" b="b"/>
            <a:pathLst>
              <a:path w="27939" h="18414">
                <a:moveTo>
                  <a:pt x="0" y="0"/>
                </a:moveTo>
                <a:lnTo>
                  <a:pt x="27422" y="18294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81257" y="4692391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0"/>
                </a:moveTo>
                <a:lnTo>
                  <a:pt x="9156" y="6087"/>
                </a:lnTo>
              </a:path>
            </a:pathLst>
          </a:custGeom>
          <a:ln w="25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10760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18965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4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27169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136896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245100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353305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4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463033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71242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679436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787646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897366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68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05576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113785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223505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31715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39909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68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48118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57854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766048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874258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983978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92187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200397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308591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418327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26521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68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34730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744450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68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852660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60869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069064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68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78799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286994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68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395203" y="4733531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504938" y="473353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82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758682" y="5993888"/>
            <a:ext cx="1021715" cy="0"/>
          </a:xfrm>
          <a:custGeom>
            <a:avLst/>
            <a:gdLst/>
            <a:ahLst/>
            <a:cxnLst/>
            <a:rect l="l" t="t" r="r" b="b"/>
            <a:pathLst>
              <a:path w="1021714">
                <a:moveTo>
                  <a:pt x="0" y="0"/>
                </a:moveTo>
                <a:lnTo>
                  <a:pt x="1021084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54119" y="6201152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122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077207" y="6201152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122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400294" y="620115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8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24907" y="6201152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56" y="0"/>
                </a:lnTo>
              </a:path>
            </a:pathLst>
          </a:custGeom>
          <a:ln w="2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02177" y="4100788"/>
            <a:ext cx="5937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Arial"/>
                <a:cs typeface="Arial"/>
              </a:rPr>
              <a:t>Rx</a:t>
            </a:r>
            <a:r>
              <a:rPr sz="1050" b="1" spc="-8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Level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266173" y="5253228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30"/>
                </a:lnTo>
              </a:path>
            </a:pathLst>
          </a:custGeom>
          <a:ln w="9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1515871" y="3710645"/>
            <a:ext cx="2124075" cy="358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315"/>
              </a:lnSpc>
              <a:spcBef>
                <a:spcPts val="90"/>
              </a:spcBef>
              <a:tabLst>
                <a:tab pos="1471930" algn="l"/>
              </a:tabLst>
            </a:pPr>
            <a:r>
              <a:rPr sz="1050" spc="-15" dirty="0">
                <a:latin typeface="Arial"/>
                <a:cs typeface="Arial"/>
              </a:rPr>
              <a:t>Narrowband	</a:t>
            </a:r>
            <a:r>
              <a:rPr sz="1050" spc="-10" dirty="0">
                <a:latin typeface="Arial"/>
                <a:cs typeface="Arial"/>
              </a:rPr>
              <a:t>Wideband</a:t>
            </a:r>
            <a:endParaRPr sz="1050">
              <a:latin typeface="Arial"/>
              <a:cs typeface="Arial"/>
            </a:endParaRPr>
          </a:p>
          <a:p>
            <a:pPr marL="60960" algn="ctr">
              <a:lnSpc>
                <a:spcPts val="1315"/>
              </a:lnSpc>
              <a:tabLst>
                <a:tab pos="1471930" algn="l"/>
              </a:tabLst>
            </a:pPr>
            <a:r>
              <a:rPr sz="1050" spc="-15" dirty="0">
                <a:latin typeface="Arial"/>
                <a:cs typeface="Arial"/>
              </a:rPr>
              <a:t>Channel	Channel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120386" y="6429459"/>
            <a:ext cx="727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latin typeface="Arial"/>
                <a:cs typeface="Arial"/>
              </a:rPr>
              <a:t>Frequency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4861559" y="3977639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809243"/>
                </a:moveTo>
                <a:lnTo>
                  <a:pt x="0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61559" y="4786883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111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748527" y="4744211"/>
            <a:ext cx="123825" cy="82550"/>
          </a:xfrm>
          <a:custGeom>
            <a:avLst/>
            <a:gdLst/>
            <a:ahLst/>
            <a:cxnLst/>
            <a:rect l="l" t="t" r="r" b="b"/>
            <a:pathLst>
              <a:path w="123825" h="82550">
                <a:moveTo>
                  <a:pt x="123443" y="42671"/>
                </a:moveTo>
                <a:lnTo>
                  <a:pt x="0" y="0"/>
                </a:lnTo>
                <a:lnTo>
                  <a:pt x="0" y="82295"/>
                </a:lnTo>
                <a:lnTo>
                  <a:pt x="123443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861559" y="4163567"/>
            <a:ext cx="403860" cy="623570"/>
          </a:xfrm>
          <a:custGeom>
            <a:avLst/>
            <a:gdLst/>
            <a:ahLst/>
            <a:cxnLst/>
            <a:rect l="l" t="t" r="r" b="b"/>
            <a:pathLst>
              <a:path w="403860" h="623570">
                <a:moveTo>
                  <a:pt x="0" y="623315"/>
                </a:moveTo>
                <a:lnTo>
                  <a:pt x="9143" y="591311"/>
                </a:lnTo>
                <a:lnTo>
                  <a:pt x="15239" y="557783"/>
                </a:lnTo>
                <a:lnTo>
                  <a:pt x="24383" y="524255"/>
                </a:lnTo>
                <a:lnTo>
                  <a:pt x="30479" y="490727"/>
                </a:lnTo>
                <a:lnTo>
                  <a:pt x="39623" y="454151"/>
                </a:lnTo>
                <a:lnTo>
                  <a:pt x="48767" y="419099"/>
                </a:lnTo>
                <a:lnTo>
                  <a:pt x="57911" y="384047"/>
                </a:lnTo>
                <a:lnTo>
                  <a:pt x="67055" y="348995"/>
                </a:lnTo>
                <a:lnTo>
                  <a:pt x="73151" y="312419"/>
                </a:lnTo>
                <a:lnTo>
                  <a:pt x="82295" y="278891"/>
                </a:lnTo>
                <a:lnTo>
                  <a:pt x="91439" y="245363"/>
                </a:lnTo>
                <a:lnTo>
                  <a:pt x="100583" y="211835"/>
                </a:lnTo>
                <a:lnTo>
                  <a:pt x="112775" y="179831"/>
                </a:lnTo>
                <a:lnTo>
                  <a:pt x="129539" y="123443"/>
                </a:lnTo>
                <a:lnTo>
                  <a:pt x="147827" y="74675"/>
                </a:lnTo>
                <a:lnTo>
                  <a:pt x="166115" y="36575"/>
                </a:lnTo>
                <a:lnTo>
                  <a:pt x="176783" y="22859"/>
                </a:lnTo>
                <a:lnTo>
                  <a:pt x="181355" y="16763"/>
                </a:lnTo>
                <a:lnTo>
                  <a:pt x="188975" y="12191"/>
                </a:lnTo>
                <a:lnTo>
                  <a:pt x="193547" y="7619"/>
                </a:lnTo>
                <a:lnTo>
                  <a:pt x="199643" y="3047"/>
                </a:lnTo>
                <a:lnTo>
                  <a:pt x="204215" y="0"/>
                </a:lnTo>
                <a:lnTo>
                  <a:pt x="217931" y="0"/>
                </a:lnTo>
                <a:lnTo>
                  <a:pt x="222503" y="3047"/>
                </a:lnTo>
                <a:lnTo>
                  <a:pt x="228599" y="4571"/>
                </a:lnTo>
                <a:lnTo>
                  <a:pt x="233171" y="7619"/>
                </a:lnTo>
                <a:lnTo>
                  <a:pt x="240791" y="12191"/>
                </a:lnTo>
                <a:lnTo>
                  <a:pt x="245363" y="18287"/>
                </a:lnTo>
                <a:lnTo>
                  <a:pt x="251459" y="25907"/>
                </a:lnTo>
                <a:lnTo>
                  <a:pt x="256031" y="32003"/>
                </a:lnTo>
                <a:lnTo>
                  <a:pt x="260603" y="41147"/>
                </a:lnTo>
                <a:lnTo>
                  <a:pt x="266699" y="50291"/>
                </a:lnTo>
                <a:lnTo>
                  <a:pt x="271271" y="60959"/>
                </a:lnTo>
                <a:lnTo>
                  <a:pt x="278891" y="73151"/>
                </a:lnTo>
                <a:lnTo>
                  <a:pt x="283463" y="83819"/>
                </a:lnTo>
                <a:lnTo>
                  <a:pt x="288035" y="97535"/>
                </a:lnTo>
                <a:lnTo>
                  <a:pt x="298703" y="126491"/>
                </a:lnTo>
                <a:lnTo>
                  <a:pt x="309371" y="160019"/>
                </a:lnTo>
                <a:lnTo>
                  <a:pt x="318515" y="193547"/>
                </a:lnTo>
                <a:lnTo>
                  <a:pt x="327659" y="231647"/>
                </a:lnTo>
                <a:lnTo>
                  <a:pt x="338327" y="269747"/>
                </a:lnTo>
                <a:lnTo>
                  <a:pt x="347471" y="310895"/>
                </a:lnTo>
                <a:lnTo>
                  <a:pt x="355091" y="350519"/>
                </a:lnTo>
                <a:lnTo>
                  <a:pt x="364235" y="393191"/>
                </a:lnTo>
                <a:lnTo>
                  <a:pt x="373379" y="434339"/>
                </a:lnTo>
                <a:lnTo>
                  <a:pt x="379475" y="473963"/>
                </a:lnTo>
                <a:lnTo>
                  <a:pt x="385571" y="515111"/>
                </a:lnTo>
                <a:lnTo>
                  <a:pt x="393191" y="553211"/>
                </a:lnTo>
                <a:lnTo>
                  <a:pt x="399287" y="588263"/>
                </a:lnTo>
                <a:lnTo>
                  <a:pt x="403859" y="623315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5615429" y="4781183"/>
            <a:ext cx="6223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6882383" y="3886199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7932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82383" y="4104132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111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769352" y="4061459"/>
            <a:ext cx="125095" cy="85725"/>
          </a:xfrm>
          <a:custGeom>
            <a:avLst/>
            <a:gdLst/>
            <a:ahLst/>
            <a:cxnLst/>
            <a:rect l="l" t="t" r="r" b="b"/>
            <a:pathLst>
              <a:path w="125095" h="85725">
                <a:moveTo>
                  <a:pt x="124967" y="42671"/>
                </a:moveTo>
                <a:lnTo>
                  <a:pt x="0" y="0"/>
                </a:lnTo>
                <a:lnTo>
                  <a:pt x="0" y="85343"/>
                </a:lnTo>
                <a:lnTo>
                  <a:pt x="124967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984491" y="3886199"/>
            <a:ext cx="52705" cy="218440"/>
          </a:xfrm>
          <a:custGeom>
            <a:avLst/>
            <a:gdLst/>
            <a:ahLst/>
            <a:cxnLst/>
            <a:rect l="l" t="t" r="r" b="b"/>
            <a:pathLst>
              <a:path w="52704" h="218439">
                <a:moveTo>
                  <a:pt x="0" y="217932"/>
                </a:moveTo>
                <a:lnTo>
                  <a:pt x="9143" y="185928"/>
                </a:lnTo>
                <a:lnTo>
                  <a:pt x="15239" y="153924"/>
                </a:lnTo>
                <a:lnTo>
                  <a:pt x="24383" y="120396"/>
                </a:lnTo>
                <a:lnTo>
                  <a:pt x="30479" y="85344"/>
                </a:lnTo>
                <a:lnTo>
                  <a:pt x="39623" y="51816"/>
                </a:lnTo>
                <a:lnTo>
                  <a:pt x="48767" y="15240"/>
                </a:lnTo>
                <a:lnTo>
                  <a:pt x="52578" y="0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49913" y="3886199"/>
            <a:ext cx="38735" cy="218440"/>
          </a:xfrm>
          <a:custGeom>
            <a:avLst/>
            <a:gdLst/>
            <a:ahLst/>
            <a:cxnLst/>
            <a:rect l="l" t="t" r="r" b="b"/>
            <a:pathLst>
              <a:path w="38734" h="218439">
                <a:moveTo>
                  <a:pt x="0" y="0"/>
                </a:moveTo>
                <a:lnTo>
                  <a:pt x="6434" y="28956"/>
                </a:lnTo>
                <a:lnTo>
                  <a:pt x="14054" y="68580"/>
                </a:lnTo>
                <a:lnTo>
                  <a:pt x="20150" y="109728"/>
                </a:lnTo>
                <a:lnTo>
                  <a:pt x="27770" y="147828"/>
                </a:lnTo>
                <a:lnTo>
                  <a:pt x="33866" y="184404"/>
                </a:lnTo>
                <a:lnTo>
                  <a:pt x="38438" y="217932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636253" y="4098432"/>
            <a:ext cx="6223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904731" y="3977639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809243"/>
                </a:moveTo>
                <a:lnTo>
                  <a:pt x="0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904731" y="4786883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111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791700" y="4744211"/>
            <a:ext cx="123825" cy="82550"/>
          </a:xfrm>
          <a:custGeom>
            <a:avLst/>
            <a:gdLst/>
            <a:ahLst/>
            <a:cxnLst/>
            <a:rect l="l" t="t" r="r" b="b"/>
            <a:pathLst>
              <a:path w="123825" h="82550">
                <a:moveTo>
                  <a:pt x="123443" y="42671"/>
                </a:moveTo>
                <a:lnTo>
                  <a:pt x="0" y="0"/>
                </a:lnTo>
                <a:lnTo>
                  <a:pt x="0" y="82295"/>
                </a:lnTo>
                <a:lnTo>
                  <a:pt x="123443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9658600" y="4781183"/>
            <a:ext cx="6223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6882383" y="5417819"/>
            <a:ext cx="0" cy="807720"/>
          </a:xfrm>
          <a:custGeom>
            <a:avLst/>
            <a:gdLst/>
            <a:ahLst/>
            <a:cxnLst/>
            <a:rect l="l" t="t" r="r" b="b"/>
            <a:pathLst>
              <a:path h="807720">
                <a:moveTo>
                  <a:pt x="0" y="807719"/>
                </a:moveTo>
                <a:lnTo>
                  <a:pt x="0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882383" y="6225539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111" y="0"/>
                </a:lnTo>
              </a:path>
            </a:pathLst>
          </a:custGeom>
          <a:ln w="13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769352" y="6182867"/>
            <a:ext cx="125095" cy="85725"/>
          </a:xfrm>
          <a:custGeom>
            <a:avLst/>
            <a:gdLst/>
            <a:ahLst/>
            <a:cxnLst/>
            <a:rect l="l" t="t" r="r" b="b"/>
            <a:pathLst>
              <a:path w="125095" h="85725">
                <a:moveTo>
                  <a:pt x="124967" y="42671"/>
                </a:moveTo>
                <a:lnTo>
                  <a:pt x="0" y="0"/>
                </a:lnTo>
                <a:lnTo>
                  <a:pt x="0" y="85343"/>
                </a:lnTo>
                <a:lnTo>
                  <a:pt x="124967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237476" y="5859779"/>
            <a:ext cx="403860" cy="352425"/>
          </a:xfrm>
          <a:custGeom>
            <a:avLst/>
            <a:gdLst/>
            <a:ahLst/>
            <a:cxnLst/>
            <a:rect l="l" t="t" r="r" b="b"/>
            <a:pathLst>
              <a:path w="403859" h="352425">
                <a:moveTo>
                  <a:pt x="0" y="352043"/>
                </a:moveTo>
                <a:lnTo>
                  <a:pt x="9143" y="330707"/>
                </a:lnTo>
                <a:lnTo>
                  <a:pt x="19811" y="304799"/>
                </a:lnTo>
                <a:lnTo>
                  <a:pt x="32003" y="278891"/>
                </a:lnTo>
                <a:lnTo>
                  <a:pt x="42671" y="251459"/>
                </a:lnTo>
                <a:lnTo>
                  <a:pt x="54863" y="224027"/>
                </a:lnTo>
                <a:lnTo>
                  <a:pt x="65531" y="198119"/>
                </a:lnTo>
                <a:lnTo>
                  <a:pt x="76199" y="170687"/>
                </a:lnTo>
                <a:lnTo>
                  <a:pt x="89915" y="146303"/>
                </a:lnTo>
                <a:lnTo>
                  <a:pt x="102107" y="118871"/>
                </a:lnTo>
                <a:lnTo>
                  <a:pt x="112775" y="96011"/>
                </a:lnTo>
                <a:lnTo>
                  <a:pt x="126491" y="74675"/>
                </a:lnTo>
                <a:lnTo>
                  <a:pt x="137159" y="56387"/>
                </a:lnTo>
                <a:lnTo>
                  <a:pt x="150875" y="38099"/>
                </a:lnTo>
                <a:lnTo>
                  <a:pt x="161543" y="24383"/>
                </a:lnTo>
                <a:lnTo>
                  <a:pt x="175259" y="13715"/>
                </a:lnTo>
                <a:lnTo>
                  <a:pt x="184403" y="9143"/>
                </a:lnTo>
                <a:lnTo>
                  <a:pt x="190499" y="4571"/>
                </a:lnTo>
                <a:lnTo>
                  <a:pt x="198119" y="1523"/>
                </a:lnTo>
                <a:lnTo>
                  <a:pt x="207263" y="0"/>
                </a:lnTo>
                <a:lnTo>
                  <a:pt x="222503" y="0"/>
                </a:lnTo>
                <a:lnTo>
                  <a:pt x="230123" y="1523"/>
                </a:lnTo>
                <a:lnTo>
                  <a:pt x="236219" y="6095"/>
                </a:lnTo>
                <a:lnTo>
                  <a:pt x="245363" y="9143"/>
                </a:lnTo>
                <a:lnTo>
                  <a:pt x="251459" y="15239"/>
                </a:lnTo>
                <a:lnTo>
                  <a:pt x="259079" y="19811"/>
                </a:lnTo>
                <a:lnTo>
                  <a:pt x="265175" y="28955"/>
                </a:lnTo>
                <a:lnTo>
                  <a:pt x="274319" y="35051"/>
                </a:lnTo>
                <a:lnTo>
                  <a:pt x="280415" y="44195"/>
                </a:lnTo>
                <a:lnTo>
                  <a:pt x="288035" y="53339"/>
                </a:lnTo>
                <a:lnTo>
                  <a:pt x="301751" y="76199"/>
                </a:lnTo>
                <a:lnTo>
                  <a:pt x="315467" y="100583"/>
                </a:lnTo>
                <a:lnTo>
                  <a:pt x="326135" y="128015"/>
                </a:lnTo>
                <a:lnTo>
                  <a:pt x="336803" y="155447"/>
                </a:lnTo>
                <a:lnTo>
                  <a:pt x="350519" y="184403"/>
                </a:lnTo>
                <a:lnTo>
                  <a:pt x="359663" y="213359"/>
                </a:lnTo>
                <a:lnTo>
                  <a:pt x="370331" y="245363"/>
                </a:lnTo>
                <a:lnTo>
                  <a:pt x="379475" y="274319"/>
                </a:lnTo>
                <a:lnTo>
                  <a:pt x="388619" y="300227"/>
                </a:lnTo>
                <a:lnTo>
                  <a:pt x="397763" y="327659"/>
                </a:lnTo>
                <a:lnTo>
                  <a:pt x="403859" y="352043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7636253" y="6219838"/>
            <a:ext cx="6223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9005315" y="4142232"/>
            <a:ext cx="658495" cy="645160"/>
          </a:xfrm>
          <a:custGeom>
            <a:avLst/>
            <a:gdLst/>
            <a:ahLst/>
            <a:cxnLst/>
            <a:rect l="l" t="t" r="r" b="b"/>
            <a:pathLst>
              <a:path w="658495" h="645160">
                <a:moveTo>
                  <a:pt x="0" y="644651"/>
                </a:moveTo>
                <a:lnTo>
                  <a:pt x="9143" y="621791"/>
                </a:lnTo>
                <a:lnTo>
                  <a:pt x="18287" y="598931"/>
                </a:lnTo>
                <a:lnTo>
                  <a:pt x="24383" y="574547"/>
                </a:lnTo>
                <a:lnTo>
                  <a:pt x="33527" y="550163"/>
                </a:lnTo>
                <a:lnTo>
                  <a:pt x="41147" y="522731"/>
                </a:lnTo>
                <a:lnTo>
                  <a:pt x="50291" y="495299"/>
                </a:lnTo>
                <a:lnTo>
                  <a:pt x="56387" y="466343"/>
                </a:lnTo>
                <a:lnTo>
                  <a:pt x="65531" y="437387"/>
                </a:lnTo>
                <a:lnTo>
                  <a:pt x="71627" y="408431"/>
                </a:lnTo>
                <a:lnTo>
                  <a:pt x="79247" y="379475"/>
                </a:lnTo>
                <a:lnTo>
                  <a:pt x="88391" y="350519"/>
                </a:lnTo>
                <a:lnTo>
                  <a:pt x="94487" y="320039"/>
                </a:lnTo>
                <a:lnTo>
                  <a:pt x="103631" y="291083"/>
                </a:lnTo>
                <a:lnTo>
                  <a:pt x="109727" y="262127"/>
                </a:lnTo>
                <a:lnTo>
                  <a:pt x="117347" y="233171"/>
                </a:lnTo>
                <a:lnTo>
                  <a:pt x="126491" y="205739"/>
                </a:lnTo>
                <a:lnTo>
                  <a:pt x="132587" y="179831"/>
                </a:lnTo>
                <a:lnTo>
                  <a:pt x="138683" y="153923"/>
                </a:lnTo>
                <a:lnTo>
                  <a:pt x="147827" y="129539"/>
                </a:lnTo>
                <a:lnTo>
                  <a:pt x="155447" y="106679"/>
                </a:lnTo>
                <a:lnTo>
                  <a:pt x="164591" y="86867"/>
                </a:lnTo>
                <a:lnTo>
                  <a:pt x="170687" y="67055"/>
                </a:lnTo>
                <a:lnTo>
                  <a:pt x="178307" y="51815"/>
                </a:lnTo>
                <a:lnTo>
                  <a:pt x="185927" y="35051"/>
                </a:lnTo>
                <a:lnTo>
                  <a:pt x="193547" y="21335"/>
                </a:lnTo>
                <a:lnTo>
                  <a:pt x="202691" y="13715"/>
                </a:lnTo>
                <a:lnTo>
                  <a:pt x="208787" y="6095"/>
                </a:lnTo>
                <a:lnTo>
                  <a:pt x="217931" y="1523"/>
                </a:lnTo>
                <a:lnTo>
                  <a:pt x="224027" y="0"/>
                </a:lnTo>
                <a:lnTo>
                  <a:pt x="233171" y="1523"/>
                </a:lnTo>
                <a:lnTo>
                  <a:pt x="237743" y="4571"/>
                </a:lnTo>
                <a:lnTo>
                  <a:pt x="242315" y="9143"/>
                </a:lnTo>
                <a:lnTo>
                  <a:pt x="249935" y="13715"/>
                </a:lnTo>
                <a:lnTo>
                  <a:pt x="254507" y="19811"/>
                </a:lnTo>
                <a:lnTo>
                  <a:pt x="259079" y="25907"/>
                </a:lnTo>
                <a:lnTo>
                  <a:pt x="263651" y="35051"/>
                </a:lnTo>
                <a:lnTo>
                  <a:pt x="269747" y="44195"/>
                </a:lnTo>
                <a:lnTo>
                  <a:pt x="274319" y="53339"/>
                </a:lnTo>
                <a:lnTo>
                  <a:pt x="278891" y="64007"/>
                </a:lnTo>
                <a:lnTo>
                  <a:pt x="283463" y="73151"/>
                </a:lnTo>
                <a:lnTo>
                  <a:pt x="289559" y="85343"/>
                </a:lnTo>
                <a:lnTo>
                  <a:pt x="294131" y="96011"/>
                </a:lnTo>
                <a:lnTo>
                  <a:pt x="298703" y="109727"/>
                </a:lnTo>
                <a:lnTo>
                  <a:pt x="306323" y="120395"/>
                </a:lnTo>
                <a:lnTo>
                  <a:pt x="309371" y="134111"/>
                </a:lnTo>
                <a:lnTo>
                  <a:pt x="313943" y="144779"/>
                </a:lnTo>
                <a:lnTo>
                  <a:pt x="318515" y="158495"/>
                </a:lnTo>
                <a:lnTo>
                  <a:pt x="326135" y="170687"/>
                </a:lnTo>
                <a:lnTo>
                  <a:pt x="330707" y="181355"/>
                </a:lnTo>
                <a:lnTo>
                  <a:pt x="335279" y="195071"/>
                </a:lnTo>
                <a:lnTo>
                  <a:pt x="339851" y="205739"/>
                </a:lnTo>
                <a:lnTo>
                  <a:pt x="344423" y="217931"/>
                </a:lnTo>
                <a:lnTo>
                  <a:pt x="350519" y="227075"/>
                </a:lnTo>
                <a:lnTo>
                  <a:pt x="355091" y="237743"/>
                </a:lnTo>
                <a:lnTo>
                  <a:pt x="359663" y="246887"/>
                </a:lnTo>
                <a:lnTo>
                  <a:pt x="364235" y="256031"/>
                </a:lnTo>
                <a:lnTo>
                  <a:pt x="368807" y="262127"/>
                </a:lnTo>
                <a:lnTo>
                  <a:pt x="373379" y="269747"/>
                </a:lnTo>
                <a:lnTo>
                  <a:pt x="379475" y="275843"/>
                </a:lnTo>
                <a:lnTo>
                  <a:pt x="384047" y="280415"/>
                </a:lnTo>
                <a:lnTo>
                  <a:pt x="391667" y="286511"/>
                </a:lnTo>
                <a:lnTo>
                  <a:pt x="397763" y="289559"/>
                </a:lnTo>
                <a:lnTo>
                  <a:pt x="413003" y="289559"/>
                </a:lnTo>
                <a:lnTo>
                  <a:pt x="420623" y="284987"/>
                </a:lnTo>
                <a:lnTo>
                  <a:pt x="429767" y="281939"/>
                </a:lnTo>
                <a:lnTo>
                  <a:pt x="435863" y="277367"/>
                </a:lnTo>
                <a:lnTo>
                  <a:pt x="441959" y="272795"/>
                </a:lnTo>
                <a:lnTo>
                  <a:pt x="451103" y="269747"/>
                </a:lnTo>
                <a:lnTo>
                  <a:pt x="460247" y="265175"/>
                </a:lnTo>
                <a:lnTo>
                  <a:pt x="467867" y="260603"/>
                </a:lnTo>
                <a:lnTo>
                  <a:pt x="477011" y="257555"/>
                </a:lnTo>
                <a:lnTo>
                  <a:pt x="484631" y="257555"/>
                </a:lnTo>
                <a:lnTo>
                  <a:pt x="493775" y="260603"/>
                </a:lnTo>
                <a:lnTo>
                  <a:pt x="502919" y="265175"/>
                </a:lnTo>
                <a:lnTo>
                  <a:pt x="515111" y="271271"/>
                </a:lnTo>
                <a:lnTo>
                  <a:pt x="545591" y="312419"/>
                </a:lnTo>
                <a:lnTo>
                  <a:pt x="569975" y="361187"/>
                </a:lnTo>
                <a:lnTo>
                  <a:pt x="582167" y="393191"/>
                </a:lnTo>
                <a:lnTo>
                  <a:pt x="597407" y="431291"/>
                </a:lnTo>
                <a:lnTo>
                  <a:pt x="611123" y="473963"/>
                </a:lnTo>
                <a:lnTo>
                  <a:pt x="624839" y="522731"/>
                </a:lnTo>
                <a:lnTo>
                  <a:pt x="640079" y="579119"/>
                </a:lnTo>
                <a:lnTo>
                  <a:pt x="658367" y="644651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669279" y="4381500"/>
            <a:ext cx="2687320" cy="0"/>
          </a:xfrm>
          <a:custGeom>
            <a:avLst/>
            <a:gdLst/>
            <a:ahLst/>
            <a:cxnLst/>
            <a:rect l="l" t="t" r="r" b="b"/>
            <a:pathLst>
              <a:path w="2687320">
                <a:moveTo>
                  <a:pt x="0" y="0"/>
                </a:moveTo>
                <a:lnTo>
                  <a:pt x="2686811" y="0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342376" y="4328159"/>
            <a:ext cx="157480" cy="105410"/>
          </a:xfrm>
          <a:custGeom>
            <a:avLst/>
            <a:gdLst/>
            <a:ahLst/>
            <a:cxnLst/>
            <a:rect l="l" t="t" r="r" b="b"/>
            <a:pathLst>
              <a:path w="157479" h="105410">
                <a:moveTo>
                  <a:pt x="156971" y="53339"/>
                </a:moveTo>
                <a:lnTo>
                  <a:pt x="0" y="0"/>
                </a:lnTo>
                <a:lnTo>
                  <a:pt x="0" y="105155"/>
                </a:lnTo>
                <a:lnTo>
                  <a:pt x="156971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669279" y="4381500"/>
            <a:ext cx="2711450" cy="1213485"/>
          </a:xfrm>
          <a:custGeom>
            <a:avLst/>
            <a:gdLst/>
            <a:ahLst/>
            <a:cxnLst/>
            <a:rect l="l" t="t" r="r" b="b"/>
            <a:pathLst>
              <a:path w="2711450" h="1213485">
                <a:moveTo>
                  <a:pt x="0" y="0"/>
                </a:moveTo>
                <a:lnTo>
                  <a:pt x="1618487" y="1213103"/>
                </a:lnTo>
                <a:lnTo>
                  <a:pt x="2711195" y="483107"/>
                </a:lnTo>
              </a:path>
            </a:pathLst>
          </a:custGeom>
          <a:ln w="24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340852" y="4786883"/>
            <a:ext cx="158750" cy="129539"/>
          </a:xfrm>
          <a:custGeom>
            <a:avLst/>
            <a:gdLst/>
            <a:ahLst/>
            <a:cxnLst/>
            <a:rect l="l" t="t" r="r" b="b"/>
            <a:pathLst>
              <a:path w="158750" h="129539">
                <a:moveTo>
                  <a:pt x="158495" y="0"/>
                </a:moveTo>
                <a:lnTo>
                  <a:pt x="0" y="42671"/>
                </a:lnTo>
                <a:lnTo>
                  <a:pt x="57911" y="129539"/>
                </a:lnTo>
                <a:lnTo>
                  <a:pt x="1584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2890518" y="5055193"/>
            <a:ext cx="3474085" cy="122047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68195" marR="5080">
              <a:lnSpc>
                <a:spcPts val="1910"/>
              </a:lnSpc>
              <a:spcBef>
                <a:spcPts val="160"/>
              </a:spcBef>
            </a:pPr>
            <a:r>
              <a:rPr sz="1600" b="1" i="1" spc="-10" dirty="0">
                <a:latin typeface="Arial"/>
                <a:cs typeface="Arial"/>
              </a:rPr>
              <a:t>Channel</a:t>
            </a:r>
            <a:r>
              <a:rPr sz="1600" b="1" i="1" spc="-6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Pulse  Response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38100" marR="1435735" indent="-26034">
              <a:lnSpc>
                <a:spcPct val="123600"/>
              </a:lnSpc>
            </a:pPr>
            <a:r>
              <a:rPr sz="1050" spc="-15" dirty="0">
                <a:latin typeface="Arial"/>
                <a:cs typeface="Arial"/>
              </a:rPr>
              <a:t>Equal </a:t>
            </a:r>
            <a:r>
              <a:rPr sz="1050" spc="-10" dirty="0">
                <a:latin typeface="Arial"/>
                <a:cs typeface="Arial"/>
              </a:rPr>
              <a:t>level </a:t>
            </a:r>
            <a:r>
              <a:rPr sz="1050" spc="-20" dirty="0">
                <a:latin typeface="Arial"/>
                <a:cs typeface="Arial"/>
              </a:rPr>
              <a:t>main &amp; </a:t>
            </a:r>
            <a:r>
              <a:rPr sz="1050" spc="-15" dirty="0">
                <a:latin typeface="Arial"/>
                <a:cs typeface="Arial"/>
              </a:rPr>
              <a:t>reflected path  Lower </a:t>
            </a:r>
            <a:r>
              <a:rPr sz="1050" spc="-10" dirty="0">
                <a:latin typeface="Arial"/>
                <a:cs typeface="Arial"/>
              </a:rPr>
              <a:t>level </a:t>
            </a:r>
            <a:r>
              <a:rPr sz="1050" spc="-15" dirty="0">
                <a:latin typeface="Arial"/>
                <a:cs typeface="Arial"/>
              </a:rPr>
              <a:t>reflected</a:t>
            </a:r>
            <a:r>
              <a:rPr sz="1050" spc="8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path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6804149" y="4415423"/>
            <a:ext cx="803275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Direct</a:t>
            </a:r>
            <a:r>
              <a:rPr sz="1050" spc="26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Wave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6837677" y="4961015"/>
            <a:ext cx="98171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Reflected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Wave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8866123" y="4834523"/>
            <a:ext cx="589915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5" dirty="0">
                <a:latin typeface="Arial"/>
                <a:cs typeface="Arial"/>
              </a:rPr>
              <a:t>Resultant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333" y="3149598"/>
            <a:ext cx="16668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Faktor-Faktor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33" y="3454398"/>
            <a:ext cx="633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14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91511" y="1353305"/>
            <a:ext cx="402590" cy="2533015"/>
          </a:xfrm>
          <a:custGeom>
            <a:avLst/>
            <a:gdLst/>
            <a:ahLst/>
            <a:cxnLst/>
            <a:rect l="l" t="t" r="r" b="b"/>
            <a:pathLst>
              <a:path w="402589" h="2533015">
                <a:moveTo>
                  <a:pt x="19811" y="2532893"/>
                </a:moveTo>
                <a:lnTo>
                  <a:pt x="19811" y="2514606"/>
                </a:lnTo>
                <a:lnTo>
                  <a:pt x="18287" y="2514606"/>
                </a:lnTo>
                <a:lnTo>
                  <a:pt x="10929" y="2516177"/>
                </a:lnTo>
                <a:lnTo>
                  <a:pt x="5143" y="2520321"/>
                </a:lnTo>
                <a:lnTo>
                  <a:pt x="1357" y="2526178"/>
                </a:lnTo>
                <a:lnTo>
                  <a:pt x="0" y="2532893"/>
                </a:lnTo>
                <a:lnTo>
                  <a:pt x="19811" y="2532893"/>
                </a:lnTo>
                <a:close/>
              </a:path>
              <a:path w="402589" h="2533015">
                <a:moveTo>
                  <a:pt x="402335" y="38099"/>
                </a:moveTo>
                <a:lnTo>
                  <a:pt x="400811" y="0"/>
                </a:lnTo>
                <a:lnTo>
                  <a:pt x="376427" y="3047"/>
                </a:lnTo>
                <a:lnTo>
                  <a:pt x="365759" y="6095"/>
                </a:lnTo>
                <a:lnTo>
                  <a:pt x="353567" y="10667"/>
                </a:lnTo>
                <a:lnTo>
                  <a:pt x="344423" y="16763"/>
                </a:lnTo>
                <a:lnTo>
                  <a:pt x="333755" y="22859"/>
                </a:lnTo>
                <a:lnTo>
                  <a:pt x="286511" y="68579"/>
                </a:lnTo>
                <a:lnTo>
                  <a:pt x="263651" y="105155"/>
                </a:lnTo>
                <a:lnTo>
                  <a:pt x="256031" y="120395"/>
                </a:lnTo>
                <a:lnTo>
                  <a:pt x="248411" y="134111"/>
                </a:lnTo>
                <a:lnTo>
                  <a:pt x="224027" y="198126"/>
                </a:lnTo>
                <a:lnTo>
                  <a:pt x="207263" y="271278"/>
                </a:lnTo>
                <a:lnTo>
                  <a:pt x="199643" y="310902"/>
                </a:lnTo>
                <a:lnTo>
                  <a:pt x="195071" y="352050"/>
                </a:lnTo>
                <a:lnTo>
                  <a:pt x="192023" y="394722"/>
                </a:lnTo>
                <a:lnTo>
                  <a:pt x="192023" y="2113794"/>
                </a:lnTo>
                <a:lnTo>
                  <a:pt x="190499" y="2156466"/>
                </a:lnTo>
                <a:lnTo>
                  <a:pt x="187451" y="2196090"/>
                </a:lnTo>
                <a:lnTo>
                  <a:pt x="182879" y="2235714"/>
                </a:lnTo>
                <a:lnTo>
                  <a:pt x="176783" y="2273814"/>
                </a:lnTo>
                <a:lnTo>
                  <a:pt x="164591" y="2327154"/>
                </a:lnTo>
                <a:lnTo>
                  <a:pt x="153923" y="2359158"/>
                </a:lnTo>
                <a:lnTo>
                  <a:pt x="149351" y="2374398"/>
                </a:lnTo>
                <a:lnTo>
                  <a:pt x="143255" y="2388114"/>
                </a:lnTo>
                <a:lnTo>
                  <a:pt x="137159" y="2403354"/>
                </a:lnTo>
                <a:lnTo>
                  <a:pt x="124967" y="2427738"/>
                </a:lnTo>
                <a:lnTo>
                  <a:pt x="117347" y="2439930"/>
                </a:lnTo>
                <a:lnTo>
                  <a:pt x="109727" y="2450598"/>
                </a:lnTo>
                <a:lnTo>
                  <a:pt x="103631" y="2461266"/>
                </a:lnTo>
                <a:lnTo>
                  <a:pt x="96011" y="2470410"/>
                </a:lnTo>
                <a:lnTo>
                  <a:pt x="73151" y="2493270"/>
                </a:lnTo>
                <a:lnTo>
                  <a:pt x="65531" y="2497842"/>
                </a:lnTo>
                <a:lnTo>
                  <a:pt x="57911" y="2503938"/>
                </a:lnTo>
                <a:lnTo>
                  <a:pt x="35051" y="2513082"/>
                </a:lnTo>
                <a:lnTo>
                  <a:pt x="27431" y="2514606"/>
                </a:lnTo>
                <a:lnTo>
                  <a:pt x="19811" y="2514606"/>
                </a:lnTo>
                <a:lnTo>
                  <a:pt x="44195" y="2517654"/>
                </a:lnTo>
                <a:lnTo>
                  <a:pt x="54863" y="2520702"/>
                </a:lnTo>
                <a:lnTo>
                  <a:pt x="67055" y="2525274"/>
                </a:lnTo>
                <a:lnTo>
                  <a:pt x="76199" y="2531370"/>
                </a:lnTo>
                <a:lnTo>
                  <a:pt x="78866" y="2532893"/>
                </a:lnTo>
                <a:lnTo>
                  <a:pt x="82677" y="2532893"/>
                </a:lnTo>
                <a:lnTo>
                  <a:pt x="85343" y="2531370"/>
                </a:lnTo>
                <a:lnTo>
                  <a:pt x="96011" y="2523750"/>
                </a:lnTo>
                <a:lnTo>
                  <a:pt x="106679" y="2514606"/>
                </a:lnTo>
                <a:lnTo>
                  <a:pt x="124967" y="2496318"/>
                </a:lnTo>
                <a:lnTo>
                  <a:pt x="132587" y="2484126"/>
                </a:lnTo>
                <a:lnTo>
                  <a:pt x="141731" y="2473458"/>
                </a:lnTo>
                <a:lnTo>
                  <a:pt x="164591" y="2433834"/>
                </a:lnTo>
                <a:lnTo>
                  <a:pt x="184403" y="2388114"/>
                </a:lnTo>
                <a:lnTo>
                  <a:pt x="195071" y="2354586"/>
                </a:lnTo>
                <a:lnTo>
                  <a:pt x="201167" y="2337822"/>
                </a:lnTo>
                <a:lnTo>
                  <a:pt x="220979" y="2241810"/>
                </a:lnTo>
                <a:lnTo>
                  <a:pt x="225551" y="2200662"/>
                </a:lnTo>
                <a:lnTo>
                  <a:pt x="228599" y="2157990"/>
                </a:lnTo>
                <a:lnTo>
                  <a:pt x="230123" y="2115318"/>
                </a:lnTo>
                <a:lnTo>
                  <a:pt x="230123" y="396246"/>
                </a:lnTo>
                <a:lnTo>
                  <a:pt x="233171" y="355098"/>
                </a:lnTo>
                <a:lnTo>
                  <a:pt x="237743" y="315474"/>
                </a:lnTo>
                <a:lnTo>
                  <a:pt x="243839" y="277374"/>
                </a:lnTo>
                <a:lnTo>
                  <a:pt x="260603" y="208794"/>
                </a:lnTo>
                <a:lnTo>
                  <a:pt x="266699" y="193554"/>
                </a:lnTo>
                <a:lnTo>
                  <a:pt x="271271" y="178314"/>
                </a:lnTo>
                <a:lnTo>
                  <a:pt x="277367" y="163067"/>
                </a:lnTo>
                <a:lnTo>
                  <a:pt x="289559" y="135635"/>
                </a:lnTo>
                <a:lnTo>
                  <a:pt x="297179" y="123443"/>
                </a:lnTo>
                <a:lnTo>
                  <a:pt x="303275" y="111251"/>
                </a:lnTo>
                <a:lnTo>
                  <a:pt x="310895" y="100583"/>
                </a:lnTo>
                <a:lnTo>
                  <a:pt x="318515" y="91439"/>
                </a:lnTo>
                <a:lnTo>
                  <a:pt x="326135" y="80771"/>
                </a:lnTo>
                <a:lnTo>
                  <a:pt x="332231" y="73151"/>
                </a:lnTo>
                <a:lnTo>
                  <a:pt x="339851" y="65531"/>
                </a:lnTo>
                <a:lnTo>
                  <a:pt x="348995" y="59435"/>
                </a:lnTo>
                <a:lnTo>
                  <a:pt x="356615" y="53339"/>
                </a:lnTo>
                <a:lnTo>
                  <a:pt x="371855" y="44195"/>
                </a:lnTo>
                <a:lnTo>
                  <a:pt x="379475" y="41147"/>
                </a:lnTo>
                <a:lnTo>
                  <a:pt x="394715" y="38099"/>
                </a:lnTo>
                <a:lnTo>
                  <a:pt x="402335" y="380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21938" y="1320793"/>
            <a:ext cx="251206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 panose="05000000000000000000" pitchFamily="2" charset="2"/>
              <a:buChar char="§"/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Kecepatan</a:t>
            </a:r>
            <a:r>
              <a:rPr sz="2000" b="1"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MS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7333" y="3759198"/>
            <a:ext cx="1835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Mempengaruhi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333" y="4063998"/>
            <a:ext cx="14351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Small</a:t>
            </a:r>
            <a:r>
              <a:rPr sz="2000" b="1" spc="-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Scale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333" y="4368798"/>
            <a:ext cx="8591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Fading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91511" y="3886199"/>
            <a:ext cx="402590" cy="2534920"/>
          </a:xfrm>
          <a:custGeom>
            <a:avLst/>
            <a:gdLst/>
            <a:ahLst/>
            <a:cxnLst/>
            <a:rect l="l" t="t" r="r" b="b"/>
            <a:pathLst>
              <a:path w="402589" h="2534920">
                <a:moveTo>
                  <a:pt x="80771" y="1088"/>
                </a:moveTo>
                <a:lnTo>
                  <a:pt x="78866" y="0"/>
                </a:lnTo>
                <a:lnTo>
                  <a:pt x="0" y="0"/>
                </a:lnTo>
                <a:lnTo>
                  <a:pt x="1357" y="7596"/>
                </a:lnTo>
                <a:lnTo>
                  <a:pt x="5143" y="13906"/>
                </a:lnTo>
                <a:lnTo>
                  <a:pt x="10929" y="18216"/>
                </a:lnTo>
                <a:lnTo>
                  <a:pt x="18287" y="19812"/>
                </a:lnTo>
                <a:lnTo>
                  <a:pt x="30479" y="19812"/>
                </a:lnTo>
                <a:lnTo>
                  <a:pt x="41147" y="16764"/>
                </a:lnTo>
                <a:lnTo>
                  <a:pt x="53339" y="13716"/>
                </a:lnTo>
                <a:lnTo>
                  <a:pt x="64007" y="10668"/>
                </a:lnTo>
                <a:lnTo>
                  <a:pt x="80771" y="1088"/>
                </a:lnTo>
                <a:close/>
              </a:path>
              <a:path w="402589" h="2534920">
                <a:moveTo>
                  <a:pt x="402335" y="2496312"/>
                </a:moveTo>
                <a:lnTo>
                  <a:pt x="393191" y="2496312"/>
                </a:lnTo>
                <a:lnTo>
                  <a:pt x="385571" y="2494788"/>
                </a:lnTo>
                <a:lnTo>
                  <a:pt x="347471" y="2474976"/>
                </a:lnTo>
                <a:lnTo>
                  <a:pt x="316991" y="2442972"/>
                </a:lnTo>
                <a:lnTo>
                  <a:pt x="297179" y="2409444"/>
                </a:lnTo>
                <a:lnTo>
                  <a:pt x="289559" y="2397252"/>
                </a:lnTo>
                <a:lnTo>
                  <a:pt x="283463" y="2385060"/>
                </a:lnTo>
                <a:lnTo>
                  <a:pt x="277367" y="2369820"/>
                </a:lnTo>
                <a:lnTo>
                  <a:pt x="271271" y="2356104"/>
                </a:lnTo>
                <a:lnTo>
                  <a:pt x="266699" y="2340864"/>
                </a:lnTo>
                <a:lnTo>
                  <a:pt x="260603" y="2324100"/>
                </a:lnTo>
                <a:lnTo>
                  <a:pt x="256031" y="2308860"/>
                </a:lnTo>
                <a:lnTo>
                  <a:pt x="243839" y="2255520"/>
                </a:lnTo>
                <a:lnTo>
                  <a:pt x="237743" y="2217420"/>
                </a:lnTo>
                <a:lnTo>
                  <a:pt x="233171" y="2177796"/>
                </a:lnTo>
                <a:lnTo>
                  <a:pt x="230123" y="2138172"/>
                </a:lnTo>
                <a:lnTo>
                  <a:pt x="230123" y="419100"/>
                </a:lnTo>
                <a:lnTo>
                  <a:pt x="228599" y="376428"/>
                </a:lnTo>
                <a:lnTo>
                  <a:pt x="225551" y="333756"/>
                </a:lnTo>
                <a:lnTo>
                  <a:pt x="220979" y="292608"/>
                </a:lnTo>
                <a:lnTo>
                  <a:pt x="213359" y="252984"/>
                </a:lnTo>
                <a:lnTo>
                  <a:pt x="196595" y="179832"/>
                </a:lnTo>
                <a:lnTo>
                  <a:pt x="172211" y="115824"/>
                </a:lnTo>
                <a:lnTo>
                  <a:pt x="164591" y="102108"/>
                </a:lnTo>
                <a:lnTo>
                  <a:pt x="156971" y="86868"/>
                </a:lnTo>
                <a:lnTo>
                  <a:pt x="134111" y="50292"/>
                </a:lnTo>
                <a:lnTo>
                  <a:pt x="106679" y="19812"/>
                </a:lnTo>
                <a:lnTo>
                  <a:pt x="80771" y="1088"/>
                </a:lnTo>
                <a:lnTo>
                  <a:pt x="64007" y="10668"/>
                </a:lnTo>
                <a:lnTo>
                  <a:pt x="53339" y="13716"/>
                </a:lnTo>
                <a:lnTo>
                  <a:pt x="41147" y="16764"/>
                </a:lnTo>
                <a:lnTo>
                  <a:pt x="30479" y="19812"/>
                </a:lnTo>
                <a:lnTo>
                  <a:pt x="25907" y="19812"/>
                </a:lnTo>
                <a:lnTo>
                  <a:pt x="41147" y="22860"/>
                </a:lnTo>
                <a:lnTo>
                  <a:pt x="48767" y="25908"/>
                </a:lnTo>
                <a:lnTo>
                  <a:pt x="64007" y="35052"/>
                </a:lnTo>
                <a:lnTo>
                  <a:pt x="71627" y="41148"/>
                </a:lnTo>
                <a:lnTo>
                  <a:pt x="80771" y="47244"/>
                </a:lnTo>
                <a:lnTo>
                  <a:pt x="96011" y="62484"/>
                </a:lnTo>
                <a:lnTo>
                  <a:pt x="102107" y="73152"/>
                </a:lnTo>
                <a:lnTo>
                  <a:pt x="109727" y="82296"/>
                </a:lnTo>
                <a:lnTo>
                  <a:pt x="117347" y="92964"/>
                </a:lnTo>
                <a:lnTo>
                  <a:pt x="123443" y="105156"/>
                </a:lnTo>
                <a:lnTo>
                  <a:pt x="131063" y="117348"/>
                </a:lnTo>
                <a:lnTo>
                  <a:pt x="143255" y="144780"/>
                </a:lnTo>
                <a:lnTo>
                  <a:pt x="149351" y="160020"/>
                </a:lnTo>
                <a:lnTo>
                  <a:pt x="153923" y="175260"/>
                </a:lnTo>
                <a:lnTo>
                  <a:pt x="160019" y="190500"/>
                </a:lnTo>
                <a:lnTo>
                  <a:pt x="176783" y="259080"/>
                </a:lnTo>
                <a:lnTo>
                  <a:pt x="182879" y="297180"/>
                </a:lnTo>
                <a:lnTo>
                  <a:pt x="187451" y="336804"/>
                </a:lnTo>
                <a:lnTo>
                  <a:pt x="190499" y="377952"/>
                </a:lnTo>
                <a:lnTo>
                  <a:pt x="192023" y="419100"/>
                </a:lnTo>
                <a:lnTo>
                  <a:pt x="192023" y="2139696"/>
                </a:lnTo>
                <a:lnTo>
                  <a:pt x="195071" y="2182368"/>
                </a:lnTo>
                <a:lnTo>
                  <a:pt x="199643" y="2223516"/>
                </a:lnTo>
                <a:lnTo>
                  <a:pt x="214883" y="2301240"/>
                </a:lnTo>
                <a:lnTo>
                  <a:pt x="219455" y="2319528"/>
                </a:lnTo>
                <a:lnTo>
                  <a:pt x="225551" y="2336292"/>
                </a:lnTo>
                <a:lnTo>
                  <a:pt x="230123" y="2353056"/>
                </a:lnTo>
                <a:lnTo>
                  <a:pt x="236219" y="2369820"/>
                </a:lnTo>
                <a:lnTo>
                  <a:pt x="242315" y="2385060"/>
                </a:lnTo>
                <a:lnTo>
                  <a:pt x="249935" y="2400300"/>
                </a:lnTo>
                <a:lnTo>
                  <a:pt x="256031" y="2415540"/>
                </a:lnTo>
                <a:lnTo>
                  <a:pt x="271271" y="2442972"/>
                </a:lnTo>
                <a:lnTo>
                  <a:pt x="278891" y="2455164"/>
                </a:lnTo>
                <a:lnTo>
                  <a:pt x="288035" y="2465832"/>
                </a:lnTo>
                <a:lnTo>
                  <a:pt x="295655" y="2478024"/>
                </a:lnTo>
                <a:lnTo>
                  <a:pt x="304799" y="2487168"/>
                </a:lnTo>
                <a:lnTo>
                  <a:pt x="315467" y="2496312"/>
                </a:lnTo>
                <a:lnTo>
                  <a:pt x="324611" y="2505456"/>
                </a:lnTo>
                <a:lnTo>
                  <a:pt x="335279" y="2513076"/>
                </a:lnTo>
                <a:lnTo>
                  <a:pt x="356615" y="2525268"/>
                </a:lnTo>
                <a:lnTo>
                  <a:pt x="367283" y="2528316"/>
                </a:lnTo>
                <a:lnTo>
                  <a:pt x="379475" y="2531364"/>
                </a:lnTo>
                <a:lnTo>
                  <a:pt x="390143" y="2534412"/>
                </a:lnTo>
                <a:lnTo>
                  <a:pt x="400811" y="2534412"/>
                </a:lnTo>
                <a:lnTo>
                  <a:pt x="402335" y="2496312"/>
                </a:lnTo>
                <a:close/>
              </a:path>
              <a:path w="402589" h="2534920">
                <a:moveTo>
                  <a:pt x="82677" y="0"/>
                </a:moveTo>
                <a:lnTo>
                  <a:pt x="78866" y="0"/>
                </a:lnTo>
                <a:lnTo>
                  <a:pt x="80771" y="1088"/>
                </a:lnTo>
                <a:lnTo>
                  <a:pt x="82677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21938" y="3480433"/>
            <a:ext cx="6894195" cy="352083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55"/>
              </a:spcBef>
              <a:buFont typeface="Wingdings" panose="05000000000000000000" pitchFamily="2" charset="2"/>
              <a:buChar char="§"/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Kecepatan </a:t>
            </a:r>
            <a:r>
              <a:rPr sz="2000" b="1" spc="-10" dirty="0">
                <a:solidFill>
                  <a:srgbClr val="003265"/>
                </a:solidFill>
                <a:latin typeface="Arial"/>
                <a:cs typeface="Arial"/>
              </a:rPr>
              <a:t>Obyek</a:t>
            </a:r>
            <a:r>
              <a:rPr sz="2000" b="1" spc="-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Pemantul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lang="en-US" sz="2000" b="1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lang="en-US" sz="2000" b="1" dirty="0">
              <a:solidFill>
                <a:srgbClr val="00326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lang="en-US" sz="2000" b="1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lang="en-US" sz="2000" b="1" dirty="0">
              <a:solidFill>
                <a:srgbClr val="00326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lang="en-US" sz="2000" b="1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lang="en-US" sz="2000" b="1" dirty="0">
              <a:solidFill>
                <a:srgbClr val="003265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Font typeface="Wingdings" panose="05000000000000000000" pitchFamily="2" charset="2"/>
              <a:buChar char="§"/>
            </a:pPr>
            <a:r>
              <a:rPr sz="2000" b="1" dirty="0" err="1" smtClean="0">
                <a:solidFill>
                  <a:srgbClr val="003265"/>
                </a:solidFill>
                <a:latin typeface="Arial"/>
                <a:cs typeface="Arial"/>
              </a:rPr>
              <a:t>Lebar</a:t>
            </a:r>
            <a:r>
              <a:rPr sz="2000" b="1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pita transmisi</a:t>
            </a:r>
            <a:r>
              <a:rPr sz="2000" b="1" spc="-11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3265"/>
                </a:solidFill>
                <a:latin typeface="Arial"/>
                <a:cs typeface="Arial"/>
              </a:rPr>
              <a:t>sinyal</a:t>
            </a:r>
            <a:endParaRPr sz="2000" dirty="0">
              <a:latin typeface="Arial"/>
              <a:cs typeface="Arial"/>
            </a:endParaRPr>
          </a:p>
          <a:p>
            <a:pPr marL="12700" marR="744220">
              <a:lnSpc>
                <a:spcPts val="2160"/>
              </a:lnSpc>
              <a:spcBef>
                <a:spcPts val="620"/>
              </a:spcBef>
              <a:tabLst>
                <a:tab pos="1139825" algn="l"/>
              </a:tabLst>
            </a:pP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    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81602" y="2977387"/>
            <a:ext cx="460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15" dirty="0">
                <a:latin typeface="Cambria"/>
                <a:cs typeface="Cambria"/>
              </a:rPr>
              <a:t>∑</a:t>
            </a:r>
            <a:endParaRPr sz="48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6610" y="2992627"/>
            <a:ext cx="20193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8990" y="3425443"/>
            <a:ext cx="40830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60" dirty="0">
                <a:latin typeface="Times New Roman"/>
                <a:cs typeface="Times New Roman"/>
              </a:rPr>
              <a:t>k</a:t>
            </a:r>
            <a:r>
              <a:rPr sz="1900" spc="-110" dirty="0">
                <a:latin typeface="Symbol"/>
                <a:cs typeface="Symbol"/>
              </a:rPr>
              <a:t></a:t>
            </a:r>
            <a:r>
              <a:rPr sz="1900" spc="5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41878" y="3330955"/>
            <a:ext cx="10668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0" dirty="0"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7422" y="3000438"/>
            <a:ext cx="265557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5" dirty="0">
                <a:latin typeface="Times New Roman"/>
                <a:cs typeface="Times New Roman"/>
              </a:rPr>
              <a:t>a</a:t>
            </a:r>
            <a:r>
              <a:rPr sz="2850" spc="-450" dirty="0">
                <a:latin typeface="Times New Roman"/>
                <a:cs typeface="Times New Roman"/>
              </a:rPr>
              <a:t> </a:t>
            </a:r>
            <a:r>
              <a:rPr sz="2850" spc="7" baseline="-20467" dirty="0">
                <a:latin typeface="Times New Roman"/>
                <a:cs typeface="Times New Roman"/>
              </a:rPr>
              <a:t>k</a:t>
            </a:r>
            <a:r>
              <a:rPr sz="2850" spc="345" baseline="-20467" dirty="0">
                <a:latin typeface="Times New Roman"/>
                <a:cs typeface="Times New Roman"/>
              </a:rPr>
              <a:t> </a:t>
            </a:r>
            <a:r>
              <a:rPr sz="2850" spc="-20" dirty="0">
                <a:latin typeface="Times New Roman"/>
                <a:cs typeface="Times New Roman"/>
              </a:rPr>
              <a:t>cos</a:t>
            </a:r>
            <a:r>
              <a:rPr sz="3800" spc="-20" dirty="0">
                <a:latin typeface="Symbol"/>
                <a:cs typeface="Symbol"/>
              </a:rPr>
              <a:t></a:t>
            </a:r>
            <a:r>
              <a:rPr sz="2850" spc="-20" dirty="0">
                <a:latin typeface="Times New Roman"/>
                <a:cs typeface="Times New Roman"/>
              </a:rPr>
              <a:t>2</a:t>
            </a:r>
            <a:r>
              <a:rPr sz="2850" spc="-20" dirty="0">
                <a:latin typeface="Symbol"/>
                <a:cs typeface="Symbol"/>
              </a:rPr>
              <a:t></a:t>
            </a:r>
            <a:r>
              <a:rPr sz="2850" i="1" spc="-20" dirty="0">
                <a:latin typeface="Times New Roman"/>
                <a:cs typeface="Times New Roman"/>
              </a:rPr>
              <a:t>f</a:t>
            </a:r>
            <a:r>
              <a:rPr sz="2850" i="1" spc="-30" baseline="-20467" dirty="0">
                <a:latin typeface="Times New Roman"/>
                <a:cs typeface="Times New Roman"/>
              </a:rPr>
              <a:t>0</a:t>
            </a:r>
            <a:r>
              <a:rPr sz="2850" spc="-450" baseline="-20467" dirty="0">
                <a:latin typeface="Times New Roman"/>
                <a:cs typeface="Times New Roman"/>
              </a:rPr>
              <a:t> </a:t>
            </a:r>
            <a:r>
              <a:rPr sz="2850" spc="0" dirty="0">
                <a:latin typeface="Times New Roman"/>
                <a:cs typeface="Times New Roman"/>
              </a:rPr>
              <a:t>t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10" dirty="0">
                <a:latin typeface="Symbol"/>
                <a:cs typeface="Symbol"/>
              </a:rPr>
              <a:t></a:t>
            </a:r>
            <a:r>
              <a:rPr sz="2850" spc="-225" dirty="0">
                <a:latin typeface="Times New Roman"/>
                <a:cs typeface="Times New Roman"/>
              </a:rPr>
              <a:t> </a:t>
            </a:r>
            <a:r>
              <a:rPr sz="2850" spc="50" dirty="0">
                <a:latin typeface="Symbol"/>
                <a:cs typeface="Symbol"/>
              </a:rPr>
              <a:t></a:t>
            </a:r>
            <a:r>
              <a:rPr sz="2850" spc="75" baseline="-20467" dirty="0">
                <a:latin typeface="Times New Roman"/>
                <a:cs typeface="Times New Roman"/>
              </a:rPr>
              <a:t>k</a:t>
            </a:r>
            <a:r>
              <a:rPr sz="2850" spc="7" baseline="-20467" dirty="0">
                <a:latin typeface="Times New Roman"/>
                <a:cs typeface="Times New Roman"/>
              </a:rPr>
              <a:t> </a:t>
            </a:r>
            <a:r>
              <a:rPr sz="3800" spc="-325" dirty="0">
                <a:latin typeface="Symbol"/>
                <a:cs typeface="Symbol"/>
              </a:rPr>
              <a:t></a:t>
            </a:r>
            <a:endParaRPr sz="3800" dirty="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63571" y="3000438"/>
            <a:ext cx="96266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945" algn="l"/>
              </a:tabLst>
            </a:pPr>
            <a:r>
              <a:rPr sz="2850" spc="5" dirty="0">
                <a:latin typeface="Times New Roman"/>
                <a:cs typeface="Times New Roman"/>
              </a:rPr>
              <a:t>e	</a:t>
            </a:r>
            <a:r>
              <a:rPr sz="3800" spc="-20" dirty="0">
                <a:latin typeface="Symbol"/>
                <a:cs typeface="Symbol"/>
              </a:rPr>
              <a:t></a:t>
            </a:r>
            <a:r>
              <a:rPr sz="2850" spc="-20" dirty="0">
                <a:latin typeface="Times New Roman"/>
                <a:cs typeface="Times New Roman"/>
              </a:rPr>
              <a:t>t</a:t>
            </a:r>
            <a:r>
              <a:rPr sz="3800" spc="-20" dirty="0">
                <a:latin typeface="Symbol"/>
                <a:cs typeface="Symbol"/>
              </a:rPr>
              <a:t></a:t>
            </a:r>
            <a:r>
              <a:rPr sz="2850" spc="-20" dirty="0">
                <a:latin typeface="Symbol"/>
                <a:cs typeface="Symbol"/>
              </a:rPr>
              <a:t>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18360" y="2971800"/>
            <a:ext cx="4587240" cy="805180"/>
          </a:xfrm>
          <a:custGeom>
            <a:avLst/>
            <a:gdLst/>
            <a:ahLst/>
            <a:cxnLst/>
            <a:rect l="l" t="t" r="r" b="b"/>
            <a:pathLst>
              <a:path w="4587240" h="805179">
                <a:moveTo>
                  <a:pt x="4587239" y="804671"/>
                </a:moveTo>
                <a:lnTo>
                  <a:pt x="4587239" y="0"/>
                </a:lnTo>
                <a:lnTo>
                  <a:pt x="0" y="0"/>
                </a:lnTo>
                <a:lnTo>
                  <a:pt x="0" y="804671"/>
                </a:lnTo>
                <a:lnTo>
                  <a:pt x="7619" y="804671"/>
                </a:lnTo>
                <a:lnTo>
                  <a:pt x="7619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4573523" y="12191"/>
                </a:lnTo>
                <a:lnTo>
                  <a:pt x="4573523" y="6095"/>
                </a:lnTo>
                <a:lnTo>
                  <a:pt x="4581143" y="12191"/>
                </a:lnTo>
                <a:lnTo>
                  <a:pt x="4581143" y="804671"/>
                </a:lnTo>
                <a:lnTo>
                  <a:pt x="4587239" y="804671"/>
                </a:lnTo>
                <a:close/>
              </a:path>
              <a:path w="4587240" h="805179">
                <a:moveTo>
                  <a:pt x="13715" y="12191"/>
                </a:moveTo>
                <a:lnTo>
                  <a:pt x="13715" y="6095"/>
                </a:lnTo>
                <a:lnTo>
                  <a:pt x="7619" y="12191"/>
                </a:lnTo>
                <a:lnTo>
                  <a:pt x="13715" y="12191"/>
                </a:lnTo>
                <a:close/>
              </a:path>
              <a:path w="4587240" h="805179">
                <a:moveTo>
                  <a:pt x="13715" y="792479"/>
                </a:moveTo>
                <a:lnTo>
                  <a:pt x="13715" y="12191"/>
                </a:lnTo>
                <a:lnTo>
                  <a:pt x="7619" y="12191"/>
                </a:lnTo>
                <a:lnTo>
                  <a:pt x="7619" y="792479"/>
                </a:lnTo>
                <a:lnTo>
                  <a:pt x="13715" y="792479"/>
                </a:lnTo>
                <a:close/>
              </a:path>
              <a:path w="4587240" h="805179">
                <a:moveTo>
                  <a:pt x="4581143" y="792479"/>
                </a:moveTo>
                <a:lnTo>
                  <a:pt x="7619" y="792479"/>
                </a:lnTo>
                <a:lnTo>
                  <a:pt x="13715" y="798575"/>
                </a:lnTo>
                <a:lnTo>
                  <a:pt x="13715" y="804671"/>
                </a:lnTo>
                <a:lnTo>
                  <a:pt x="4573523" y="804671"/>
                </a:lnTo>
                <a:lnTo>
                  <a:pt x="4573523" y="798575"/>
                </a:lnTo>
                <a:lnTo>
                  <a:pt x="4581143" y="792479"/>
                </a:lnTo>
                <a:close/>
              </a:path>
              <a:path w="4587240" h="805179">
                <a:moveTo>
                  <a:pt x="13715" y="804671"/>
                </a:moveTo>
                <a:lnTo>
                  <a:pt x="13715" y="798575"/>
                </a:lnTo>
                <a:lnTo>
                  <a:pt x="7619" y="792479"/>
                </a:lnTo>
                <a:lnTo>
                  <a:pt x="7619" y="804671"/>
                </a:lnTo>
                <a:lnTo>
                  <a:pt x="13715" y="804671"/>
                </a:lnTo>
                <a:close/>
              </a:path>
              <a:path w="4587240" h="805179">
                <a:moveTo>
                  <a:pt x="4581143" y="12191"/>
                </a:moveTo>
                <a:lnTo>
                  <a:pt x="4573523" y="6095"/>
                </a:lnTo>
                <a:lnTo>
                  <a:pt x="4573523" y="12191"/>
                </a:lnTo>
                <a:lnTo>
                  <a:pt x="4581143" y="12191"/>
                </a:lnTo>
                <a:close/>
              </a:path>
              <a:path w="4587240" h="805179">
                <a:moveTo>
                  <a:pt x="4581143" y="792479"/>
                </a:moveTo>
                <a:lnTo>
                  <a:pt x="4581143" y="12191"/>
                </a:lnTo>
                <a:lnTo>
                  <a:pt x="4573523" y="12191"/>
                </a:lnTo>
                <a:lnTo>
                  <a:pt x="4573523" y="792479"/>
                </a:lnTo>
                <a:lnTo>
                  <a:pt x="4581143" y="792479"/>
                </a:lnTo>
                <a:close/>
              </a:path>
              <a:path w="4587240" h="805179">
                <a:moveTo>
                  <a:pt x="4581143" y="804671"/>
                </a:moveTo>
                <a:lnTo>
                  <a:pt x="4581143" y="792479"/>
                </a:lnTo>
                <a:lnTo>
                  <a:pt x="4573523" y="798575"/>
                </a:lnTo>
                <a:lnTo>
                  <a:pt x="4573523" y="804671"/>
                </a:lnTo>
                <a:lnTo>
                  <a:pt x="4581143" y="80467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9733" y="1447793"/>
            <a:ext cx="5560067" cy="477520"/>
          </a:xfrm>
          <a:custGeom>
            <a:avLst/>
            <a:gdLst/>
            <a:ahLst/>
            <a:cxnLst/>
            <a:rect l="l" t="t" r="r" b="b"/>
            <a:pathLst>
              <a:path w="9372600" h="477519">
                <a:moveTo>
                  <a:pt x="0" y="0"/>
                </a:moveTo>
                <a:lnTo>
                  <a:pt x="0" y="477011"/>
                </a:lnTo>
                <a:lnTo>
                  <a:pt x="9372599" y="477011"/>
                </a:lnTo>
                <a:lnTo>
                  <a:pt x="9372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9733" y="1258048"/>
            <a:ext cx="9159240" cy="1164421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40"/>
              </a:spcBef>
              <a:buFont typeface="Wingdings" panose="05000000000000000000" pitchFamily="2" charset="2"/>
              <a:buChar char="§"/>
            </a:pPr>
            <a:r>
              <a:rPr sz="2800" b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Asumsi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: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Kendaraan </a:t>
            </a:r>
            <a:r>
              <a:rPr sz="2400" b="1" spc="-5" dirty="0" err="1">
                <a:solidFill>
                  <a:srgbClr val="003265"/>
                </a:solidFill>
                <a:latin typeface="Arial"/>
                <a:cs typeface="Arial"/>
              </a:rPr>
              <a:t>tak</a:t>
            </a:r>
            <a:r>
              <a:rPr sz="2400" b="1" spc="1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 err="1" smtClean="0">
                <a:solidFill>
                  <a:srgbClr val="003265"/>
                </a:solidFill>
                <a:latin typeface="Arial"/>
                <a:cs typeface="Arial"/>
              </a:rPr>
              <a:t>bergerak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lang="en-US" sz="2400" b="1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b="1" spc="-10" dirty="0" smtClean="0">
                <a:solidFill>
                  <a:srgbClr val="003265"/>
                </a:solidFill>
                <a:latin typeface="Arial"/>
                <a:cs typeface="Arial"/>
              </a:rPr>
              <a:t>         </a:t>
            </a:r>
            <a:r>
              <a:rPr sz="2000" b="1" spc="-10" dirty="0" err="1" smtClean="0">
                <a:solidFill>
                  <a:srgbClr val="003265"/>
                </a:solidFill>
                <a:latin typeface="Arial"/>
                <a:cs typeface="Arial"/>
              </a:rPr>
              <a:t>Sinyal</a:t>
            </a:r>
            <a:r>
              <a:rPr sz="2000" b="1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terima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dapat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dinyatakan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sbb</a:t>
            </a:r>
            <a:r>
              <a:rPr sz="2000" spc="-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61235" y="4546969"/>
            <a:ext cx="4258565" cy="17575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lang="en-US"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000" spc="-5" dirty="0" err="1" smtClean="0">
                <a:solidFill>
                  <a:srgbClr val="003265"/>
                </a:solidFill>
                <a:latin typeface="Arial"/>
                <a:cs typeface="Arial"/>
              </a:rPr>
              <a:t>imana</a:t>
            </a:r>
            <a:r>
              <a:rPr lang="en-US" sz="2000" spc="-5" dirty="0" smtClean="0">
                <a:solidFill>
                  <a:srgbClr val="003265"/>
                </a:solidFill>
                <a:latin typeface="Arial"/>
                <a:cs typeface="Arial"/>
              </a:rPr>
              <a:t>:</a:t>
            </a:r>
          </a:p>
          <a:p>
            <a:pPr marL="12700">
              <a:lnSpc>
                <a:spcPts val="2280"/>
              </a:lnSpc>
              <a:spcBef>
                <a:spcPts val="105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i="1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1950" i="1" baseline="-21367" dirty="0">
                <a:solidFill>
                  <a:srgbClr val="003265"/>
                </a:solidFill>
                <a:latin typeface="Arial"/>
                <a:cs typeface="Arial"/>
              </a:rPr>
              <a:t>0</a:t>
            </a:r>
            <a:r>
              <a:rPr sz="1950" baseline="-21367" dirty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= frekuensi</a:t>
            </a:r>
            <a:r>
              <a:rPr sz="2000" spc="-3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carrier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i="1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 =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jumlah lintasan</a:t>
            </a:r>
            <a:r>
              <a:rPr sz="2000" spc="-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multipath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i="1" spc="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950" i="1" spc="0" baseline="-21367" dirty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1950" spc="0" baseline="-21367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, </a:t>
            </a:r>
            <a:r>
              <a:rPr sz="2000" i="1" spc="-15" dirty="0">
                <a:solidFill>
                  <a:srgbClr val="003265"/>
                </a:solidFill>
                <a:latin typeface="Symbol"/>
                <a:cs typeface="Symbol"/>
              </a:rPr>
              <a:t></a:t>
            </a:r>
            <a:r>
              <a:rPr sz="1950" i="1" spc="-22" baseline="-21367" dirty="0">
                <a:solidFill>
                  <a:srgbClr val="003265"/>
                </a:solidFill>
                <a:latin typeface="Arial"/>
                <a:cs typeface="Arial"/>
              </a:rPr>
              <a:t>k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=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amplitudo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fasa</a:t>
            </a:r>
            <a:r>
              <a:rPr sz="2000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dari</a:t>
            </a:r>
            <a:endParaRPr sz="2000" dirty="0">
              <a:latin typeface="Arial"/>
              <a:cs typeface="Arial"/>
            </a:endParaRPr>
          </a:p>
          <a:p>
            <a:pPr marL="1099185">
              <a:lnSpc>
                <a:spcPts val="2280"/>
              </a:lnSpc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komponen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multipath</a:t>
            </a:r>
            <a:r>
              <a:rPr sz="2000" spc="-11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ke-k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7502" y="502044"/>
            <a:ext cx="4397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-5" dirty="0" err="1">
                <a:solidFill>
                  <a:srgbClr val="003265"/>
                </a:solidFill>
                <a:latin typeface="Arial"/>
                <a:cs typeface="Arial"/>
              </a:rPr>
              <a:t>Analisis</a:t>
            </a:r>
            <a:r>
              <a:rPr lang="en-US" sz="2800" b="1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800" b="1" spc="-10" dirty="0" err="1">
                <a:solidFill>
                  <a:srgbClr val="003265"/>
                </a:solidFill>
                <a:latin typeface="Arial"/>
                <a:cs typeface="Arial"/>
              </a:rPr>
              <a:t>Sinyal</a:t>
            </a:r>
            <a:r>
              <a:rPr lang="en-US" sz="2800" b="1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800" b="1" spc="-5" dirty="0">
                <a:solidFill>
                  <a:srgbClr val="003265"/>
                </a:solidFill>
                <a:latin typeface="Arial"/>
                <a:cs typeface="Arial"/>
              </a:rPr>
              <a:t>Multipath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62865"/>
          </a:xfrm>
          <a:custGeom>
            <a:avLst/>
            <a:gdLst/>
            <a:ahLst/>
            <a:cxnLst/>
            <a:rect l="l" t="t" r="r" b="b"/>
            <a:pathLst>
              <a:path w="5793105" h="62865">
                <a:moveTo>
                  <a:pt x="0" y="62483"/>
                </a:moveTo>
                <a:lnTo>
                  <a:pt x="5792729" y="62483"/>
                </a:lnTo>
                <a:lnTo>
                  <a:pt x="5792729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54469" y="2379979"/>
            <a:ext cx="460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15" dirty="0">
                <a:latin typeface="Cambria"/>
                <a:cs typeface="Cambria"/>
              </a:rPr>
              <a:t>∑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9477" y="2395219"/>
            <a:ext cx="20193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1857" y="2828034"/>
            <a:ext cx="40830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60" dirty="0">
                <a:latin typeface="Times New Roman"/>
                <a:cs typeface="Times New Roman"/>
              </a:rPr>
              <a:t>k</a:t>
            </a:r>
            <a:r>
              <a:rPr sz="1900" spc="-110" dirty="0">
                <a:latin typeface="Symbol"/>
                <a:cs typeface="Symbol"/>
              </a:rPr>
              <a:t></a:t>
            </a:r>
            <a:r>
              <a:rPr sz="1900" spc="5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4745" y="2733546"/>
            <a:ext cx="10668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0" dirty="0"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0289" y="2403029"/>
            <a:ext cx="265557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5" dirty="0">
                <a:latin typeface="Times New Roman"/>
                <a:cs typeface="Times New Roman"/>
              </a:rPr>
              <a:t>a</a:t>
            </a:r>
            <a:r>
              <a:rPr sz="2850" spc="-450" dirty="0">
                <a:latin typeface="Times New Roman"/>
                <a:cs typeface="Times New Roman"/>
              </a:rPr>
              <a:t> </a:t>
            </a:r>
            <a:r>
              <a:rPr sz="2850" spc="7" baseline="-20467" dirty="0">
                <a:latin typeface="Times New Roman"/>
                <a:cs typeface="Times New Roman"/>
              </a:rPr>
              <a:t>k</a:t>
            </a:r>
            <a:r>
              <a:rPr sz="2850" spc="345" baseline="-20467" dirty="0">
                <a:latin typeface="Times New Roman"/>
                <a:cs typeface="Times New Roman"/>
              </a:rPr>
              <a:t> </a:t>
            </a:r>
            <a:r>
              <a:rPr sz="2850" spc="-20" dirty="0">
                <a:latin typeface="Times New Roman"/>
                <a:cs typeface="Times New Roman"/>
              </a:rPr>
              <a:t>cos</a:t>
            </a:r>
            <a:r>
              <a:rPr sz="3800" spc="-20" dirty="0">
                <a:latin typeface="Symbol"/>
                <a:cs typeface="Symbol"/>
              </a:rPr>
              <a:t></a:t>
            </a:r>
            <a:r>
              <a:rPr sz="2850" spc="-20" dirty="0">
                <a:latin typeface="Times New Roman"/>
                <a:cs typeface="Times New Roman"/>
              </a:rPr>
              <a:t>2</a:t>
            </a:r>
            <a:r>
              <a:rPr sz="2850" spc="-20" dirty="0">
                <a:latin typeface="Symbol"/>
                <a:cs typeface="Symbol"/>
              </a:rPr>
              <a:t></a:t>
            </a:r>
            <a:r>
              <a:rPr sz="2850" i="1" spc="-20" dirty="0">
                <a:latin typeface="Times New Roman"/>
                <a:cs typeface="Times New Roman"/>
              </a:rPr>
              <a:t>f</a:t>
            </a:r>
            <a:r>
              <a:rPr sz="2850" i="1" spc="-30" baseline="-20467" dirty="0">
                <a:latin typeface="Times New Roman"/>
                <a:cs typeface="Times New Roman"/>
              </a:rPr>
              <a:t>0</a:t>
            </a:r>
            <a:r>
              <a:rPr sz="2850" spc="-450" baseline="-20467" dirty="0">
                <a:latin typeface="Times New Roman"/>
                <a:cs typeface="Times New Roman"/>
              </a:rPr>
              <a:t> </a:t>
            </a:r>
            <a:r>
              <a:rPr sz="2850" spc="0" dirty="0">
                <a:latin typeface="Times New Roman"/>
                <a:cs typeface="Times New Roman"/>
              </a:rPr>
              <a:t>t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10" dirty="0">
                <a:latin typeface="Symbol"/>
                <a:cs typeface="Symbol"/>
              </a:rPr>
              <a:t></a:t>
            </a:r>
            <a:r>
              <a:rPr sz="2850" spc="-225" dirty="0">
                <a:latin typeface="Times New Roman"/>
                <a:cs typeface="Times New Roman"/>
              </a:rPr>
              <a:t> </a:t>
            </a:r>
            <a:r>
              <a:rPr sz="2850" spc="50" dirty="0">
                <a:latin typeface="Symbol"/>
                <a:cs typeface="Symbol"/>
              </a:rPr>
              <a:t></a:t>
            </a:r>
            <a:r>
              <a:rPr sz="2850" spc="75" baseline="-20467" dirty="0">
                <a:latin typeface="Times New Roman"/>
                <a:cs typeface="Times New Roman"/>
              </a:rPr>
              <a:t>k</a:t>
            </a:r>
            <a:r>
              <a:rPr sz="2850" spc="7" baseline="-20467" dirty="0">
                <a:latin typeface="Times New Roman"/>
                <a:cs typeface="Times New Roman"/>
              </a:rPr>
              <a:t> </a:t>
            </a:r>
            <a:r>
              <a:rPr sz="3800" spc="-325" dirty="0">
                <a:latin typeface="Symbol"/>
                <a:cs typeface="Symbol"/>
              </a:rPr>
              <a:t></a:t>
            </a:r>
            <a:endParaRPr sz="3800" dirty="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6438" y="2403029"/>
            <a:ext cx="96266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945" algn="l"/>
              </a:tabLst>
            </a:pPr>
            <a:r>
              <a:rPr sz="2850" spc="5" dirty="0">
                <a:latin typeface="Times New Roman"/>
                <a:cs typeface="Times New Roman"/>
              </a:rPr>
              <a:t>e	</a:t>
            </a:r>
            <a:r>
              <a:rPr sz="3800" spc="-20" dirty="0">
                <a:latin typeface="Symbol"/>
                <a:cs typeface="Symbol"/>
              </a:rPr>
              <a:t></a:t>
            </a:r>
            <a:r>
              <a:rPr sz="2850" spc="-20" dirty="0">
                <a:latin typeface="Times New Roman"/>
                <a:cs typeface="Times New Roman"/>
              </a:rPr>
              <a:t>t</a:t>
            </a:r>
            <a:r>
              <a:rPr sz="3800" spc="-20" dirty="0">
                <a:latin typeface="Symbol"/>
                <a:cs typeface="Symbol"/>
              </a:rPr>
              <a:t></a:t>
            </a:r>
            <a:r>
              <a:rPr sz="2850" spc="-20" dirty="0">
                <a:latin typeface="Symbol"/>
                <a:cs typeface="Symbol"/>
              </a:rPr>
              <a:t>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91227" y="2374391"/>
            <a:ext cx="4587240" cy="805180"/>
          </a:xfrm>
          <a:custGeom>
            <a:avLst/>
            <a:gdLst/>
            <a:ahLst/>
            <a:cxnLst/>
            <a:rect l="l" t="t" r="r" b="b"/>
            <a:pathLst>
              <a:path w="4587240" h="805180">
                <a:moveTo>
                  <a:pt x="4587239" y="804671"/>
                </a:moveTo>
                <a:lnTo>
                  <a:pt x="4587239" y="0"/>
                </a:lnTo>
                <a:lnTo>
                  <a:pt x="0" y="0"/>
                </a:lnTo>
                <a:lnTo>
                  <a:pt x="0" y="804671"/>
                </a:lnTo>
                <a:lnTo>
                  <a:pt x="7619" y="804671"/>
                </a:lnTo>
                <a:lnTo>
                  <a:pt x="7619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4573523" y="12191"/>
                </a:lnTo>
                <a:lnTo>
                  <a:pt x="4573523" y="6095"/>
                </a:lnTo>
                <a:lnTo>
                  <a:pt x="4581143" y="12191"/>
                </a:lnTo>
                <a:lnTo>
                  <a:pt x="4581143" y="804671"/>
                </a:lnTo>
                <a:lnTo>
                  <a:pt x="4587239" y="804671"/>
                </a:lnTo>
                <a:close/>
              </a:path>
              <a:path w="4587240" h="805180">
                <a:moveTo>
                  <a:pt x="13715" y="12191"/>
                </a:moveTo>
                <a:lnTo>
                  <a:pt x="13715" y="6095"/>
                </a:lnTo>
                <a:lnTo>
                  <a:pt x="7619" y="12191"/>
                </a:lnTo>
                <a:lnTo>
                  <a:pt x="13715" y="12191"/>
                </a:lnTo>
                <a:close/>
              </a:path>
              <a:path w="4587240" h="805180">
                <a:moveTo>
                  <a:pt x="13715" y="792479"/>
                </a:moveTo>
                <a:lnTo>
                  <a:pt x="13715" y="12191"/>
                </a:lnTo>
                <a:lnTo>
                  <a:pt x="7619" y="12191"/>
                </a:lnTo>
                <a:lnTo>
                  <a:pt x="7619" y="792479"/>
                </a:lnTo>
                <a:lnTo>
                  <a:pt x="13715" y="792479"/>
                </a:lnTo>
                <a:close/>
              </a:path>
              <a:path w="4587240" h="805180">
                <a:moveTo>
                  <a:pt x="4581143" y="792479"/>
                </a:moveTo>
                <a:lnTo>
                  <a:pt x="7619" y="792479"/>
                </a:lnTo>
                <a:lnTo>
                  <a:pt x="13715" y="798575"/>
                </a:lnTo>
                <a:lnTo>
                  <a:pt x="13715" y="804671"/>
                </a:lnTo>
                <a:lnTo>
                  <a:pt x="4573523" y="804671"/>
                </a:lnTo>
                <a:lnTo>
                  <a:pt x="4573523" y="798575"/>
                </a:lnTo>
                <a:lnTo>
                  <a:pt x="4581143" y="792479"/>
                </a:lnTo>
                <a:close/>
              </a:path>
              <a:path w="4587240" h="805180">
                <a:moveTo>
                  <a:pt x="13715" y="804671"/>
                </a:moveTo>
                <a:lnTo>
                  <a:pt x="13715" y="798575"/>
                </a:lnTo>
                <a:lnTo>
                  <a:pt x="7619" y="792479"/>
                </a:lnTo>
                <a:lnTo>
                  <a:pt x="7619" y="804671"/>
                </a:lnTo>
                <a:lnTo>
                  <a:pt x="13715" y="804671"/>
                </a:lnTo>
                <a:close/>
              </a:path>
              <a:path w="4587240" h="805180">
                <a:moveTo>
                  <a:pt x="4581143" y="12191"/>
                </a:moveTo>
                <a:lnTo>
                  <a:pt x="4573523" y="6095"/>
                </a:lnTo>
                <a:lnTo>
                  <a:pt x="4573523" y="12191"/>
                </a:lnTo>
                <a:lnTo>
                  <a:pt x="4581143" y="12191"/>
                </a:lnTo>
                <a:close/>
              </a:path>
              <a:path w="4587240" h="805180">
                <a:moveTo>
                  <a:pt x="4581143" y="792479"/>
                </a:moveTo>
                <a:lnTo>
                  <a:pt x="4581143" y="12191"/>
                </a:lnTo>
                <a:lnTo>
                  <a:pt x="4573523" y="12191"/>
                </a:lnTo>
                <a:lnTo>
                  <a:pt x="4573523" y="792479"/>
                </a:lnTo>
                <a:lnTo>
                  <a:pt x="4581143" y="792479"/>
                </a:lnTo>
                <a:close/>
              </a:path>
              <a:path w="4587240" h="805180">
                <a:moveTo>
                  <a:pt x="4581143" y="804671"/>
                </a:moveTo>
                <a:lnTo>
                  <a:pt x="4581143" y="792479"/>
                </a:lnTo>
                <a:lnTo>
                  <a:pt x="4573523" y="798575"/>
                </a:lnTo>
                <a:lnTo>
                  <a:pt x="4573523" y="804671"/>
                </a:lnTo>
                <a:lnTo>
                  <a:pt x="4581143" y="80467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5709" y="1447792"/>
            <a:ext cx="8844280" cy="457200"/>
          </a:xfrm>
          <a:custGeom>
            <a:avLst/>
            <a:gdLst/>
            <a:ahLst/>
            <a:cxnLst/>
            <a:rect l="l" t="t" r="r" b="b"/>
            <a:pathLst>
              <a:path w="9149080" h="457200">
                <a:moveTo>
                  <a:pt x="0" y="0"/>
                </a:moveTo>
                <a:lnTo>
                  <a:pt x="0" y="457199"/>
                </a:lnTo>
                <a:lnTo>
                  <a:pt x="9148571" y="457199"/>
                </a:lnTo>
                <a:lnTo>
                  <a:pt x="9148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5709" y="1096201"/>
            <a:ext cx="876427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400" b="1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 err="1" smtClean="0">
                <a:solidFill>
                  <a:srgbClr val="003265"/>
                </a:solidFill>
                <a:latin typeface="Arial"/>
                <a:cs typeface="Arial"/>
              </a:rPr>
              <a:t>Asumsi</a:t>
            </a:r>
            <a:r>
              <a:rPr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265"/>
                </a:solidFill>
                <a:latin typeface="Arial"/>
                <a:cs typeface="Arial"/>
              </a:rPr>
              <a:t>: 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Kendaraan </a:t>
            </a:r>
            <a:r>
              <a:rPr sz="2400" b="1" spc="-5" dirty="0" err="1">
                <a:solidFill>
                  <a:srgbClr val="003265"/>
                </a:solidFill>
                <a:latin typeface="Arial"/>
                <a:cs typeface="Arial"/>
              </a:rPr>
              <a:t>bergerak</a:t>
            </a:r>
            <a:r>
              <a:rPr sz="2400" b="1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6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400" b="1" spc="-65" dirty="0" smtClean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400" b="1" spc="-5" dirty="0" err="1" smtClean="0">
                <a:solidFill>
                  <a:srgbClr val="003265"/>
                </a:solidFill>
                <a:latin typeface="Arial"/>
                <a:cs typeface="Arial"/>
              </a:rPr>
              <a:t>terpengaruh</a:t>
            </a:r>
            <a:r>
              <a:rPr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 err="1">
                <a:solidFill>
                  <a:srgbClr val="003265"/>
                </a:solidFill>
                <a:latin typeface="Arial"/>
                <a:cs typeface="Arial"/>
              </a:rPr>
              <a:t>efek</a:t>
            </a:r>
            <a:r>
              <a:rPr sz="2400" b="1" spc="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3265"/>
                </a:solidFill>
                <a:latin typeface="Arial"/>
                <a:cs typeface="Arial"/>
              </a:rPr>
              <a:t>Doppler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10" dirty="0" smtClean="0">
                <a:solidFill>
                  <a:srgbClr val="003265"/>
                </a:solidFill>
                <a:latin typeface="Arial"/>
                <a:cs typeface="Arial"/>
              </a:rPr>
              <a:t>    </a:t>
            </a:r>
            <a:r>
              <a:rPr sz="2000" b="1" spc="-10" dirty="0" err="1" smtClean="0">
                <a:solidFill>
                  <a:srgbClr val="003265"/>
                </a:solidFill>
                <a:latin typeface="Arial"/>
                <a:cs typeface="Arial"/>
              </a:rPr>
              <a:t>Sinyal</a:t>
            </a:r>
            <a:r>
              <a:rPr sz="2000" b="1" spc="-1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terima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MS diam sudah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dinyatakan</a:t>
            </a:r>
            <a:r>
              <a:rPr sz="2000" spc="-1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85003" y="3352800"/>
            <a:ext cx="321945" cy="533400"/>
          </a:xfrm>
          <a:custGeom>
            <a:avLst/>
            <a:gdLst/>
            <a:ahLst/>
            <a:cxnLst/>
            <a:rect l="l" t="t" r="r" b="b"/>
            <a:pathLst>
              <a:path w="321945" h="533400">
                <a:moveTo>
                  <a:pt x="0" y="533399"/>
                </a:moveTo>
                <a:lnTo>
                  <a:pt x="0" y="0"/>
                </a:lnTo>
                <a:lnTo>
                  <a:pt x="321563" y="0"/>
                </a:lnTo>
                <a:lnTo>
                  <a:pt x="321563" y="533399"/>
                </a:lnTo>
                <a:lnTo>
                  <a:pt x="0" y="5333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03647" y="3886199"/>
            <a:ext cx="685800" cy="762000"/>
          </a:xfrm>
          <a:custGeom>
            <a:avLst/>
            <a:gdLst/>
            <a:ahLst/>
            <a:cxnLst/>
            <a:rect l="l" t="t" r="r" b="b"/>
            <a:pathLst>
              <a:path w="685800" h="762000">
                <a:moveTo>
                  <a:pt x="685799" y="507492"/>
                </a:moveTo>
                <a:lnTo>
                  <a:pt x="502919" y="507492"/>
                </a:lnTo>
                <a:lnTo>
                  <a:pt x="502919" y="0"/>
                </a:lnTo>
                <a:lnTo>
                  <a:pt x="181355" y="0"/>
                </a:lnTo>
                <a:lnTo>
                  <a:pt x="181355" y="507492"/>
                </a:lnTo>
                <a:lnTo>
                  <a:pt x="0" y="507492"/>
                </a:lnTo>
                <a:lnTo>
                  <a:pt x="342899" y="762000"/>
                </a:lnTo>
                <a:lnTo>
                  <a:pt x="685799" y="5074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642861" y="3347718"/>
            <a:ext cx="3495675" cy="117660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Untuk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MS bergerak, </a:t>
            </a:r>
            <a:r>
              <a:rPr sz="2000" b="1" spc="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1950" b="1" spc="0" baseline="-21367" dirty="0">
                <a:solidFill>
                  <a:srgbClr val="003265"/>
                </a:solidFill>
                <a:latin typeface="Arial"/>
                <a:cs typeface="Arial"/>
              </a:rPr>
              <a:t>0 </a:t>
            </a:r>
            <a:r>
              <a:rPr lang="en-US" sz="1950" b="1" spc="0" baseline="-21367" dirty="0" smtClean="0">
                <a:solidFill>
                  <a:srgbClr val="003265"/>
                </a:solidFill>
                <a:latin typeface="Arial"/>
                <a:cs typeface="Arial"/>
              </a:rPr>
              <a:t>   </a:t>
            </a:r>
            <a:r>
              <a:rPr sz="2000" b="1" spc="-5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lang="en-US" sz="2000" b="1" spc="-5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0" dirty="0" err="1" smtClean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1950" b="1" spc="0" baseline="-21367" dirty="0" err="1" smtClean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1950" b="1" spc="0" baseline="-21367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,  karena frekuensi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yang</a:t>
            </a:r>
            <a:r>
              <a:rPr sz="2000" spc="-1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diterima  untuk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masing-masing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lintasan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berbeda-beda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9229" y="4723889"/>
            <a:ext cx="460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15" dirty="0">
                <a:latin typeface="Cambria"/>
                <a:cs typeface="Cambria"/>
              </a:rPr>
              <a:t>∑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84237" y="4739130"/>
            <a:ext cx="20193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76617" y="5171945"/>
            <a:ext cx="40830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60" dirty="0">
                <a:latin typeface="Times New Roman"/>
                <a:cs typeface="Times New Roman"/>
              </a:rPr>
              <a:t>k</a:t>
            </a:r>
            <a:r>
              <a:rPr sz="1900" spc="-110" dirty="0">
                <a:latin typeface="Symbol"/>
                <a:cs typeface="Symbol"/>
              </a:rPr>
              <a:t></a:t>
            </a:r>
            <a:r>
              <a:rPr sz="1900" spc="5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99506" y="5077457"/>
            <a:ext cx="10668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0" dirty="0">
                <a:latin typeface="Times New Roman"/>
                <a:cs typeface="Times New Roman"/>
              </a:rPr>
              <a:t>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85049" y="4746940"/>
            <a:ext cx="267081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5" dirty="0">
                <a:latin typeface="Times New Roman"/>
                <a:cs typeface="Times New Roman"/>
              </a:rPr>
              <a:t>a</a:t>
            </a:r>
            <a:r>
              <a:rPr sz="2850" spc="-450" dirty="0">
                <a:latin typeface="Times New Roman"/>
                <a:cs typeface="Times New Roman"/>
              </a:rPr>
              <a:t> </a:t>
            </a:r>
            <a:r>
              <a:rPr sz="2850" spc="7" baseline="-20467" dirty="0">
                <a:latin typeface="Times New Roman"/>
                <a:cs typeface="Times New Roman"/>
              </a:rPr>
              <a:t>k</a:t>
            </a:r>
            <a:r>
              <a:rPr sz="2850" spc="345" baseline="-20467" dirty="0">
                <a:latin typeface="Times New Roman"/>
                <a:cs typeface="Times New Roman"/>
              </a:rPr>
              <a:t> </a:t>
            </a:r>
            <a:r>
              <a:rPr sz="2850" spc="-15" dirty="0">
                <a:latin typeface="Times New Roman"/>
                <a:cs typeface="Times New Roman"/>
              </a:rPr>
              <a:t>cos</a:t>
            </a:r>
            <a:r>
              <a:rPr sz="3800" spc="-15" dirty="0">
                <a:latin typeface="Symbol"/>
                <a:cs typeface="Symbol"/>
              </a:rPr>
              <a:t></a:t>
            </a:r>
            <a:r>
              <a:rPr sz="2850" spc="-15" dirty="0">
                <a:latin typeface="Times New Roman"/>
                <a:cs typeface="Times New Roman"/>
              </a:rPr>
              <a:t>2</a:t>
            </a:r>
            <a:r>
              <a:rPr sz="2850" spc="-15" dirty="0">
                <a:latin typeface="Symbol"/>
                <a:cs typeface="Symbol"/>
              </a:rPr>
              <a:t></a:t>
            </a:r>
            <a:r>
              <a:rPr sz="2850" i="1" spc="-15" dirty="0">
                <a:latin typeface="Times New Roman"/>
                <a:cs typeface="Times New Roman"/>
              </a:rPr>
              <a:t>f</a:t>
            </a:r>
            <a:r>
              <a:rPr sz="2850" i="1" spc="-22" baseline="-20467" dirty="0">
                <a:latin typeface="Times New Roman"/>
                <a:cs typeface="Times New Roman"/>
              </a:rPr>
              <a:t>k</a:t>
            </a:r>
            <a:r>
              <a:rPr sz="2850" spc="-307" baseline="-20467" dirty="0">
                <a:latin typeface="Times New Roman"/>
                <a:cs typeface="Times New Roman"/>
              </a:rPr>
              <a:t> </a:t>
            </a:r>
            <a:r>
              <a:rPr sz="2850" spc="0" dirty="0">
                <a:latin typeface="Times New Roman"/>
                <a:cs typeface="Times New Roman"/>
              </a:rPr>
              <a:t>t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10" dirty="0">
                <a:latin typeface="Symbol"/>
                <a:cs typeface="Symbol"/>
              </a:rPr>
              <a:t></a:t>
            </a:r>
            <a:r>
              <a:rPr sz="2850" spc="-229" dirty="0">
                <a:latin typeface="Times New Roman"/>
                <a:cs typeface="Times New Roman"/>
              </a:rPr>
              <a:t> </a:t>
            </a:r>
            <a:r>
              <a:rPr sz="2850" spc="50" dirty="0">
                <a:latin typeface="Symbol"/>
                <a:cs typeface="Symbol"/>
              </a:rPr>
              <a:t></a:t>
            </a:r>
            <a:r>
              <a:rPr sz="2850" spc="75" baseline="-20467" dirty="0">
                <a:latin typeface="Times New Roman"/>
                <a:cs typeface="Times New Roman"/>
              </a:rPr>
              <a:t>k</a:t>
            </a:r>
            <a:r>
              <a:rPr sz="2850" spc="0" baseline="-20467" dirty="0">
                <a:latin typeface="Times New Roman"/>
                <a:cs typeface="Times New Roman"/>
              </a:rPr>
              <a:t> </a:t>
            </a:r>
            <a:r>
              <a:rPr sz="3800" spc="-325" dirty="0">
                <a:latin typeface="Symbol"/>
                <a:cs typeface="Symbol"/>
              </a:rPr>
              <a:t></a:t>
            </a:r>
            <a:endParaRPr sz="3800" dirty="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21198" y="4746940"/>
            <a:ext cx="96266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945" algn="l"/>
              </a:tabLst>
            </a:pPr>
            <a:r>
              <a:rPr sz="2850" spc="5" dirty="0">
                <a:latin typeface="Times New Roman"/>
                <a:cs typeface="Times New Roman"/>
              </a:rPr>
              <a:t>e	</a:t>
            </a:r>
            <a:r>
              <a:rPr sz="3800" spc="-20" dirty="0">
                <a:latin typeface="Symbol"/>
                <a:cs typeface="Symbol"/>
              </a:rPr>
              <a:t></a:t>
            </a:r>
            <a:r>
              <a:rPr sz="2850" spc="-20" dirty="0">
                <a:latin typeface="Times New Roman"/>
                <a:cs typeface="Times New Roman"/>
              </a:rPr>
              <a:t>t</a:t>
            </a:r>
            <a:r>
              <a:rPr sz="3800" spc="-20" dirty="0">
                <a:latin typeface="Symbol"/>
                <a:cs typeface="Symbol"/>
              </a:rPr>
              <a:t></a:t>
            </a:r>
            <a:r>
              <a:rPr sz="2850" spc="-20" dirty="0">
                <a:latin typeface="Symbol"/>
                <a:cs typeface="Symbol"/>
              </a:rPr>
              <a:t>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477511" y="4718303"/>
            <a:ext cx="4616450" cy="805180"/>
          </a:xfrm>
          <a:custGeom>
            <a:avLst/>
            <a:gdLst/>
            <a:ahLst/>
            <a:cxnLst/>
            <a:rect l="l" t="t" r="r" b="b"/>
            <a:pathLst>
              <a:path w="4616450" h="805179">
                <a:moveTo>
                  <a:pt x="4616195" y="804671"/>
                </a:moveTo>
                <a:lnTo>
                  <a:pt x="4616195" y="0"/>
                </a:lnTo>
                <a:lnTo>
                  <a:pt x="0" y="0"/>
                </a:lnTo>
                <a:lnTo>
                  <a:pt x="0" y="804671"/>
                </a:lnTo>
                <a:lnTo>
                  <a:pt x="6095" y="804671"/>
                </a:lnTo>
                <a:lnTo>
                  <a:pt x="6095" y="13715"/>
                </a:lnTo>
                <a:lnTo>
                  <a:pt x="12191" y="6095"/>
                </a:lnTo>
                <a:lnTo>
                  <a:pt x="12191" y="13715"/>
                </a:lnTo>
                <a:lnTo>
                  <a:pt x="4604003" y="13715"/>
                </a:lnTo>
                <a:lnTo>
                  <a:pt x="4604003" y="6095"/>
                </a:lnTo>
                <a:lnTo>
                  <a:pt x="4610099" y="13715"/>
                </a:lnTo>
                <a:lnTo>
                  <a:pt x="4610099" y="804671"/>
                </a:lnTo>
                <a:lnTo>
                  <a:pt x="4616195" y="804671"/>
                </a:lnTo>
                <a:close/>
              </a:path>
              <a:path w="4616450" h="805179">
                <a:moveTo>
                  <a:pt x="12191" y="13715"/>
                </a:moveTo>
                <a:lnTo>
                  <a:pt x="12191" y="6095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4616450" h="805179">
                <a:moveTo>
                  <a:pt x="12191" y="792479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792479"/>
                </a:lnTo>
                <a:lnTo>
                  <a:pt x="12191" y="792479"/>
                </a:lnTo>
                <a:close/>
              </a:path>
              <a:path w="4616450" h="805179">
                <a:moveTo>
                  <a:pt x="4610099" y="792479"/>
                </a:moveTo>
                <a:lnTo>
                  <a:pt x="6095" y="792479"/>
                </a:lnTo>
                <a:lnTo>
                  <a:pt x="12191" y="798575"/>
                </a:lnTo>
                <a:lnTo>
                  <a:pt x="12191" y="804671"/>
                </a:lnTo>
                <a:lnTo>
                  <a:pt x="4604003" y="804671"/>
                </a:lnTo>
                <a:lnTo>
                  <a:pt x="4604003" y="798575"/>
                </a:lnTo>
                <a:lnTo>
                  <a:pt x="4610099" y="792479"/>
                </a:lnTo>
                <a:close/>
              </a:path>
              <a:path w="4616450" h="805179">
                <a:moveTo>
                  <a:pt x="12191" y="804671"/>
                </a:moveTo>
                <a:lnTo>
                  <a:pt x="12191" y="798575"/>
                </a:lnTo>
                <a:lnTo>
                  <a:pt x="6095" y="792479"/>
                </a:lnTo>
                <a:lnTo>
                  <a:pt x="6095" y="804671"/>
                </a:lnTo>
                <a:lnTo>
                  <a:pt x="12191" y="804671"/>
                </a:lnTo>
                <a:close/>
              </a:path>
              <a:path w="4616450" h="805179">
                <a:moveTo>
                  <a:pt x="4610099" y="13715"/>
                </a:moveTo>
                <a:lnTo>
                  <a:pt x="4604003" y="6095"/>
                </a:lnTo>
                <a:lnTo>
                  <a:pt x="4604003" y="13715"/>
                </a:lnTo>
                <a:lnTo>
                  <a:pt x="4610099" y="13715"/>
                </a:lnTo>
                <a:close/>
              </a:path>
              <a:path w="4616450" h="805179">
                <a:moveTo>
                  <a:pt x="4610099" y="792479"/>
                </a:moveTo>
                <a:lnTo>
                  <a:pt x="4610099" y="13715"/>
                </a:lnTo>
                <a:lnTo>
                  <a:pt x="4604003" y="13715"/>
                </a:lnTo>
                <a:lnTo>
                  <a:pt x="4604003" y="792479"/>
                </a:lnTo>
                <a:lnTo>
                  <a:pt x="4610099" y="792479"/>
                </a:lnTo>
                <a:close/>
              </a:path>
              <a:path w="4616450" h="805179">
                <a:moveTo>
                  <a:pt x="4610099" y="804671"/>
                </a:moveTo>
                <a:lnTo>
                  <a:pt x="4610099" y="792479"/>
                </a:lnTo>
                <a:lnTo>
                  <a:pt x="4604003" y="798575"/>
                </a:lnTo>
                <a:lnTo>
                  <a:pt x="4604003" y="804671"/>
                </a:lnTo>
                <a:lnTo>
                  <a:pt x="4610099" y="80467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4903" y="2685408"/>
            <a:ext cx="3127248" cy="2420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890262" y="5650481"/>
            <a:ext cx="9867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dimana,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96255" y="641451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2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918705" y="6352212"/>
            <a:ext cx="1244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dirty="0">
                <a:latin typeface="Times New Roman"/>
                <a:cs typeface="Times New Roman"/>
              </a:rPr>
              <a:t>k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43118" y="6352212"/>
            <a:ext cx="1244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dirty="0">
                <a:latin typeface="Times New Roman"/>
                <a:cs typeface="Times New Roman"/>
              </a:rPr>
              <a:t>k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98793" y="6411993"/>
            <a:ext cx="188595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Symbol"/>
                <a:cs typeface="Symbol"/>
              </a:rPr>
              <a:t>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25770" y="6180346"/>
            <a:ext cx="140970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34010" algn="l"/>
              </a:tabLst>
            </a:pPr>
            <a:r>
              <a:rPr sz="2300" spc="5" dirty="0">
                <a:latin typeface="Times New Roman"/>
                <a:cs typeface="Times New Roman"/>
              </a:rPr>
              <a:t>f	</a:t>
            </a:r>
            <a:r>
              <a:rPr sz="2300" spc="10" dirty="0">
                <a:latin typeface="Symbol"/>
                <a:cs typeface="Symbol"/>
              </a:rPr>
              <a:t>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3450" spc="15" baseline="36231" dirty="0">
                <a:latin typeface="Times New Roman"/>
                <a:cs typeface="Times New Roman"/>
              </a:rPr>
              <a:t>v </a:t>
            </a:r>
            <a:r>
              <a:rPr sz="2300" spc="5" dirty="0">
                <a:latin typeface="Times New Roman"/>
                <a:cs typeface="Times New Roman"/>
              </a:rPr>
              <a:t>cos</a:t>
            </a:r>
            <a:r>
              <a:rPr sz="2300" spc="-254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Symbol"/>
                <a:cs typeface="Symbol"/>
              </a:rPr>
              <a:t>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" name="Right Arrow 3"/>
          <p:cNvSpPr/>
          <p:nvPr/>
        </p:nvSpPr>
        <p:spPr>
          <a:xfrm>
            <a:off x="4877052" y="1600200"/>
            <a:ext cx="219203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8229600" y="3505200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194" y="1219200"/>
            <a:ext cx="6175247" cy="266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65368" y="3438144"/>
            <a:ext cx="106680" cy="448309"/>
          </a:xfrm>
          <a:custGeom>
            <a:avLst/>
            <a:gdLst/>
            <a:ahLst/>
            <a:cxnLst/>
            <a:rect l="l" t="t" r="r" b="b"/>
            <a:pathLst>
              <a:path w="106679" h="448310">
                <a:moveTo>
                  <a:pt x="106374" y="0"/>
                </a:moveTo>
                <a:lnTo>
                  <a:pt x="92658" y="0"/>
                </a:lnTo>
                <a:lnTo>
                  <a:pt x="91134" y="68579"/>
                </a:lnTo>
                <a:lnTo>
                  <a:pt x="88086" y="102107"/>
                </a:lnTo>
                <a:lnTo>
                  <a:pt x="83514" y="170687"/>
                </a:lnTo>
                <a:lnTo>
                  <a:pt x="74370" y="239267"/>
                </a:lnTo>
                <a:lnTo>
                  <a:pt x="59130" y="304799"/>
                </a:lnTo>
                <a:lnTo>
                  <a:pt x="37794" y="370331"/>
                </a:lnTo>
                <a:lnTo>
                  <a:pt x="14934" y="419099"/>
                </a:lnTo>
                <a:lnTo>
                  <a:pt x="7314" y="435863"/>
                </a:lnTo>
                <a:lnTo>
                  <a:pt x="0" y="448055"/>
                </a:lnTo>
                <a:lnTo>
                  <a:pt x="13826" y="448055"/>
                </a:lnTo>
                <a:lnTo>
                  <a:pt x="17982" y="440435"/>
                </a:lnTo>
                <a:lnTo>
                  <a:pt x="27126" y="425195"/>
                </a:lnTo>
                <a:lnTo>
                  <a:pt x="60654" y="341375"/>
                </a:lnTo>
                <a:lnTo>
                  <a:pt x="86562" y="240791"/>
                </a:lnTo>
                <a:lnTo>
                  <a:pt x="95706" y="172211"/>
                </a:lnTo>
                <a:lnTo>
                  <a:pt x="101802" y="103631"/>
                </a:lnTo>
                <a:lnTo>
                  <a:pt x="106374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09461" y="3081018"/>
            <a:ext cx="8909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sudut</a:t>
            </a:r>
            <a:r>
              <a:rPr sz="2000" b="1" spc="-10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Symbol"/>
                <a:cs typeface="Symbol"/>
              </a:rPr>
              <a:t>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57643" y="165049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407" y="0"/>
                </a:lnTo>
              </a:path>
            </a:pathLst>
          </a:custGeom>
          <a:ln w="134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60864" y="1584945"/>
            <a:ext cx="13398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Times New Roman"/>
                <a:cs typeface="Times New Roman"/>
              </a:rPr>
              <a:t>k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63357" y="1584945"/>
            <a:ext cx="13398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Times New Roman"/>
                <a:cs typeface="Times New Roman"/>
              </a:rPr>
              <a:t>k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3229" y="1649197"/>
            <a:ext cx="203835" cy="4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50" dirty="0">
                <a:latin typeface="Symbol"/>
                <a:cs typeface="Symbol"/>
              </a:rPr>
              <a:t>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5341" y="1396213"/>
            <a:ext cx="1541780" cy="4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4490" algn="l"/>
              </a:tabLst>
            </a:pPr>
            <a:r>
              <a:rPr sz="2550" spc="-5" dirty="0">
                <a:latin typeface="Times New Roman"/>
                <a:cs typeface="Times New Roman"/>
              </a:rPr>
              <a:t>f	</a:t>
            </a:r>
            <a:r>
              <a:rPr sz="2550" dirty="0">
                <a:latin typeface="Symbol"/>
                <a:cs typeface="Symbol"/>
              </a:rPr>
              <a:t></a:t>
            </a:r>
            <a:r>
              <a:rPr sz="2550" dirty="0">
                <a:latin typeface="Times New Roman"/>
                <a:cs typeface="Times New Roman"/>
              </a:rPr>
              <a:t> </a:t>
            </a:r>
            <a:r>
              <a:rPr sz="3825" baseline="34858" dirty="0">
                <a:latin typeface="Times New Roman"/>
                <a:cs typeface="Times New Roman"/>
              </a:rPr>
              <a:t>v </a:t>
            </a:r>
            <a:r>
              <a:rPr sz="2550" dirty="0">
                <a:latin typeface="Times New Roman"/>
                <a:cs typeface="Times New Roman"/>
              </a:rPr>
              <a:t>cos</a:t>
            </a:r>
            <a:r>
              <a:rPr sz="2550" spc="-26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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33843" y="264109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407" y="0"/>
                </a:lnTo>
              </a:path>
            </a:pathLst>
          </a:custGeom>
          <a:ln w="134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09248" y="2575544"/>
            <a:ext cx="13398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Times New Roman"/>
                <a:cs typeface="Times New Roman"/>
              </a:rPr>
              <a:t>k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9557" y="2575544"/>
            <a:ext cx="207073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9450" algn="l"/>
              </a:tabLst>
            </a:pPr>
            <a:r>
              <a:rPr sz="1700" dirty="0">
                <a:latin typeface="Times New Roman"/>
                <a:cs typeface="Times New Roman"/>
              </a:rPr>
              <a:t>k	k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37905" y="2639796"/>
            <a:ext cx="203835" cy="4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50" dirty="0">
                <a:latin typeface="Symbol"/>
                <a:cs typeface="Symbol"/>
              </a:rPr>
              <a:t>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11541" y="2283074"/>
            <a:ext cx="3012440" cy="539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64490" algn="l"/>
                <a:tab pos="2242185" algn="l"/>
              </a:tabLst>
            </a:pPr>
            <a:r>
              <a:rPr sz="2550" spc="-5" dirty="0">
                <a:latin typeface="Times New Roman"/>
                <a:cs typeface="Times New Roman"/>
              </a:rPr>
              <a:t>f	</a:t>
            </a:r>
            <a:r>
              <a:rPr sz="2550" dirty="0">
                <a:latin typeface="Symbol"/>
                <a:cs typeface="Symbol"/>
              </a:rPr>
              <a:t></a:t>
            </a:r>
            <a:r>
              <a:rPr sz="2550" dirty="0">
                <a:latin typeface="Times New Roman"/>
                <a:cs typeface="Times New Roman"/>
              </a:rPr>
              <a:t> </a:t>
            </a:r>
            <a:r>
              <a:rPr sz="3825" baseline="34858" dirty="0">
                <a:latin typeface="Times New Roman"/>
                <a:cs typeface="Times New Roman"/>
              </a:rPr>
              <a:t>v </a:t>
            </a:r>
            <a:r>
              <a:rPr sz="2550" spc="-60" dirty="0" err="1" smtClean="0">
                <a:latin typeface="Times New Roman"/>
                <a:cs typeface="Times New Roman"/>
              </a:rPr>
              <a:t>cos</a:t>
            </a:r>
            <a:r>
              <a:rPr lang="en-US" sz="2550" spc="-60" dirty="0" smtClean="0">
                <a:latin typeface="Times New Roman"/>
                <a:cs typeface="Times New Roman"/>
              </a:rPr>
              <a:t> </a:t>
            </a:r>
            <a:r>
              <a:rPr sz="3350" spc="-60" dirty="0" smtClean="0">
                <a:latin typeface="Symbol"/>
                <a:cs typeface="Symbol"/>
              </a:rPr>
              <a:t></a:t>
            </a:r>
            <a:r>
              <a:rPr sz="2550" spc="-60" dirty="0" smtClean="0">
                <a:latin typeface="Symbol"/>
                <a:cs typeface="Symbol"/>
              </a:rPr>
              <a:t></a:t>
            </a:r>
            <a:r>
              <a:rPr sz="2550" spc="50" dirty="0" smtClean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</a:t>
            </a:r>
            <a:r>
              <a:rPr sz="2550" spc="-25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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3350" spc="-5" dirty="0">
                <a:latin typeface="Symbol"/>
                <a:cs typeface="Symbol"/>
              </a:rPr>
              <a:t></a:t>
            </a:r>
            <a:r>
              <a:rPr sz="2550" spc="-5" dirty="0" err="1" smtClean="0">
                <a:latin typeface="Times New Roman"/>
                <a:cs typeface="Times New Roman"/>
              </a:rPr>
              <a:t>cos</a:t>
            </a:r>
            <a:r>
              <a:rPr sz="2550" spc="-5" dirty="0" smtClean="0">
                <a:latin typeface="Symbol"/>
                <a:cs typeface="Symbol"/>
              </a:rPr>
              <a:t></a:t>
            </a:r>
            <a:endParaRPr sz="2550" dirty="0">
              <a:latin typeface="Symbol"/>
              <a:cs typeface="Symbo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72427" y="2203703"/>
            <a:ext cx="3223260" cy="850900"/>
          </a:xfrm>
          <a:custGeom>
            <a:avLst/>
            <a:gdLst/>
            <a:ahLst/>
            <a:cxnLst/>
            <a:rect l="l" t="t" r="r" b="b"/>
            <a:pathLst>
              <a:path w="3223259" h="850900">
                <a:moveTo>
                  <a:pt x="3223259" y="850391"/>
                </a:moveTo>
                <a:lnTo>
                  <a:pt x="3223259" y="0"/>
                </a:lnTo>
                <a:lnTo>
                  <a:pt x="0" y="0"/>
                </a:lnTo>
                <a:lnTo>
                  <a:pt x="0" y="850391"/>
                </a:lnTo>
                <a:lnTo>
                  <a:pt x="7619" y="850391"/>
                </a:lnTo>
                <a:lnTo>
                  <a:pt x="7619" y="13715"/>
                </a:lnTo>
                <a:lnTo>
                  <a:pt x="13715" y="6095"/>
                </a:lnTo>
                <a:lnTo>
                  <a:pt x="13715" y="13715"/>
                </a:lnTo>
                <a:lnTo>
                  <a:pt x="3211067" y="13715"/>
                </a:lnTo>
                <a:lnTo>
                  <a:pt x="3211067" y="6095"/>
                </a:lnTo>
                <a:lnTo>
                  <a:pt x="3217163" y="13715"/>
                </a:lnTo>
                <a:lnTo>
                  <a:pt x="3217163" y="850391"/>
                </a:lnTo>
                <a:lnTo>
                  <a:pt x="3223259" y="850391"/>
                </a:lnTo>
                <a:close/>
              </a:path>
              <a:path w="3223259" h="850900">
                <a:moveTo>
                  <a:pt x="13715" y="13715"/>
                </a:moveTo>
                <a:lnTo>
                  <a:pt x="13715" y="6095"/>
                </a:lnTo>
                <a:lnTo>
                  <a:pt x="7619" y="13715"/>
                </a:lnTo>
                <a:lnTo>
                  <a:pt x="13715" y="13715"/>
                </a:lnTo>
                <a:close/>
              </a:path>
              <a:path w="3223259" h="850900">
                <a:moveTo>
                  <a:pt x="13715" y="836675"/>
                </a:moveTo>
                <a:lnTo>
                  <a:pt x="13715" y="13715"/>
                </a:lnTo>
                <a:lnTo>
                  <a:pt x="7619" y="13715"/>
                </a:lnTo>
                <a:lnTo>
                  <a:pt x="7619" y="836675"/>
                </a:lnTo>
                <a:lnTo>
                  <a:pt x="13715" y="836675"/>
                </a:lnTo>
                <a:close/>
              </a:path>
              <a:path w="3223259" h="850900">
                <a:moveTo>
                  <a:pt x="3217163" y="836675"/>
                </a:moveTo>
                <a:lnTo>
                  <a:pt x="7619" y="836675"/>
                </a:lnTo>
                <a:lnTo>
                  <a:pt x="13715" y="842771"/>
                </a:lnTo>
                <a:lnTo>
                  <a:pt x="13715" y="850391"/>
                </a:lnTo>
                <a:lnTo>
                  <a:pt x="3211067" y="850391"/>
                </a:lnTo>
                <a:lnTo>
                  <a:pt x="3211067" y="842771"/>
                </a:lnTo>
                <a:lnTo>
                  <a:pt x="3217163" y="836675"/>
                </a:lnTo>
                <a:close/>
              </a:path>
              <a:path w="3223259" h="850900">
                <a:moveTo>
                  <a:pt x="13715" y="850391"/>
                </a:moveTo>
                <a:lnTo>
                  <a:pt x="13715" y="842771"/>
                </a:lnTo>
                <a:lnTo>
                  <a:pt x="7619" y="836675"/>
                </a:lnTo>
                <a:lnTo>
                  <a:pt x="7619" y="850391"/>
                </a:lnTo>
                <a:lnTo>
                  <a:pt x="13715" y="850391"/>
                </a:lnTo>
                <a:close/>
              </a:path>
              <a:path w="3223259" h="850900">
                <a:moveTo>
                  <a:pt x="3217163" y="13715"/>
                </a:moveTo>
                <a:lnTo>
                  <a:pt x="3211067" y="6095"/>
                </a:lnTo>
                <a:lnTo>
                  <a:pt x="3211067" y="13715"/>
                </a:lnTo>
                <a:lnTo>
                  <a:pt x="3217163" y="13715"/>
                </a:lnTo>
                <a:close/>
              </a:path>
              <a:path w="3223259" h="850900">
                <a:moveTo>
                  <a:pt x="3217163" y="836675"/>
                </a:moveTo>
                <a:lnTo>
                  <a:pt x="3217163" y="13715"/>
                </a:lnTo>
                <a:lnTo>
                  <a:pt x="3211067" y="13715"/>
                </a:lnTo>
                <a:lnTo>
                  <a:pt x="3211067" y="836675"/>
                </a:lnTo>
                <a:lnTo>
                  <a:pt x="3217163" y="836675"/>
                </a:lnTo>
                <a:close/>
              </a:path>
              <a:path w="3223259" h="850900">
                <a:moveTo>
                  <a:pt x="3217163" y="850391"/>
                </a:moveTo>
                <a:lnTo>
                  <a:pt x="3217163" y="836675"/>
                </a:lnTo>
                <a:lnTo>
                  <a:pt x="3211067" y="842771"/>
                </a:lnTo>
                <a:lnTo>
                  <a:pt x="3211067" y="850391"/>
                </a:lnTo>
                <a:lnTo>
                  <a:pt x="3217163" y="850391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194" y="3886200"/>
            <a:ext cx="6175247" cy="281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62200" y="4270247"/>
            <a:ext cx="2746375" cy="414655"/>
          </a:xfrm>
          <a:custGeom>
            <a:avLst/>
            <a:gdLst/>
            <a:ahLst/>
            <a:cxnLst/>
            <a:rect l="l" t="t" r="r" b="b"/>
            <a:pathLst>
              <a:path w="2746375" h="414654">
                <a:moveTo>
                  <a:pt x="51815" y="6095"/>
                </a:moveTo>
                <a:lnTo>
                  <a:pt x="1523" y="0"/>
                </a:lnTo>
                <a:lnTo>
                  <a:pt x="0" y="12191"/>
                </a:lnTo>
                <a:lnTo>
                  <a:pt x="50291" y="18287"/>
                </a:lnTo>
                <a:lnTo>
                  <a:pt x="51815" y="6095"/>
                </a:lnTo>
                <a:close/>
              </a:path>
              <a:path w="2746375" h="414654">
                <a:moveTo>
                  <a:pt x="140207" y="18287"/>
                </a:moveTo>
                <a:lnTo>
                  <a:pt x="89915" y="12191"/>
                </a:lnTo>
                <a:lnTo>
                  <a:pt x="88391" y="24383"/>
                </a:lnTo>
                <a:lnTo>
                  <a:pt x="138683" y="30479"/>
                </a:lnTo>
                <a:lnTo>
                  <a:pt x="140207" y="18287"/>
                </a:lnTo>
                <a:close/>
              </a:path>
              <a:path w="2746375" h="414654">
                <a:moveTo>
                  <a:pt x="228599" y="30479"/>
                </a:moveTo>
                <a:lnTo>
                  <a:pt x="178307" y="24383"/>
                </a:lnTo>
                <a:lnTo>
                  <a:pt x="175259" y="36575"/>
                </a:lnTo>
                <a:lnTo>
                  <a:pt x="225551" y="42671"/>
                </a:lnTo>
                <a:lnTo>
                  <a:pt x="228599" y="30479"/>
                </a:lnTo>
                <a:close/>
              </a:path>
              <a:path w="2746375" h="414654">
                <a:moveTo>
                  <a:pt x="315467" y="42671"/>
                </a:moveTo>
                <a:lnTo>
                  <a:pt x="265175" y="36575"/>
                </a:lnTo>
                <a:lnTo>
                  <a:pt x="263651" y="48767"/>
                </a:lnTo>
                <a:lnTo>
                  <a:pt x="313943" y="54863"/>
                </a:lnTo>
                <a:lnTo>
                  <a:pt x="315467" y="42671"/>
                </a:lnTo>
                <a:close/>
              </a:path>
              <a:path w="2746375" h="414654">
                <a:moveTo>
                  <a:pt x="403859" y="54863"/>
                </a:moveTo>
                <a:lnTo>
                  <a:pt x="353567" y="48767"/>
                </a:lnTo>
                <a:lnTo>
                  <a:pt x="352043" y="60959"/>
                </a:lnTo>
                <a:lnTo>
                  <a:pt x="402335" y="67055"/>
                </a:lnTo>
                <a:lnTo>
                  <a:pt x="403859" y="54863"/>
                </a:lnTo>
                <a:close/>
              </a:path>
              <a:path w="2746375" h="414654">
                <a:moveTo>
                  <a:pt x="492251" y="67055"/>
                </a:moveTo>
                <a:lnTo>
                  <a:pt x="441959" y="60959"/>
                </a:lnTo>
                <a:lnTo>
                  <a:pt x="440435" y="73151"/>
                </a:lnTo>
                <a:lnTo>
                  <a:pt x="490727" y="79247"/>
                </a:lnTo>
                <a:lnTo>
                  <a:pt x="492251" y="67055"/>
                </a:lnTo>
                <a:close/>
              </a:path>
              <a:path w="2746375" h="414654">
                <a:moveTo>
                  <a:pt x="580643" y="79247"/>
                </a:moveTo>
                <a:lnTo>
                  <a:pt x="530351" y="73151"/>
                </a:lnTo>
                <a:lnTo>
                  <a:pt x="528827" y="85343"/>
                </a:lnTo>
                <a:lnTo>
                  <a:pt x="579119" y="92963"/>
                </a:lnTo>
                <a:lnTo>
                  <a:pt x="580643" y="79247"/>
                </a:lnTo>
                <a:close/>
              </a:path>
              <a:path w="2746375" h="414654">
                <a:moveTo>
                  <a:pt x="669035" y="91439"/>
                </a:moveTo>
                <a:lnTo>
                  <a:pt x="617219" y="85343"/>
                </a:lnTo>
                <a:lnTo>
                  <a:pt x="615695" y="97535"/>
                </a:lnTo>
                <a:lnTo>
                  <a:pt x="665987" y="105155"/>
                </a:lnTo>
                <a:lnTo>
                  <a:pt x="669035" y="91439"/>
                </a:lnTo>
                <a:close/>
              </a:path>
              <a:path w="2746375" h="414654">
                <a:moveTo>
                  <a:pt x="755903" y="103631"/>
                </a:moveTo>
                <a:lnTo>
                  <a:pt x="705611" y="97535"/>
                </a:lnTo>
                <a:lnTo>
                  <a:pt x="704087" y="109727"/>
                </a:lnTo>
                <a:lnTo>
                  <a:pt x="754379" y="117347"/>
                </a:lnTo>
                <a:lnTo>
                  <a:pt x="755903" y="103631"/>
                </a:lnTo>
                <a:close/>
              </a:path>
              <a:path w="2746375" h="414654">
                <a:moveTo>
                  <a:pt x="844295" y="115823"/>
                </a:moveTo>
                <a:lnTo>
                  <a:pt x="794003" y="109727"/>
                </a:lnTo>
                <a:lnTo>
                  <a:pt x="792479" y="121919"/>
                </a:lnTo>
                <a:lnTo>
                  <a:pt x="842771" y="129539"/>
                </a:lnTo>
                <a:lnTo>
                  <a:pt x="844295" y="115823"/>
                </a:lnTo>
                <a:close/>
              </a:path>
              <a:path w="2746375" h="414654">
                <a:moveTo>
                  <a:pt x="932687" y="128015"/>
                </a:moveTo>
                <a:lnTo>
                  <a:pt x="882395" y="121919"/>
                </a:lnTo>
                <a:lnTo>
                  <a:pt x="880871" y="134111"/>
                </a:lnTo>
                <a:lnTo>
                  <a:pt x="931163" y="141731"/>
                </a:lnTo>
                <a:lnTo>
                  <a:pt x="932687" y="128015"/>
                </a:lnTo>
                <a:close/>
              </a:path>
              <a:path w="2746375" h="414654">
                <a:moveTo>
                  <a:pt x="1021079" y="140207"/>
                </a:moveTo>
                <a:lnTo>
                  <a:pt x="970787" y="134111"/>
                </a:lnTo>
                <a:lnTo>
                  <a:pt x="967739" y="146303"/>
                </a:lnTo>
                <a:lnTo>
                  <a:pt x="1018031" y="153923"/>
                </a:lnTo>
                <a:lnTo>
                  <a:pt x="1021079" y="140207"/>
                </a:lnTo>
                <a:close/>
              </a:path>
              <a:path w="2746375" h="414654">
                <a:moveTo>
                  <a:pt x="1107947" y="152399"/>
                </a:moveTo>
                <a:lnTo>
                  <a:pt x="1057655" y="146303"/>
                </a:lnTo>
                <a:lnTo>
                  <a:pt x="1056131" y="158495"/>
                </a:lnTo>
                <a:lnTo>
                  <a:pt x="1106423" y="166115"/>
                </a:lnTo>
                <a:lnTo>
                  <a:pt x="1107947" y="152399"/>
                </a:lnTo>
                <a:close/>
              </a:path>
              <a:path w="2746375" h="414654">
                <a:moveTo>
                  <a:pt x="1196339" y="164591"/>
                </a:moveTo>
                <a:lnTo>
                  <a:pt x="1146047" y="158495"/>
                </a:lnTo>
                <a:lnTo>
                  <a:pt x="1144523" y="170687"/>
                </a:lnTo>
                <a:lnTo>
                  <a:pt x="1194815" y="178307"/>
                </a:lnTo>
                <a:lnTo>
                  <a:pt x="1196339" y="164591"/>
                </a:lnTo>
                <a:close/>
              </a:path>
              <a:path w="2746375" h="414654">
                <a:moveTo>
                  <a:pt x="1284731" y="176783"/>
                </a:moveTo>
                <a:lnTo>
                  <a:pt x="1234439" y="170687"/>
                </a:lnTo>
                <a:lnTo>
                  <a:pt x="1232915" y="182879"/>
                </a:lnTo>
                <a:lnTo>
                  <a:pt x="1283207" y="190499"/>
                </a:lnTo>
                <a:lnTo>
                  <a:pt x="1284731" y="176783"/>
                </a:lnTo>
                <a:close/>
              </a:path>
              <a:path w="2746375" h="414654">
                <a:moveTo>
                  <a:pt x="1373123" y="188975"/>
                </a:moveTo>
                <a:lnTo>
                  <a:pt x="1322831" y="182879"/>
                </a:lnTo>
                <a:lnTo>
                  <a:pt x="1321307" y="195071"/>
                </a:lnTo>
                <a:lnTo>
                  <a:pt x="1371599" y="202691"/>
                </a:lnTo>
                <a:lnTo>
                  <a:pt x="1373123" y="188975"/>
                </a:lnTo>
                <a:close/>
              </a:path>
              <a:path w="2746375" h="414654">
                <a:moveTo>
                  <a:pt x="1461515" y="201167"/>
                </a:moveTo>
                <a:lnTo>
                  <a:pt x="1411223" y="195071"/>
                </a:lnTo>
                <a:lnTo>
                  <a:pt x="1408175" y="207263"/>
                </a:lnTo>
                <a:lnTo>
                  <a:pt x="1458467" y="214883"/>
                </a:lnTo>
                <a:lnTo>
                  <a:pt x="1461515" y="201167"/>
                </a:lnTo>
                <a:close/>
              </a:path>
              <a:path w="2746375" h="414654">
                <a:moveTo>
                  <a:pt x="1548383" y="213359"/>
                </a:moveTo>
                <a:lnTo>
                  <a:pt x="1498091" y="207263"/>
                </a:lnTo>
                <a:lnTo>
                  <a:pt x="1496567" y="219455"/>
                </a:lnTo>
                <a:lnTo>
                  <a:pt x="1546859" y="227075"/>
                </a:lnTo>
                <a:lnTo>
                  <a:pt x="1548383" y="213359"/>
                </a:lnTo>
                <a:close/>
              </a:path>
              <a:path w="2746375" h="414654">
                <a:moveTo>
                  <a:pt x="1636775" y="225551"/>
                </a:moveTo>
                <a:lnTo>
                  <a:pt x="1586483" y="219455"/>
                </a:lnTo>
                <a:lnTo>
                  <a:pt x="1584959" y="231647"/>
                </a:lnTo>
                <a:lnTo>
                  <a:pt x="1635251" y="239267"/>
                </a:lnTo>
                <a:lnTo>
                  <a:pt x="1636775" y="225551"/>
                </a:lnTo>
                <a:close/>
              </a:path>
              <a:path w="2746375" h="414654">
                <a:moveTo>
                  <a:pt x="1725167" y="239267"/>
                </a:moveTo>
                <a:lnTo>
                  <a:pt x="1674875" y="231647"/>
                </a:lnTo>
                <a:lnTo>
                  <a:pt x="1673351" y="243839"/>
                </a:lnTo>
                <a:lnTo>
                  <a:pt x="1723643" y="251459"/>
                </a:lnTo>
                <a:lnTo>
                  <a:pt x="1725167" y="239267"/>
                </a:lnTo>
                <a:close/>
              </a:path>
              <a:path w="2746375" h="414654">
                <a:moveTo>
                  <a:pt x="1813559" y="251459"/>
                </a:moveTo>
                <a:lnTo>
                  <a:pt x="1763267" y="243839"/>
                </a:lnTo>
                <a:lnTo>
                  <a:pt x="1760219" y="256031"/>
                </a:lnTo>
                <a:lnTo>
                  <a:pt x="1810511" y="263651"/>
                </a:lnTo>
                <a:lnTo>
                  <a:pt x="1813559" y="251459"/>
                </a:lnTo>
                <a:close/>
              </a:path>
              <a:path w="2746375" h="414654">
                <a:moveTo>
                  <a:pt x="1900427" y="263651"/>
                </a:moveTo>
                <a:lnTo>
                  <a:pt x="1850135" y="256031"/>
                </a:lnTo>
                <a:lnTo>
                  <a:pt x="1848611" y="268223"/>
                </a:lnTo>
                <a:lnTo>
                  <a:pt x="1898903" y="275843"/>
                </a:lnTo>
                <a:lnTo>
                  <a:pt x="1900427" y="263651"/>
                </a:lnTo>
                <a:close/>
              </a:path>
              <a:path w="2746375" h="414654">
                <a:moveTo>
                  <a:pt x="1988819" y="275843"/>
                </a:moveTo>
                <a:lnTo>
                  <a:pt x="1938527" y="268223"/>
                </a:lnTo>
                <a:lnTo>
                  <a:pt x="1937003" y="280415"/>
                </a:lnTo>
                <a:lnTo>
                  <a:pt x="1987295" y="288035"/>
                </a:lnTo>
                <a:lnTo>
                  <a:pt x="1988819" y="275843"/>
                </a:lnTo>
                <a:close/>
              </a:path>
              <a:path w="2746375" h="414654">
                <a:moveTo>
                  <a:pt x="2077211" y="288035"/>
                </a:moveTo>
                <a:lnTo>
                  <a:pt x="2026919" y="280415"/>
                </a:lnTo>
                <a:lnTo>
                  <a:pt x="2025395" y="292607"/>
                </a:lnTo>
                <a:lnTo>
                  <a:pt x="2075687" y="300227"/>
                </a:lnTo>
                <a:lnTo>
                  <a:pt x="2077211" y="288035"/>
                </a:lnTo>
                <a:close/>
              </a:path>
              <a:path w="2746375" h="414654">
                <a:moveTo>
                  <a:pt x="2165603" y="300227"/>
                </a:moveTo>
                <a:lnTo>
                  <a:pt x="2115311" y="292607"/>
                </a:lnTo>
                <a:lnTo>
                  <a:pt x="2113787" y="304799"/>
                </a:lnTo>
                <a:lnTo>
                  <a:pt x="2164079" y="312419"/>
                </a:lnTo>
                <a:lnTo>
                  <a:pt x="2165603" y="300227"/>
                </a:lnTo>
                <a:close/>
              </a:path>
              <a:path w="2746375" h="414654">
                <a:moveTo>
                  <a:pt x="2253995" y="312419"/>
                </a:moveTo>
                <a:lnTo>
                  <a:pt x="2203703" y="304799"/>
                </a:lnTo>
                <a:lnTo>
                  <a:pt x="2200655" y="316991"/>
                </a:lnTo>
                <a:lnTo>
                  <a:pt x="2250947" y="324611"/>
                </a:lnTo>
                <a:lnTo>
                  <a:pt x="2253995" y="312419"/>
                </a:lnTo>
                <a:close/>
              </a:path>
              <a:path w="2746375" h="414654">
                <a:moveTo>
                  <a:pt x="2340863" y="324611"/>
                </a:moveTo>
                <a:lnTo>
                  <a:pt x="2290571" y="316991"/>
                </a:lnTo>
                <a:lnTo>
                  <a:pt x="2289047" y="329183"/>
                </a:lnTo>
                <a:lnTo>
                  <a:pt x="2339339" y="336803"/>
                </a:lnTo>
                <a:lnTo>
                  <a:pt x="2340863" y="324611"/>
                </a:lnTo>
                <a:close/>
              </a:path>
              <a:path w="2746375" h="414654">
                <a:moveTo>
                  <a:pt x="2429255" y="336803"/>
                </a:moveTo>
                <a:lnTo>
                  <a:pt x="2378963" y="329183"/>
                </a:lnTo>
                <a:lnTo>
                  <a:pt x="2377439" y="341375"/>
                </a:lnTo>
                <a:lnTo>
                  <a:pt x="2427731" y="348995"/>
                </a:lnTo>
                <a:lnTo>
                  <a:pt x="2429255" y="336803"/>
                </a:lnTo>
                <a:close/>
              </a:path>
              <a:path w="2746375" h="414654">
                <a:moveTo>
                  <a:pt x="2517647" y="348995"/>
                </a:moveTo>
                <a:lnTo>
                  <a:pt x="2467355" y="341375"/>
                </a:lnTo>
                <a:lnTo>
                  <a:pt x="2465831" y="353567"/>
                </a:lnTo>
                <a:lnTo>
                  <a:pt x="2516123" y="361187"/>
                </a:lnTo>
                <a:lnTo>
                  <a:pt x="2517647" y="348995"/>
                </a:lnTo>
                <a:close/>
              </a:path>
              <a:path w="2746375" h="414654">
                <a:moveTo>
                  <a:pt x="2606039" y="361187"/>
                </a:moveTo>
                <a:lnTo>
                  <a:pt x="2555747" y="353567"/>
                </a:lnTo>
                <a:lnTo>
                  <a:pt x="2552699" y="365759"/>
                </a:lnTo>
                <a:lnTo>
                  <a:pt x="2604515" y="373379"/>
                </a:lnTo>
                <a:lnTo>
                  <a:pt x="2606039" y="361187"/>
                </a:lnTo>
                <a:close/>
              </a:path>
              <a:path w="2746375" h="414654">
                <a:moveTo>
                  <a:pt x="2670826" y="369939"/>
                </a:moveTo>
                <a:lnTo>
                  <a:pt x="2642615" y="365759"/>
                </a:lnTo>
                <a:lnTo>
                  <a:pt x="2641091" y="377951"/>
                </a:lnTo>
                <a:lnTo>
                  <a:pt x="2669362" y="382140"/>
                </a:lnTo>
                <a:lnTo>
                  <a:pt x="2670826" y="369939"/>
                </a:lnTo>
                <a:close/>
              </a:path>
              <a:path w="2746375" h="414654">
                <a:moveTo>
                  <a:pt x="2683763" y="408316"/>
                </a:moveTo>
                <a:lnTo>
                  <a:pt x="2683763" y="371855"/>
                </a:lnTo>
                <a:lnTo>
                  <a:pt x="2682239" y="384047"/>
                </a:lnTo>
                <a:lnTo>
                  <a:pt x="2669362" y="382140"/>
                </a:lnTo>
                <a:lnTo>
                  <a:pt x="2665475" y="414527"/>
                </a:lnTo>
                <a:lnTo>
                  <a:pt x="2683763" y="408316"/>
                </a:lnTo>
                <a:close/>
              </a:path>
              <a:path w="2746375" h="414654">
                <a:moveTo>
                  <a:pt x="2683763" y="371855"/>
                </a:moveTo>
                <a:lnTo>
                  <a:pt x="2670826" y="369939"/>
                </a:lnTo>
                <a:lnTo>
                  <a:pt x="2669362" y="382140"/>
                </a:lnTo>
                <a:lnTo>
                  <a:pt x="2682239" y="384047"/>
                </a:lnTo>
                <a:lnTo>
                  <a:pt x="2683763" y="371855"/>
                </a:lnTo>
                <a:close/>
              </a:path>
              <a:path w="2746375" h="414654">
                <a:moveTo>
                  <a:pt x="2746247" y="387095"/>
                </a:moveTo>
                <a:lnTo>
                  <a:pt x="2674619" y="338327"/>
                </a:lnTo>
                <a:lnTo>
                  <a:pt x="2670826" y="369939"/>
                </a:lnTo>
                <a:lnTo>
                  <a:pt x="2683763" y="371855"/>
                </a:lnTo>
                <a:lnTo>
                  <a:pt x="2683763" y="408316"/>
                </a:lnTo>
                <a:lnTo>
                  <a:pt x="2746247" y="3870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0932" y="4626863"/>
            <a:ext cx="1149095" cy="3657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4151" y="4349495"/>
            <a:ext cx="86995" cy="158750"/>
          </a:xfrm>
          <a:custGeom>
            <a:avLst/>
            <a:gdLst/>
            <a:ahLst/>
            <a:cxnLst/>
            <a:rect l="l" t="t" r="r" b="b"/>
            <a:pathLst>
              <a:path w="86995" h="158750">
                <a:moveTo>
                  <a:pt x="86867" y="6095"/>
                </a:moveTo>
                <a:lnTo>
                  <a:pt x="76199" y="0"/>
                </a:lnTo>
                <a:lnTo>
                  <a:pt x="64007" y="22859"/>
                </a:lnTo>
                <a:lnTo>
                  <a:pt x="30479" y="89915"/>
                </a:lnTo>
                <a:lnTo>
                  <a:pt x="21335" y="109727"/>
                </a:lnTo>
                <a:lnTo>
                  <a:pt x="16763" y="118871"/>
                </a:lnTo>
                <a:lnTo>
                  <a:pt x="12191" y="126491"/>
                </a:lnTo>
                <a:lnTo>
                  <a:pt x="9143" y="134111"/>
                </a:lnTo>
                <a:lnTo>
                  <a:pt x="4571" y="140207"/>
                </a:lnTo>
                <a:lnTo>
                  <a:pt x="3047" y="146303"/>
                </a:lnTo>
                <a:lnTo>
                  <a:pt x="0" y="152399"/>
                </a:lnTo>
                <a:lnTo>
                  <a:pt x="10667" y="158495"/>
                </a:lnTo>
                <a:lnTo>
                  <a:pt x="19811" y="140207"/>
                </a:lnTo>
                <a:lnTo>
                  <a:pt x="24383" y="132587"/>
                </a:lnTo>
                <a:lnTo>
                  <a:pt x="27431" y="123443"/>
                </a:lnTo>
                <a:lnTo>
                  <a:pt x="32003" y="115823"/>
                </a:lnTo>
                <a:lnTo>
                  <a:pt x="42671" y="96011"/>
                </a:lnTo>
                <a:lnTo>
                  <a:pt x="53339" y="74675"/>
                </a:lnTo>
                <a:lnTo>
                  <a:pt x="74675" y="28955"/>
                </a:lnTo>
                <a:lnTo>
                  <a:pt x="86867" y="6095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46447" y="3886199"/>
            <a:ext cx="1132840" cy="603885"/>
          </a:xfrm>
          <a:custGeom>
            <a:avLst/>
            <a:gdLst/>
            <a:ahLst/>
            <a:cxnLst/>
            <a:rect l="l" t="t" r="r" b="b"/>
            <a:pathLst>
              <a:path w="1132839" h="603885">
                <a:moveTo>
                  <a:pt x="83819" y="531876"/>
                </a:moveTo>
                <a:lnTo>
                  <a:pt x="0" y="542544"/>
                </a:lnTo>
                <a:lnTo>
                  <a:pt x="57911" y="601941"/>
                </a:lnTo>
                <a:lnTo>
                  <a:pt x="57911" y="568452"/>
                </a:lnTo>
                <a:lnTo>
                  <a:pt x="60959" y="556260"/>
                </a:lnTo>
                <a:lnTo>
                  <a:pt x="73915" y="560971"/>
                </a:lnTo>
                <a:lnTo>
                  <a:pt x="83819" y="531876"/>
                </a:lnTo>
                <a:close/>
              </a:path>
              <a:path w="1132839" h="603885">
                <a:moveTo>
                  <a:pt x="73915" y="560971"/>
                </a:moveTo>
                <a:lnTo>
                  <a:pt x="60959" y="556260"/>
                </a:lnTo>
                <a:lnTo>
                  <a:pt x="57911" y="568452"/>
                </a:lnTo>
                <a:lnTo>
                  <a:pt x="69886" y="572806"/>
                </a:lnTo>
                <a:lnTo>
                  <a:pt x="73915" y="560971"/>
                </a:lnTo>
                <a:close/>
              </a:path>
              <a:path w="1132839" h="603885">
                <a:moveTo>
                  <a:pt x="69886" y="572806"/>
                </a:moveTo>
                <a:lnTo>
                  <a:pt x="57911" y="568452"/>
                </a:lnTo>
                <a:lnTo>
                  <a:pt x="57911" y="601941"/>
                </a:lnTo>
                <a:lnTo>
                  <a:pt x="59435" y="603504"/>
                </a:lnTo>
                <a:lnTo>
                  <a:pt x="69886" y="572806"/>
                </a:lnTo>
                <a:close/>
              </a:path>
              <a:path w="1132839" h="603885">
                <a:moveTo>
                  <a:pt x="1132747" y="0"/>
                </a:moveTo>
                <a:lnTo>
                  <a:pt x="1118920" y="0"/>
                </a:lnTo>
                <a:lnTo>
                  <a:pt x="1117091" y="3048"/>
                </a:lnTo>
                <a:lnTo>
                  <a:pt x="1106423" y="18288"/>
                </a:lnTo>
                <a:lnTo>
                  <a:pt x="1097279" y="35052"/>
                </a:lnTo>
                <a:lnTo>
                  <a:pt x="1085087" y="50292"/>
                </a:lnTo>
                <a:lnTo>
                  <a:pt x="1074419" y="65532"/>
                </a:lnTo>
                <a:lnTo>
                  <a:pt x="1046987" y="96012"/>
                </a:lnTo>
                <a:lnTo>
                  <a:pt x="1033271" y="112776"/>
                </a:lnTo>
                <a:lnTo>
                  <a:pt x="1016507" y="128016"/>
                </a:lnTo>
                <a:lnTo>
                  <a:pt x="999743" y="144780"/>
                </a:lnTo>
                <a:lnTo>
                  <a:pt x="981455" y="160020"/>
                </a:lnTo>
                <a:lnTo>
                  <a:pt x="941831" y="193548"/>
                </a:lnTo>
                <a:lnTo>
                  <a:pt x="877823" y="243840"/>
                </a:lnTo>
                <a:lnTo>
                  <a:pt x="830579" y="277368"/>
                </a:lnTo>
                <a:lnTo>
                  <a:pt x="783335" y="309372"/>
                </a:lnTo>
                <a:lnTo>
                  <a:pt x="734567" y="341376"/>
                </a:lnTo>
                <a:lnTo>
                  <a:pt x="684275" y="371856"/>
                </a:lnTo>
                <a:lnTo>
                  <a:pt x="635507" y="402336"/>
                </a:lnTo>
                <a:lnTo>
                  <a:pt x="586739" y="429768"/>
                </a:lnTo>
                <a:lnTo>
                  <a:pt x="539495" y="455676"/>
                </a:lnTo>
                <a:lnTo>
                  <a:pt x="516635" y="467868"/>
                </a:lnTo>
                <a:lnTo>
                  <a:pt x="495299" y="480060"/>
                </a:lnTo>
                <a:lnTo>
                  <a:pt x="472439" y="490728"/>
                </a:lnTo>
                <a:lnTo>
                  <a:pt x="432815" y="512064"/>
                </a:lnTo>
                <a:lnTo>
                  <a:pt x="413003" y="521208"/>
                </a:lnTo>
                <a:lnTo>
                  <a:pt x="394715" y="528828"/>
                </a:lnTo>
                <a:lnTo>
                  <a:pt x="377951" y="536448"/>
                </a:lnTo>
                <a:lnTo>
                  <a:pt x="361187" y="542544"/>
                </a:lnTo>
                <a:lnTo>
                  <a:pt x="300227" y="563880"/>
                </a:lnTo>
                <a:lnTo>
                  <a:pt x="259079" y="573024"/>
                </a:lnTo>
                <a:lnTo>
                  <a:pt x="207263" y="579120"/>
                </a:lnTo>
                <a:lnTo>
                  <a:pt x="161543" y="579120"/>
                </a:lnTo>
                <a:lnTo>
                  <a:pt x="118871" y="573024"/>
                </a:lnTo>
                <a:lnTo>
                  <a:pt x="97535" y="568452"/>
                </a:lnTo>
                <a:lnTo>
                  <a:pt x="77723" y="562356"/>
                </a:lnTo>
                <a:lnTo>
                  <a:pt x="73915" y="560971"/>
                </a:lnTo>
                <a:lnTo>
                  <a:pt x="69886" y="572806"/>
                </a:lnTo>
                <a:lnTo>
                  <a:pt x="115823" y="585216"/>
                </a:lnTo>
                <a:lnTo>
                  <a:pt x="161543" y="591312"/>
                </a:lnTo>
                <a:lnTo>
                  <a:pt x="184403" y="592836"/>
                </a:lnTo>
                <a:lnTo>
                  <a:pt x="208787" y="591312"/>
                </a:lnTo>
                <a:lnTo>
                  <a:pt x="234695" y="589788"/>
                </a:lnTo>
                <a:lnTo>
                  <a:pt x="289559" y="579120"/>
                </a:lnTo>
                <a:lnTo>
                  <a:pt x="333755" y="566928"/>
                </a:lnTo>
                <a:lnTo>
                  <a:pt x="365759" y="554736"/>
                </a:lnTo>
                <a:lnTo>
                  <a:pt x="382523" y="548640"/>
                </a:lnTo>
                <a:lnTo>
                  <a:pt x="400811" y="541020"/>
                </a:lnTo>
                <a:lnTo>
                  <a:pt x="437387" y="522732"/>
                </a:lnTo>
                <a:lnTo>
                  <a:pt x="457199" y="513588"/>
                </a:lnTo>
                <a:lnTo>
                  <a:pt x="478535" y="502920"/>
                </a:lnTo>
                <a:lnTo>
                  <a:pt x="499871" y="490728"/>
                </a:lnTo>
                <a:lnTo>
                  <a:pt x="522731" y="480060"/>
                </a:lnTo>
                <a:lnTo>
                  <a:pt x="545591" y="467868"/>
                </a:lnTo>
                <a:lnTo>
                  <a:pt x="592835" y="440436"/>
                </a:lnTo>
                <a:lnTo>
                  <a:pt x="641603" y="413004"/>
                </a:lnTo>
                <a:lnTo>
                  <a:pt x="691895" y="382524"/>
                </a:lnTo>
                <a:lnTo>
                  <a:pt x="740663" y="352044"/>
                </a:lnTo>
                <a:lnTo>
                  <a:pt x="789431" y="320040"/>
                </a:lnTo>
                <a:lnTo>
                  <a:pt x="838199" y="286512"/>
                </a:lnTo>
                <a:lnTo>
                  <a:pt x="861059" y="271272"/>
                </a:lnTo>
                <a:lnTo>
                  <a:pt x="885443" y="254508"/>
                </a:lnTo>
                <a:lnTo>
                  <a:pt x="906779" y="237744"/>
                </a:lnTo>
                <a:lnTo>
                  <a:pt x="929639" y="220980"/>
                </a:lnTo>
                <a:lnTo>
                  <a:pt x="949451" y="202692"/>
                </a:lnTo>
                <a:lnTo>
                  <a:pt x="970787" y="187452"/>
                </a:lnTo>
                <a:lnTo>
                  <a:pt x="989075" y="170688"/>
                </a:lnTo>
                <a:lnTo>
                  <a:pt x="1057655" y="105156"/>
                </a:lnTo>
                <a:lnTo>
                  <a:pt x="1095755" y="57912"/>
                </a:lnTo>
                <a:lnTo>
                  <a:pt x="1118615" y="25908"/>
                </a:lnTo>
                <a:lnTo>
                  <a:pt x="1132747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6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8939" y="554221"/>
            <a:ext cx="57105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Karakterisasi Kanal</a:t>
            </a:r>
            <a:r>
              <a:rPr sz="3200" spc="-95" dirty="0"/>
              <a:t> </a:t>
            </a:r>
            <a:r>
              <a:rPr sz="3200" spc="-5" dirty="0"/>
              <a:t>Multipath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425190" y="3886199"/>
            <a:ext cx="9557385" cy="3429000"/>
          </a:xfrm>
          <a:custGeom>
            <a:avLst/>
            <a:gdLst/>
            <a:ahLst/>
            <a:cxnLst/>
            <a:rect l="l" t="t" r="r" b="b"/>
            <a:pathLst>
              <a:path w="9557385" h="3429000">
                <a:moveTo>
                  <a:pt x="0" y="3428994"/>
                </a:moveTo>
                <a:lnTo>
                  <a:pt x="9557003" y="3428994"/>
                </a:lnTo>
                <a:lnTo>
                  <a:pt x="9557003" y="0"/>
                </a:lnTo>
                <a:lnTo>
                  <a:pt x="0" y="0"/>
                </a:lnTo>
                <a:lnTo>
                  <a:pt x="0" y="342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3466" y="2156674"/>
            <a:ext cx="8950967" cy="310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850900" indent="-34290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§"/>
              <a:tabLst>
                <a:tab pos="850265" algn="l"/>
                <a:tab pos="850900" algn="l"/>
              </a:tabLst>
            </a:pPr>
            <a:r>
              <a:rPr lang="en-US" sz="2400" spc="-5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ultipath </a:t>
            </a:r>
            <a:r>
              <a:rPr lang="en-US" sz="2400" spc="-5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ading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, disebabkan 2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hal:</a:t>
            </a:r>
            <a:endParaRPr sz="2400" dirty="0">
              <a:latin typeface="Arial"/>
              <a:cs typeface="Arial"/>
            </a:endParaRPr>
          </a:p>
          <a:p>
            <a:pPr marL="1251585" marR="5080" lvl="1" indent="-286385">
              <a:lnSpc>
                <a:spcPct val="90200"/>
              </a:lnSpc>
              <a:spcBef>
                <a:spcPts val="555"/>
              </a:spcBef>
              <a:buFont typeface="Arial"/>
              <a:buChar char="–"/>
              <a:tabLst>
                <a:tab pos="1252220" algn="l"/>
              </a:tabLst>
            </a:pPr>
            <a:r>
              <a:rPr sz="2400" b="1" i="1" spc="-15" dirty="0">
                <a:solidFill>
                  <a:srgbClr val="FF3200"/>
                </a:solidFill>
                <a:latin typeface="Arial"/>
                <a:cs typeface="Arial"/>
              </a:rPr>
              <a:t>Time </a:t>
            </a:r>
            <a:r>
              <a:rPr sz="2400" b="1" i="1" spc="-5" dirty="0">
                <a:solidFill>
                  <a:srgbClr val="FF3200"/>
                </a:solidFill>
                <a:latin typeface="Arial"/>
                <a:cs typeface="Arial"/>
              </a:rPr>
              <a:t>spreading </a:t>
            </a:r>
            <a:r>
              <a:rPr sz="2400" b="1" spc="-10" dirty="0" err="1">
                <a:solidFill>
                  <a:srgbClr val="FF3200"/>
                </a:solidFill>
                <a:latin typeface="Arial"/>
                <a:cs typeface="Arial"/>
              </a:rPr>
              <a:t>sinyal</a:t>
            </a:r>
            <a:r>
              <a:rPr sz="2400" b="1" spc="-1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lang="en-US" sz="2400" b="1" spc="-10" dirty="0" smtClean="0">
                <a:solidFill>
                  <a:srgbClr val="FF3200"/>
                </a:solidFill>
                <a:latin typeface="Arial"/>
                <a:cs typeface="Arial"/>
              </a:rPr>
              <a:t>: </a:t>
            </a:r>
            <a:r>
              <a:rPr sz="2400" spc="-5" dirty="0" err="1" smtClean="0">
                <a:solidFill>
                  <a:srgbClr val="003265"/>
                </a:solidFill>
                <a:latin typeface="Arial"/>
                <a:cs typeface="Arial"/>
              </a:rPr>
              <a:t>Akibat</a:t>
            </a:r>
            <a:r>
              <a:rPr sz="2400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sinyal datang  dengan delay yang berbeda-beda, dianalisis dengan  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Delay Spread</a:t>
            </a:r>
            <a:r>
              <a:rPr sz="2400" b="1" i="1" spc="-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003265"/>
                </a:solidFill>
                <a:latin typeface="Arial"/>
                <a:cs typeface="Arial"/>
              </a:rPr>
              <a:t>Model</a:t>
            </a:r>
            <a:endParaRPr sz="2400" dirty="0">
              <a:latin typeface="Arial"/>
              <a:cs typeface="Arial"/>
            </a:endParaRPr>
          </a:p>
          <a:p>
            <a:pPr marL="1251585" marR="622935" lvl="1" indent="-286385">
              <a:lnSpc>
                <a:spcPts val="2600"/>
              </a:lnSpc>
              <a:spcBef>
                <a:spcPts val="590"/>
              </a:spcBef>
              <a:buFont typeface="Arial"/>
              <a:buChar char="–"/>
              <a:tabLst>
                <a:tab pos="1252220" algn="l"/>
              </a:tabLst>
            </a:pPr>
            <a:r>
              <a:rPr sz="2400" b="1" i="1" spc="-15" dirty="0">
                <a:solidFill>
                  <a:srgbClr val="FF3200"/>
                </a:solidFill>
                <a:latin typeface="Arial"/>
                <a:cs typeface="Arial"/>
              </a:rPr>
              <a:t>Time </a:t>
            </a:r>
            <a:r>
              <a:rPr sz="2400" b="1" i="1" spc="-5" dirty="0">
                <a:solidFill>
                  <a:srgbClr val="FF3200"/>
                </a:solidFill>
                <a:latin typeface="Arial"/>
                <a:cs typeface="Arial"/>
              </a:rPr>
              <a:t>varying of channel </a:t>
            </a:r>
            <a:r>
              <a:rPr lang="en-US" sz="2400" b="1" i="1" spc="-5" dirty="0" smtClean="0">
                <a:solidFill>
                  <a:srgbClr val="FF3200"/>
                </a:solidFill>
                <a:latin typeface="Arial"/>
                <a:cs typeface="Arial"/>
              </a:rPr>
              <a:t>:</a:t>
            </a:r>
            <a:r>
              <a:rPr sz="2400" spc="75" dirty="0" smtClean="0">
                <a:solidFill>
                  <a:srgbClr val="003265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akibat pergerakan,  dianalisis dengan </a:t>
            </a:r>
            <a:r>
              <a:rPr sz="2400" b="1" i="1" spc="-15" dirty="0">
                <a:solidFill>
                  <a:srgbClr val="003265"/>
                </a:solidFill>
                <a:latin typeface="Arial"/>
                <a:cs typeface="Arial"/>
              </a:rPr>
              <a:t>Time Varying</a:t>
            </a:r>
            <a:r>
              <a:rPr sz="2400" b="1" i="1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003265"/>
                </a:solidFill>
                <a:latin typeface="Arial"/>
                <a:cs typeface="Arial"/>
              </a:rPr>
              <a:t>Model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</a:pPr>
            <a:endParaRPr sz="29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69" y="1142993"/>
            <a:ext cx="5793105" cy="152400"/>
          </a:xfrm>
          <a:custGeom>
            <a:avLst/>
            <a:gdLst/>
            <a:ahLst/>
            <a:cxnLst/>
            <a:rect l="l" t="t" r="r" b="b"/>
            <a:pathLst>
              <a:path w="5793105" h="152400">
                <a:moveTo>
                  <a:pt x="0" y="0"/>
                </a:moveTo>
                <a:lnTo>
                  <a:pt x="5792729" y="0"/>
                </a:lnTo>
                <a:lnTo>
                  <a:pt x="579272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901" y="1142993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26135" y="152399"/>
                </a:moveTo>
                <a:lnTo>
                  <a:pt x="326135" y="0"/>
                </a:lnTo>
                <a:lnTo>
                  <a:pt x="163067" y="0"/>
                </a:lnTo>
                <a:lnTo>
                  <a:pt x="99655" y="6119"/>
                </a:lnTo>
                <a:lnTo>
                  <a:pt x="47815" y="22669"/>
                </a:lnTo>
                <a:lnTo>
                  <a:pt x="12834" y="46934"/>
                </a:lnTo>
                <a:lnTo>
                  <a:pt x="0" y="76199"/>
                </a:lnTo>
                <a:lnTo>
                  <a:pt x="12834" y="106108"/>
                </a:lnTo>
                <a:lnTo>
                  <a:pt x="47815" y="130301"/>
                </a:lnTo>
                <a:lnTo>
                  <a:pt x="99655" y="146494"/>
                </a:lnTo>
                <a:lnTo>
                  <a:pt x="163067" y="152399"/>
                </a:lnTo>
                <a:lnTo>
                  <a:pt x="326135" y="15239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2369" y="3233419"/>
            <a:ext cx="199834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3265"/>
                </a:solidFill>
                <a:latin typeface="Arial"/>
                <a:cs typeface="Arial"/>
              </a:rPr>
              <a:t>Klasifikasi  </a:t>
            </a:r>
            <a:r>
              <a:rPr sz="2800" b="1" i="1" spc="-5" dirty="0">
                <a:solidFill>
                  <a:srgbClr val="003265"/>
                </a:solidFill>
                <a:latin typeface="Arial"/>
                <a:cs typeface="Arial"/>
              </a:rPr>
              <a:t>Small</a:t>
            </a:r>
            <a:r>
              <a:rPr sz="2800" b="1" i="1" spc="-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3265"/>
                </a:solidFill>
                <a:latin typeface="Arial"/>
                <a:cs typeface="Arial"/>
              </a:rPr>
              <a:t>Scale  Fading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194" y="3886199"/>
            <a:ext cx="349250" cy="3429000"/>
          </a:xfrm>
          <a:custGeom>
            <a:avLst/>
            <a:gdLst/>
            <a:ahLst/>
            <a:cxnLst/>
            <a:rect l="l" t="t" r="r" b="b"/>
            <a:pathLst>
              <a:path w="349250" h="3429000">
                <a:moveTo>
                  <a:pt x="348995" y="0"/>
                </a:moveTo>
                <a:lnTo>
                  <a:pt x="0" y="0"/>
                </a:lnTo>
                <a:lnTo>
                  <a:pt x="0" y="3428994"/>
                </a:lnTo>
                <a:lnTo>
                  <a:pt x="348995" y="3428994"/>
                </a:lnTo>
                <a:lnTo>
                  <a:pt x="348995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4605" y="6858761"/>
            <a:ext cx="9410700" cy="0"/>
          </a:xfrm>
          <a:custGeom>
            <a:avLst/>
            <a:gdLst/>
            <a:ahLst/>
            <a:cxnLst/>
            <a:rect l="l" t="t" r="r" b="b"/>
            <a:pathLst>
              <a:path w="9410700">
                <a:moveTo>
                  <a:pt x="0" y="0"/>
                </a:moveTo>
                <a:lnTo>
                  <a:pt x="94106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55524"/>
              </p:ext>
            </p:extLst>
          </p:nvPr>
        </p:nvGraphicFramePr>
        <p:xfrm>
          <a:off x="3457111" y="1349452"/>
          <a:ext cx="5815611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8"/>
                <a:gridCol w="1292358"/>
                <a:gridCol w="3014485"/>
              </a:tblGrid>
              <a:tr h="101600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461645" marR="73025" indent="-276225">
                        <a:lnSpc>
                          <a:spcPct val="101499"/>
                        </a:lnSpc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SMALL SCALE  FADING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11125" marR="74295">
                        <a:lnSpc>
                          <a:spcPct val="101299"/>
                        </a:lnSpc>
                        <a:spcBef>
                          <a:spcPts val="1075"/>
                        </a:spcBef>
                      </a:pPr>
                      <a:r>
                        <a:rPr sz="1300" b="1" dirty="0" smtClean="0">
                          <a:latin typeface="Arial"/>
                          <a:cs typeface="Arial"/>
                        </a:rPr>
                        <a:t>Time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Delay  Spread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FLAT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FADING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25450" indent="-215265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Microsoft Sans Serif"/>
                        <a:buChar char="•"/>
                        <a:tabLst>
                          <a:tab pos="425450" algn="l"/>
                          <a:tab pos="426084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BW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sinyal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BW</a:t>
                      </a:r>
                      <a:r>
                        <a:rPr sz="13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koheren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25450" marR="793750" indent="-215265">
                        <a:lnSpc>
                          <a:spcPts val="1580"/>
                        </a:lnSpc>
                        <a:spcBef>
                          <a:spcPts val="45"/>
                        </a:spcBef>
                        <a:buFont typeface="Microsoft Sans Serif"/>
                        <a:buChar char="•"/>
                        <a:tabLst>
                          <a:tab pos="425450" algn="l"/>
                          <a:tab pos="426084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Delay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spread </a:t>
                      </a:r>
                      <a:r>
                        <a:rPr sz="1300" spc="5" dirty="0" smtClean="0">
                          <a:latin typeface="Arial"/>
                          <a:cs typeface="Arial"/>
                        </a:rPr>
                        <a:t>&lt;</a:t>
                      </a:r>
                      <a:r>
                        <a:rPr lang="en-US" sz="13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14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periode  simbol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1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1147445">
                        <a:lnSpc>
                          <a:spcPct val="101499"/>
                        </a:lnSpc>
                        <a:spcBef>
                          <a:spcPts val="625"/>
                        </a:spcBef>
                      </a:pPr>
                      <a:r>
                        <a:rPr sz="1300" b="1" spc="5" dirty="0">
                          <a:latin typeface="Arial"/>
                          <a:cs typeface="Arial"/>
                        </a:rPr>
                        <a:t>FREQUENCY  SELECTIVE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FADING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506095" indent="-214629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Microsoft Sans Serif"/>
                        <a:buChar char="•"/>
                        <a:tabLst>
                          <a:tab pos="506095" algn="l"/>
                          <a:tab pos="506730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BW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sinyal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&gt; BW</a:t>
                      </a:r>
                      <a:r>
                        <a:rPr sz="1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koheren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506095" indent="-214629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Microsoft Sans Serif"/>
                        <a:buChar char="•"/>
                        <a:tabLst>
                          <a:tab pos="506095" algn="l"/>
                          <a:tab pos="506730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Delay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spread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&gt;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periode</a:t>
                      </a:r>
                      <a:r>
                        <a:rPr sz="13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simbol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33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02235" marR="132715" algn="just">
                        <a:lnSpc>
                          <a:spcPct val="101200"/>
                        </a:lnSpc>
                        <a:spcBef>
                          <a:spcPts val="835"/>
                        </a:spcBef>
                      </a:pPr>
                      <a:r>
                        <a:rPr sz="1300" b="1" spc="0" dirty="0" smtClean="0">
                          <a:latin typeface="Arial"/>
                          <a:cs typeface="Arial"/>
                        </a:rPr>
                        <a:t>Doppler 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Spread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530"/>
                        </a:lnSpc>
                        <a:spcBef>
                          <a:spcPts val="585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FAST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FADING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06095" marR="240029" indent="-214629">
                        <a:lnSpc>
                          <a:spcPct val="100800"/>
                        </a:lnSpc>
                        <a:spcBef>
                          <a:spcPts val="5"/>
                        </a:spcBef>
                        <a:buFont typeface="Microsoft Sans Serif"/>
                        <a:buChar char="•"/>
                        <a:tabLst>
                          <a:tab pos="506095" algn="l"/>
                          <a:tab pos="506730" algn="l"/>
                        </a:tabLst>
                      </a:pPr>
                      <a:r>
                        <a:rPr sz="1300" spc="0" dirty="0" err="1" smtClean="0">
                          <a:latin typeface="Arial"/>
                          <a:cs typeface="Arial"/>
                        </a:rPr>
                        <a:t>Variasi</a:t>
                      </a:r>
                      <a:r>
                        <a:rPr sz="1300" spc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kanal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lebih </a:t>
                      </a:r>
                      <a:r>
                        <a:rPr sz="1300" b="1" spc="0" dirty="0">
                          <a:latin typeface="Arial"/>
                          <a:cs typeface="Arial"/>
                        </a:rPr>
                        <a:t>cepat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dari 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variasi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sinyal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baseband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9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300" b="1" spc="0" dirty="0">
                          <a:latin typeface="Arial"/>
                          <a:cs typeface="Arial"/>
                        </a:rPr>
                        <a:t>SLOW</a:t>
                      </a:r>
                      <a:r>
                        <a:rPr sz="13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FADING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06095" marR="139700" indent="-214629">
                        <a:lnSpc>
                          <a:spcPts val="1580"/>
                        </a:lnSpc>
                        <a:buFont typeface="Microsoft Sans Serif"/>
                        <a:buChar char="•"/>
                        <a:tabLst>
                          <a:tab pos="506095" algn="l"/>
                          <a:tab pos="506730" algn="l"/>
                        </a:tabLst>
                      </a:pPr>
                      <a:r>
                        <a:rPr sz="1300" spc="0" dirty="0" err="1" smtClean="0">
                          <a:latin typeface="Arial"/>
                          <a:cs typeface="Arial"/>
                        </a:rPr>
                        <a:t>Variasi</a:t>
                      </a:r>
                      <a:r>
                        <a:rPr sz="1300" spc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kanal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lebih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lambat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dari 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variasi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sinyal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0" dirty="0">
                          <a:latin typeface="Arial"/>
                          <a:cs typeface="Arial"/>
                        </a:rPr>
                        <a:t>baseband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1036</Words>
  <Application>Microsoft Office PowerPoint</Application>
  <PresentationFormat>Custom</PresentationFormat>
  <Paragraphs>307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</vt:lpstr>
      <vt:lpstr>Microsoft Sans Serif</vt:lpstr>
      <vt:lpstr>Symbol</vt:lpstr>
      <vt:lpstr>Times New Roman</vt:lpstr>
      <vt:lpstr>Wingdings</vt:lpstr>
      <vt:lpstr>Office Theme</vt:lpstr>
      <vt:lpstr>SISTEM KOMUNIKASI BERGERAK</vt:lpstr>
      <vt:lpstr>PowerPoint Presentation</vt:lpstr>
      <vt:lpstr>Pendahuluan</vt:lpstr>
      <vt:lpstr>PowerPoint Presentation</vt:lpstr>
      <vt:lpstr>PowerPoint Presentation</vt:lpstr>
      <vt:lpstr>PowerPoint Presentation</vt:lpstr>
      <vt:lpstr>PowerPoint Presentation</vt:lpstr>
      <vt:lpstr>Karakterisasi Kanal Multipath</vt:lpstr>
      <vt:lpstr>PowerPoint Presentation</vt:lpstr>
      <vt:lpstr>PowerPoint Presentation</vt:lpstr>
      <vt:lpstr>PowerPoint Presentation</vt:lpstr>
      <vt:lpstr>Small Scale Fading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 Scale Fading – Parameter kanal multipath – parameter dispersi  waktu</vt:lpstr>
      <vt:lpstr>PowerPoint Presentation</vt:lpstr>
      <vt:lpstr>Parameter kanal multipath – Efek doppler</vt:lpstr>
      <vt:lpstr>Small Scale Fading – Parameter kanal multipath – Efek doppler</vt:lpstr>
      <vt:lpstr>Small Scale Fading – Parameter kanal multipath – Efek doppler</vt:lpstr>
      <vt:lpstr>Small Scale Fading – Parameter kanal multipath – Efek doppler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Modul 4_TT4113_SmallScaleFading_versi Rina Maret'10 [Compatibility Mode]</dc:title>
  <dc:creator>M Nursalim</dc:creator>
  <cp:lastModifiedBy>Nayadut</cp:lastModifiedBy>
  <cp:revision>20</cp:revision>
  <dcterms:created xsi:type="dcterms:W3CDTF">2017-10-16T12:59:54Z</dcterms:created>
  <dcterms:modified xsi:type="dcterms:W3CDTF">2017-11-27T00:57:09Z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2010-03-22T00:00:00Z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2017-10-16T00:00:00Z</vt:filetime>
  </property>
</Properties>
</file>