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72" r:id="rId14"/>
    <p:sldId id="271" r:id="rId15"/>
    <p:sldId id="273" r:id="rId16"/>
    <p:sldId id="274" r:id="rId17"/>
    <p:sldId id="267" r:id="rId18"/>
    <p:sldId id="268" r:id="rId19"/>
    <p:sldId id="269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3" autoAdjust="0"/>
    <p:restoredTop sz="94660"/>
  </p:normalViewPr>
  <p:slideViewPr>
    <p:cSldViewPr snapToGrid="0">
      <p:cViewPr varScale="1">
        <p:scale>
          <a:sx n="79" d="100"/>
          <a:sy n="79" d="100"/>
        </p:scale>
        <p:origin x="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9A9A-B4B0-4B32-B8CD-2E25E95134C4}" type="datetimeFigureOut">
              <a:rPr lang="en-US" smtClean="0"/>
              <a:t>12/18/2017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366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E721-B01C-4D5D-A3CA-2E5518383F10}" type="datetimeFigureOut">
              <a:rPr lang="en-US" smtClean="0"/>
              <a:t>12/18/2017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859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3FEF9-69D0-4F8C-A336-59491FBEDC47}" type="datetimeFigureOut">
              <a:rPr lang="en-US" smtClean="0"/>
              <a:t>12/18/2017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11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21DC-8981-44E6-BC8C-2BA8F673FFBB}" type="datetimeFigureOut">
              <a:rPr lang="en-US" smtClean="0"/>
              <a:t>12/18/2017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247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C5D3-0140-4E75-8D7F-C0623D06DFD7}" type="datetimeFigureOut">
              <a:rPr lang="en-US" smtClean="0"/>
              <a:t>12/18/2017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610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6F9-5B40-48E0-8DFD-99EF944CDD22}" type="datetimeFigureOut">
              <a:rPr lang="en-US" smtClean="0"/>
              <a:t>12/18/2017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118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8D6B-2C72-4E21-9893-A649C6E2A47D}" type="datetimeFigureOut">
              <a:rPr lang="en-US" smtClean="0"/>
              <a:t>12/18/2017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757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1C9-A66C-49F0-970E-F7B68D9109A0}" type="datetimeFigureOut">
              <a:rPr lang="en-US" smtClean="0"/>
              <a:t>12/18/2017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588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AE78-96A2-4A23-B183-3B6DB4374FE7}" type="datetimeFigureOut">
              <a:rPr lang="en-US" smtClean="0"/>
              <a:t>12/18/2017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287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0757-B101-4811-9189-10EB2F458E2D}" type="datetimeFigureOut">
              <a:rPr lang="en-US" smtClean="0"/>
              <a:t>12/18/2017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84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C078-589F-40E3-816C-EE21D62B5BBA}" type="datetimeFigureOut">
              <a:rPr lang="en-US" smtClean="0"/>
              <a:t>12/18/2017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087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04436-CA73-4D53-89B4-2A5C7347BF2F}" type="datetimeFigureOut">
              <a:rPr lang="en-US" smtClean="0"/>
              <a:t>12/18/2017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191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image" Target="../media/image12.emf"/><Relationship Id="rId7" Type="http://schemas.openxmlformats.org/officeDocument/2006/relationships/image" Target="../media/image16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7" Type="http://schemas.openxmlformats.org/officeDocument/2006/relationships/image" Target="../media/image33.emf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emf"/><Relationship Id="rId5" Type="http://schemas.openxmlformats.org/officeDocument/2006/relationships/image" Target="../media/image31.emf"/><Relationship Id="rId4" Type="http://schemas.openxmlformats.org/officeDocument/2006/relationships/image" Target="../media/image30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7" Type="http://schemas.openxmlformats.org/officeDocument/2006/relationships/image" Target="../media/image10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emf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Perancangan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(Cell Site Design)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87778"/>
            <a:ext cx="9144000" cy="770021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Bergerak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19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0431"/>
            <a:ext cx="10515600" cy="1030538"/>
          </a:xfrm>
        </p:spPr>
        <p:txBody>
          <a:bodyPr>
            <a:normAutofit/>
          </a:bodyPr>
          <a:lstStyle/>
          <a:p>
            <a:r>
              <a:rPr lang="en-US" sz="3600" b="1" dirty="0" err="1" smtClean="0"/>
              <a:t>Soal</a:t>
            </a:r>
            <a:r>
              <a:rPr lang="en-US" sz="3600" b="1" dirty="0" smtClean="0"/>
              <a:t> 1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0214"/>
            <a:ext cx="10700084" cy="54623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daya</a:t>
            </a:r>
            <a:r>
              <a:rPr lang="en-US" sz="2400" dirty="0" smtClean="0"/>
              <a:t> </a:t>
            </a:r>
            <a:r>
              <a:rPr lang="en-US" sz="2400" dirty="0" err="1" smtClean="0"/>
              <a:t>pancar</a:t>
            </a:r>
            <a:r>
              <a:rPr lang="en-US" sz="2400" dirty="0" smtClean="0"/>
              <a:t> </a:t>
            </a:r>
            <a:r>
              <a:rPr lang="en-US" sz="2400" dirty="0" err="1" smtClean="0"/>
              <a:t>sebesar</a:t>
            </a:r>
            <a:r>
              <a:rPr lang="en-US" sz="2400" dirty="0" smtClean="0"/>
              <a:t> 100 Watt </a:t>
            </a:r>
            <a:r>
              <a:rPr lang="en-US" sz="2400" dirty="0" err="1" smtClean="0"/>
              <a:t>diberikan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antena</a:t>
            </a:r>
            <a:r>
              <a:rPr lang="en-US" sz="2400" dirty="0" smtClean="0"/>
              <a:t> </a:t>
            </a:r>
            <a:r>
              <a:rPr lang="en-US" sz="2400" dirty="0" err="1" smtClean="0"/>
              <a:t>pemancar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penguatan</a:t>
            </a:r>
            <a:r>
              <a:rPr lang="en-US" sz="2400" dirty="0" smtClean="0"/>
              <a:t> 1 </a:t>
            </a:r>
            <a:r>
              <a:rPr lang="en-US" sz="2400" dirty="0" smtClean="0"/>
              <a:t>kali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frekuensi</a:t>
            </a:r>
            <a:r>
              <a:rPr lang="en-US" sz="2400" dirty="0" smtClean="0"/>
              <a:t> </a:t>
            </a:r>
            <a:r>
              <a:rPr lang="en-US" sz="2400" dirty="0" err="1" smtClean="0"/>
              <a:t>pembawa</a:t>
            </a:r>
            <a:r>
              <a:rPr lang="en-US" sz="2400" dirty="0" smtClean="0"/>
              <a:t> </a:t>
            </a:r>
            <a:r>
              <a:rPr lang="en-US" sz="2400" dirty="0" err="1" smtClean="0"/>
              <a:t>sebesar</a:t>
            </a:r>
            <a:r>
              <a:rPr lang="en-US" sz="2400" dirty="0" smtClean="0"/>
              <a:t> 600 </a:t>
            </a:r>
            <a:r>
              <a:rPr lang="en-US" sz="2400" dirty="0" err="1" smtClean="0"/>
              <a:t>MHz.</a:t>
            </a:r>
            <a:r>
              <a:rPr lang="en-US" sz="2400" dirty="0" smtClean="0"/>
              <a:t> </a:t>
            </a:r>
            <a:r>
              <a:rPr lang="en-US" sz="2400" dirty="0" err="1" smtClean="0"/>
              <a:t>Tentukanlah</a:t>
            </a:r>
            <a:r>
              <a:rPr lang="en-US" sz="2400" dirty="0" smtClean="0"/>
              <a:t> </a:t>
            </a:r>
            <a:r>
              <a:rPr lang="en-US" sz="2400" dirty="0" err="1" smtClean="0"/>
              <a:t>daya</a:t>
            </a:r>
            <a:r>
              <a:rPr lang="en-US" sz="2400" dirty="0" smtClean="0"/>
              <a:t> </a:t>
            </a:r>
            <a:r>
              <a:rPr lang="en-US" sz="2400" dirty="0" err="1" smtClean="0"/>
              <a:t>terima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antena</a:t>
            </a:r>
            <a:r>
              <a:rPr lang="en-US" sz="2400" dirty="0" smtClean="0"/>
              <a:t> </a:t>
            </a:r>
            <a:r>
              <a:rPr lang="en-US" sz="2400" dirty="0" err="1" smtClean="0"/>
              <a:t>penerima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penguatan</a:t>
            </a:r>
            <a:r>
              <a:rPr lang="en-US" sz="2400" dirty="0" smtClean="0"/>
              <a:t> 1 </a:t>
            </a:r>
            <a:r>
              <a:rPr lang="en-US" sz="2400" dirty="0" smtClean="0"/>
              <a:t>kali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satuan</a:t>
            </a:r>
            <a:r>
              <a:rPr lang="en-US" sz="2400" dirty="0" smtClean="0"/>
              <a:t> </a:t>
            </a:r>
            <a:r>
              <a:rPr lang="en-US" sz="2400" dirty="0" err="1" smtClean="0"/>
              <a:t>dBm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ruang</a:t>
            </a:r>
            <a:r>
              <a:rPr lang="en-US" sz="2400" dirty="0" smtClean="0"/>
              <a:t> </a:t>
            </a:r>
            <a:r>
              <a:rPr lang="en-US" sz="2400" dirty="0" err="1" smtClean="0"/>
              <a:t>bebas</a:t>
            </a:r>
            <a:r>
              <a:rPr lang="en-US" sz="2400" dirty="0" smtClean="0"/>
              <a:t> </a:t>
            </a:r>
            <a:r>
              <a:rPr lang="en-US" sz="2400" dirty="0" err="1" smtClean="0"/>
              <a:t>berjarak</a:t>
            </a:r>
            <a:r>
              <a:rPr lang="en-US" sz="2400" dirty="0" smtClean="0"/>
              <a:t> 200 meter !</a:t>
            </a:r>
          </a:p>
          <a:p>
            <a:pPr marL="0" indent="0">
              <a:buNone/>
            </a:pPr>
            <a:r>
              <a:rPr lang="en-US" sz="2400" b="1" dirty="0" err="1" smtClean="0"/>
              <a:t>Penyelesaian</a:t>
            </a:r>
            <a:r>
              <a:rPr lang="en-US" sz="2400" b="1" dirty="0" smtClean="0"/>
              <a:t>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err="1" smtClean="0"/>
              <a:t>Langkah</a:t>
            </a:r>
            <a:r>
              <a:rPr lang="en-US" sz="2400" dirty="0" smtClean="0"/>
              <a:t> 1, </a:t>
            </a:r>
            <a:r>
              <a:rPr lang="en-US" sz="2400" dirty="0" err="1" smtClean="0"/>
              <a:t>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persamaan</a:t>
            </a:r>
            <a:r>
              <a:rPr lang="en-US" sz="2400" dirty="0" smtClean="0"/>
              <a:t>: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/>
          </a:p>
          <a:p>
            <a:pPr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err="1" smtClean="0"/>
              <a:t>Langkah</a:t>
            </a:r>
            <a:r>
              <a:rPr lang="en-US" sz="2400" dirty="0" smtClean="0"/>
              <a:t> 2, </a:t>
            </a:r>
            <a:r>
              <a:rPr lang="en-US" sz="2400" dirty="0" err="1" smtClean="0"/>
              <a:t>daya</a:t>
            </a:r>
            <a:r>
              <a:rPr lang="en-US" sz="2400" dirty="0" smtClean="0"/>
              <a:t> </a:t>
            </a:r>
            <a:r>
              <a:rPr lang="en-US" sz="2400" dirty="0" err="1" smtClean="0"/>
              <a:t>terima</a:t>
            </a:r>
            <a:r>
              <a:rPr lang="en-US" sz="2400" dirty="0" smtClean="0"/>
              <a:t> (</a:t>
            </a:r>
            <a:r>
              <a:rPr lang="en-US" sz="2400" dirty="0" err="1" smtClean="0"/>
              <a:t>Pr</a:t>
            </a:r>
            <a:r>
              <a:rPr lang="en-US" sz="2400" dirty="0" smtClean="0"/>
              <a:t>)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dicari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persamaan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9510" y="3696682"/>
            <a:ext cx="1830600" cy="8121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2219" y="3696681"/>
            <a:ext cx="775574" cy="7189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4911" y="3763603"/>
            <a:ext cx="2339100" cy="609120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3922295" y="3922287"/>
            <a:ext cx="493295" cy="2646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58606" y="5106078"/>
            <a:ext cx="4271400" cy="774090"/>
          </a:xfrm>
          <a:prstGeom prst="rect">
            <a:avLst/>
          </a:prstGeom>
        </p:spPr>
      </p:pic>
      <p:sp>
        <p:nvSpPr>
          <p:cNvPr id="9" name="Right Arrow 8"/>
          <p:cNvSpPr/>
          <p:nvPr/>
        </p:nvSpPr>
        <p:spPr>
          <a:xfrm>
            <a:off x="5430006" y="5366084"/>
            <a:ext cx="387787" cy="2646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92495" y="5266019"/>
            <a:ext cx="2491650" cy="40608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07336" y="5708853"/>
            <a:ext cx="2593350" cy="34263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917058" y="6088237"/>
            <a:ext cx="1525500" cy="329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345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0431"/>
            <a:ext cx="10515600" cy="1030538"/>
          </a:xfrm>
        </p:spPr>
        <p:txBody>
          <a:bodyPr>
            <a:normAutofit/>
          </a:bodyPr>
          <a:lstStyle/>
          <a:p>
            <a:r>
              <a:rPr lang="en-US" sz="3600" b="1" dirty="0" err="1" smtClean="0"/>
              <a:t>Soal</a:t>
            </a:r>
            <a:r>
              <a:rPr lang="en-US" sz="3600" b="1" dirty="0" smtClean="0"/>
              <a:t> 2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0214"/>
            <a:ext cx="10700084" cy="54623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 smtClean="0"/>
              <a:t>Melanjutkan</a:t>
            </a:r>
            <a:r>
              <a:rPr lang="en-US" sz="2400" dirty="0" smtClean="0"/>
              <a:t> </a:t>
            </a:r>
            <a:r>
              <a:rPr lang="en-US" sz="2400" dirty="0" err="1" smtClean="0"/>
              <a:t>soal</a:t>
            </a:r>
            <a:r>
              <a:rPr lang="en-US" sz="2400" dirty="0" smtClean="0"/>
              <a:t> 1 </a:t>
            </a:r>
            <a:r>
              <a:rPr lang="en-US" sz="2400" dirty="0" err="1" smtClean="0"/>
              <a:t>sebelumnya</a:t>
            </a:r>
            <a:r>
              <a:rPr lang="en-US" sz="2400" dirty="0" smtClean="0"/>
              <a:t>.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jarak</a:t>
            </a:r>
            <a:r>
              <a:rPr lang="en-US" sz="2400" dirty="0" smtClean="0"/>
              <a:t> </a:t>
            </a:r>
            <a:r>
              <a:rPr lang="en-US" sz="2400" dirty="0" err="1" smtClean="0"/>
              <a:t>diperluas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10 kilometer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semula</a:t>
            </a:r>
            <a:r>
              <a:rPr lang="en-US" sz="2400" dirty="0" smtClean="0"/>
              <a:t> 200 meter,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tentukanlah</a:t>
            </a:r>
            <a:r>
              <a:rPr lang="en-US" sz="2400" dirty="0" smtClean="0"/>
              <a:t> </a:t>
            </a:r>
            <a:r>
              <a:rPr lang="en-US" sz="2400" dirty="0" err="1" smtClean="0"/>
              <a:t>daya</a:t>
            </a:r>
            <a:r>
              <a:rPr lang="en-US" sz="2400" dirty="0" smtClean="0"/>
              <a:t> </a:t>
            </a:r>
            <a:r>
              <a:rPr lang="en-US" sz="2400" dirty="0" err="1" smtClean="0"/>
              <a:t>terima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diterima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antena</a:t>
            </a:r>
            <a:r>
              <a:rPr lang="en-US" sz="2400" dirty="0" smtClean="0"/>
              <a:t> </a:t>
            </a:r>
            <a:r>
              <a:rPr lang="en-US" sz="2400" dirty="0" err="1" smtClean="0"/>
              <a:t>penerima</a:t>
            </a:r>
            <a:r>
              <a:rPr lang="en-US" sz="2400" dirty="0" smtClean="0"/>
              <a:t> </a:t>
            </a:r>
            <a:r>
              <a:rPr lang="en-US" sz="2400" dirty="0" err="1" smtClean="0"/>
              <a:t>saat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! </a:t>
            </a:r>
          </a:p>
          <a:p>
            <a:pPr marL="0" indent="0">
              <a:buNone/>
            </a:pPr>
            <a:r>
              <a:rPr lang="en-US" sz="2400" b="1" dirty="0" err="1" smtClean="0"/>
              <a:t>Penyelesaian</a:t>
            </a:r>
            <a:r>
              <a:rPr lang="en-US" sz="2400" b="1" dirty="0" smtClean="0"/>
              <a:t>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err="1" smtClean="0"/>
              <a:t>Langkah</a:t>
            </a:r>
            <a:r>
              <a:rPr lang="en-US" sz="2400" dirty="0" smtClean="0"/>
              <a:t> 1, </a:t>
            </a:r>
            <a:r>
              <a:rPr lang="en-US" sz="2400" dirty="0" err="1" smtClean="0"/>
              <a:t>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persamaan</a:t>
            </a:r>
            <a:r>
              <a:rPr lang="en-US" sz="2400" dirty="0" smtClean="0"/>
              <a:t>: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/>
          </a:p>
          <a:p>
            <a:pPr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err="1" smtClean="0"/>
              <a:t>Langkah</a:t>
            </a:r>
            <a:r>
              <a:rPr lang="en-US" sz="2400" dirty="0" smtClean="0"/>
              <a:t> 2, </a:t>
            </a:r>
            <a:r>
              <a:rPr lang="en-US" sz="2400" dirty="0" err="1" smtClean="0"/>
              <a:t>daya</a:t>
            </a:r>
            <a:r>
              <a:rPr lang="en-US" sz="2400" dirty="0" smtClean="0"/>
              <a:t> </a:t>
            </a:r>
            <a:r>
              <a:rPr lang="en-US" sz="2400" dirty="0" err="1" smtClean="0"/>
              <a:t>terima</a:t>
            </a:r>
            <a:r>
              <a:rPr lang="en-US" sz="2400" dirty="0" smtClean="0"/>
              <a:t> (</a:t>
            </a:r>
            <a:r>
              <a:rPr lang="en-US" sz="2400" dirty="0" err="1" smtClean="0"/>
              <a:t>Pr</a:t>
            </a:r>
            <a:r>
              <a:rPr lang="en-US" sz="2400" dirty="0" smtClean="0"/>
              <a:t>) </a:t>
            </a:r>
            <a:r>
              <a:rPr lang="en-US" sz="2400" dirty="0" err="1" smtClean="0"/>
              <a:t>sekarang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dicari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persamaan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sp>
        <p:nvSpPr>
          <p:cNvPr id="7" name="Right Arrow 6"/>
          <p:cNvSpPr/>
          <p:nvPr/>
        </p:nvSpPr>
        <p:spPr>
          <a:xfrm>
            <a:off x="4278718" y="3564333"/>
            <a:ext cx="493295" cy="2646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030960" y="3459696"/>
            <a:ext cx="31625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Dimana</a:t>
            </a:r>
            <a:r>
              <a:rPr lang="en-US" dirty="0" smtClean="0"/>
              <a:t>: </a:t>
            </a:r>
            <a:r>
              <a:rPr lang="en-US" i="1" dirty="0" smtClean="0"/>
              <a:t>d </a:t>
            </a:r>
            <a:r>
              <a:rPr lang="en-US" i="1" dirty="0" smtClean="0"/>
              <a:t>= 10 km, </a:t>
            </a:r>
            <a:r>
              <a:rPr lang="en-US" i="1" dirty="0" smtClean="0"/>
              <a:t>d</a:t>
            </a:r>
            <a:r>
              <a:rPr lang="en-US" sz="1200" i="1" dirty="0" smtClean="0"/>
              <a:t>0</a:t>
            </a:r>
            <a:r>
              <a:rPr lang="en-US" i="1" dirty="0" smtClean="0"/>
              <a:t> </a:t>
            </a:r>
            <a:r>
              <a:rPr lang="en-US" i="1" dirty="0" smtClean="0"/>
              <a:t>= 200 m</a:t>
            </a:r>
            <a:endParaRPr lang="en-US" i="1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6448" y="4687764"/>
            <a:ext cx="3915450" cy="81216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3608" y="5499924"/>
            <a:ext cx="2898450" cy="46953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21576" y="6039367"/>
            <a:ext cx="1322100" cy="34263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1002809" y="3381405"/>
                <a:ext cx="3111300" cy="5259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𝑃𝐿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𝑃𝐿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+10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log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⁡(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809" y="3381405"/>
                <a:ext cx="3111300" cy="52591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30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9907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2.1 </a:t>
            </a:r>
            <a:r>
              <a:rPr lang="en-US" sz="3200" b="1" dirty="0" err="1" smtClean="0">
                <a:solidFill>
                  <a:srgbClr val="C00000"/>
                </a:solidFill>
              </a:rPr>
              <a:t>Pathloss</a:t>
            </a:r>
            <a:r>
              <a:rPr lang="en-US" sz="3200" b="1" dirty="0" smtClean="0">
                <a:solidFill>
                  <a:srgbClr val="C00000"/>
                </a:solidFill>
              </a:rPr>
              <a:t> Model Okumura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3508"/>
            <a:ext cx="10515600" cy="48053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/>
              <a:t>Labih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di area urban.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/>
              <a:t>Frekuensi</a:t>
            </a:r>
            <a:r>
              <a:rPr lang="en-US" dirty="0" smtClean="0"/>
              <a:t> coverage-</a:t>
            </a:r>
            <a:r>
              <a:rPr lang="en-US" dirty="0" err="1" smtClean="0"/>
              <a:t>nya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200 MHz – 1.900 MHz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1 km – 100 km.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/>
              <a:t>Ketinggian</a:t>
            </a:r>
            <a:r>
              <a:rPr lang="en-US" dirty="0" smtClean="0"/>
              <a:t> </a:t>
            </a:r>
            <a:r>
              <a:rPr lang="en-US" dirty="0" err="1" smtClean="0"/>
              <a:t>antena</a:t>
            </a:r>
            <a:r>
              <a:rPr lang="en-US" dirty="0" smtClean="0"/>
              <a:t> </a:t>
            </a:r>
            <a:r>
              <a:rPr lang="en-US" dirty="0" smtClean="0"/>
              <a:t>base </a:t>
            </a:r>
            <a:r>
              <a:rPr lang="en-US" dirty="0" smtClean="0"/>
              <a:t>station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smtClean="0"/>
              <a:t>30 m – 1000 m.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/>
              <a:t>Besarnya</a:t>
            </a:r>
            <a:r>
              <a:rPr lang="en-US" dirty="0" smtClean="0"/>
              <a:t> </a:t>
            </a:r>
            <a:r>
              <a:rPr lang="en-US" dirty="0" err="1" smtClean="0"/>
              <a:t>pathloss</a:t>
            </a:r>
            <a:r>
              <a:rPr lang="en-US" dirty="0" smtClean="0"/>
              <a:t> model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dirumuskan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613282"/>
            <a:ext cx="5425520" cy="62488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0139" y="4008764"/>
            <a:ext cx="4232467" cy="1833918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6692526" y="4613282"/>
            <a:ext cx="430169" cy="6248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12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9907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2.2 </a:t>
            </a:r>
            <a:r>
              <a:rPr lang="en-US" sz="3200" b="1" dirty="0" err="1" smtClean="0">
                <a:solidFill>
                  <a:srgbClr val="C00000"/>
                </a:solidFill>
              </a:rPr>
              <a:t>Pathloss</a:t>
            </a:r>
            <a:r>
              <a:rPr lang="en-US" sz="3200" b="1" dirty="0" smtClean="0">
                <a:solidFill>
                  <a:srgbClr val="C00000"/>
                </a:solidFill>
              </a:rPr>
              <a:t> Model </a:t>
            </a:r>
            <a:r>
              <a:rPr lang="en-US" sz="3200" b="1" dirty="0" err="1" smtClean="0">
                <a:solidFill>
                  <a:srgbClr val="C00000"/>
                </a:solidFill>
              </a:rPr>
              <a:t>Hata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3508"/>
            <a:ext cx="10515600" cy="48053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/>
              <a:t>Labih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di area urban.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/>
              <a:t>Frekuensi</a:t>
            </a:r>
            <a:r>
              <a:rPr lang="en-US" dirty="0" smtClean="0"/>
              <a:t> coverage-</a:t>
            </a:r>
            <a:r>
              <a:rPr lang="en-US" dirty="0" err="1" smtClean="0"/>
              <a:t>nya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150 MHz – 1.500 MHz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/>
              <a:t>Besarnya</a:t>
            </a:r>
            <a:r>
              <a:rPr lang="en-US" dirty="0" smtClean="0"/>
              <a:t> </a:t>
            </a:r>
            <a:r>
              <a:rPr lang="en-US" dirty="0" err="1" smtClean="0"/>
              <a:t>pathloss</a:t>
            </a:r>
            <a:r>
              <a:rPr lang="en-US" dirty="0" smtClean="0"/>
              <a:t> model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dirumuskan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: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4360" y="3218835"/>
            <a:ext cx="8644501" cy="58374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1209" y="4570403"/>
            <a:ext cx="4518608" cy="63786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44360" y="5281043"/>
            <a:ext cx="5603588" cy="1179915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7450396" y="4591068"/>
            <a:ext cx="21989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Untuk</a:t>
            </a:r>
            <a:r>
              <a:rPr lang="en-US" dirty="0" smtClean="0"/>
              <a:t> area </a:t>
            </a:r>
            <a:r>
              <a:rPr lang="en-US" dirty="0" err="1" smtClean="0"/>
              <a:t>kota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12" name="Straight Arrow Connector 11"/>
          <p:cNvCxnSpPr>
            <a:endCxn id="10" idx="1"/>
          </p:cNvCxnSpPr>
          <p:nvPr/>
        </p:nvCxnSpPr>
        <p:spPr>
          <a:xfrm>
            <a:off x="6096000" y="4775734"/>
            <a:ext cx="135439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7450396" y="5593236"/>
            <a:ext cx="28187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Untuk</a:t>
            </a:r>
            <a:r>
              <a:rPr lang="en-US" dirty="0" smtClean="0"/>
              <a:t> area </a:t>
            </a:r>
            <a:r>
              <a:rPr lang="en-US" dirty="0" err="1" smtClean="0"/>
              <a:t>kota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5" name="Right Brace 14"/>
          <p:cNvSpPr/>
          <p:nvPr/>
        </p:nvSpPr>
        <p:spPr>
          <a:xfrm>
            <a:off x="6773198" y="5463517"/>
            <a:ext cx="505907" cy="77002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38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9907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2.2 </a:t>
            </a:r>
            <a:r>
              <a:rPr lang="en-US" sz="3200" b="1" dirty="0" err="1" smtClean="0">
                <a:solidFill>
                  <a:srgbClr val="C00000"/>
                </a:solidFill>
              </a:rPr>
              <a:t>Pathloss</a:t>
            </a:r>
            <a:r>
              <a:rPr lang="en-US" sz="3200" b="1" dirty="0" smtClean="0">
                <a:solidFill>
                  <a:srgbClr val="C00000"/>
                </a:solidFill>
              </a:rPr>
              <a:t> Model </a:t>
            </a:r>
            <a:r>
              <a:rPr lang="en-US" sz="3200" b="1" dirty="0" err="1" smtClean="0">
                <a:solidFill>
                  <a:srgbClr val="C00000"/>
                </a:solidFill>
              </a:rPr>
              <a:t>Hata</a:t>
            </a:r>
            <a:r>
              <a:rPr lang="en-US" sz="3200" b="1" dirty="0" smtClean="0">
                <a:solidFill>
                  <a:srgbClr val="C00000"/>
                </a:solidFill>
              </a:rPr>
              <a:t> (</a:t>
            </a:r>
            <a:r>
              <a:rPr lang="en-US" sz="3200" b="1" dirty="0" err="1" smtClean="0">
                <a:solidFill>
                  <a:srgbClr val="C00000"/>
                </a:solidFill>
              </a:rPr>
              <a:t>lanjutan</a:t>
            </a:r>
            <a:r>
              <a:rPr lang="en-US" sz="3200" b="1" dirty="0" smtClean="0">
                <a:solidFill>
                  <a:srgbClr val="C00000"/>
                </a:solidFill>
              </a:rPr>
              <a:t>…)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1026"/>
            <a:ext cx="10515600" cy="48053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/>
              <a:t>Pathloss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area sub-urban </a:t>
            </a:r>
            <a:r>
              <a:rPr lang="en-US" dirty="0" err="1" smtClean="0"/>
              <a:t>dirumuskan</a:t>
            </a:r>
            <a:r>
              <a:rPr lang="en-US" dirty="0" smtClean="0"/>
              <a:t>: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pathloss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area rural (</a:t>
            </a:r>
            <a:r>
              <a:rPr lang="en-US" dirty="0" err="1" smtClean="0"/>
              <a:t>pedesaan</a:t>
            </a:r>
            <a:r>
              <a:rPr lang="en-US" dirty="0" smtClean="0"/>
              <a:t>) </a:t>
            </a:r>
            <a:r>
              <a:rPr lang="en-US" dirty="0" err="1" smtClean="0"/>
              <a:t>dirumuskan</a:t>
            </a:r>
            <a:r>
              <a:rPr lang="en-US" dirty="0" smtClean="0"/>
              <a:t>: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5805" y="2420332"/>
            <a:ext cx="4983300" cy="65988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5805" y="4155350"/>
            <a:ext cx="6203700" cy="69795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08184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9907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2.3 </a:t>
            </a:r>
            <a:r>
              <a:rPr lang="en-US" sz="3200" b="1" dirty="0" err="1" smtClean="0">
                <a:solidFill>
                  <a:srgbClr val="C00000"/>
                </a:solidFill>
              </a:rPr>
              <a:t>Pathloss</a:t>
            </a:r>
            <a:r>
              <a:rPr lang="en-US" sz="3200" b="1" dirty="0" smtClean="0">
                <a:solidFill>
                  <a:srgbClr val="C00000"/>
                </a:solidFill>
              </a:rPr>
              <a:t> Model Ikegami/Cost 231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6329"/>
            <a:ext cx="10515600" cy="48053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/>
              <a:t>Labih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di area urban.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/>
              <a:t>Frekuensi</a:t>
            </a:r>
            <a:r>
              <a:rPr lang="en-US" dirty="0" smtClean="0"/>
              <a:t> coverage-</a:t>
            </a:r>
            <a:r>
              <a:rPr lang="en-US" dirty="0" err="1" smtClean="0"/>
              <a:t>nya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800 MHz – 2000 MHz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/>
              <a:t>Besarnya</a:t>
            </a:r>
            <a:r>
              <a:rPr lang="en-US" dirty="0" smtClean="0"/>
              <a:t> </a:t>
            </a:r>
            <a:r>
              <a:rPr lang="en-US" dirty="0" err="1" smtClean="0"/>
              <a:t>pathloss</a:t>
            </a:r>
            <a:r>
              <a:rPr lang="en-US" dirty="0" smtClean="0"/>
              <a:t> model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dirumuskan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184818" y="3453411"/>
                <a:ext cx="2911182" cy="3989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𝑅𝑇𝑆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𝑚𝑠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4818" y="3453411"/>
                <a:ext cx="2911182" cy="398955"/>
              </a:xfrm>
              <a:prstGeom prst="rect">
                <a:avLst/>
              </a:prstGeom>
              <a:blipFill rotWithShape="0">
                <a:blip r:embed="rId2"/>
                <a:stretch>
                  <a:fillRect l="-1883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6576" y="4545699"/>
            <a:ext cx="3134923" cy="4715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6576" y="5093090"/>
            <a:ext cx="5009424" cy="32842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6576" y="5571421"/>
            <a:ext cx="4592329" cy="35605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950680" y="4069748"/>
            <a:ext cx="10502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 smtClean="0"/>
              <a:t>Dimana</a:t>
            </a:r>
            <a:r>
              <a:rPr lang="en-US" dirty="0" smtClean="0"/>
              <a:t>: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91297" y="6084926"/>
            <a:ext cx="3365123" cy="668016"/>
          </a:xfrm>
          <a:prstGeom prst="rect">
            <a:avLst/>
          </a:prstGeom>
        </p:spPr>
      </p:pic>
      <p:cxnSp>
        <p:nvCxnSpPr>
          <p:cNvPr id="22" name="Straight Connector 21"/>
          <p:cNvCxnSpPr/>
          <p:nvPr/>
        </p:nvCxnSpPr>
        <p:spPr>
          <a:xfrm>
            <a:off x="2000968" y="5927475"/>
            <a:ext cx="0" cy="3741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000968" y="6301612"/>
            <a:ext cx="85051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7158793" y="4545699"/>
            <a:ext cx="48908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/>
              <a:t>b</a:t>
            </a:r>
            <a:r>
              <a:rPr lang="en-US" dirty="0" smtClean="0"/>
              <a:t> : </a:t>
            </a:r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gedung</a:t>
            </a:r>
            <a:r>
              <a:rPr lang="en-US" dirty="0" smtClean="0"/>
              <a:t> di </a:t>
            </a:r>
            <a:r>
              <a:rPr lang="en-US" dirty="0" err="1" smtClean="0"/>
              <a:t>sepanjang</a:t>
            </a:r>
            <a:r>
              <a:rPr lang="en-US" dirty="0" smtClean="0"/>
              <a:t> </a:t>
            </a:r>
            <a:r>
              <a:rPr lang="en-US" dirty="0" err="1" smtClean="0"/>
              <a:t>saluran</a:t>
            </a:r>
            <a:r>
              <a:rPr lang="en-US" dirty="0" smtClean="0"/>
              <a:t> radio </a:t>
            </a:r>
          </a:p>
          <a:p>
            <a:r>
              <a:rPr lang="en-US" dirty="0"/>
              <a:t> </a:t>
            </a:r>
            <a:r>
              <a:rPr lang="en-US" dirty="0" smtClean="0"/>
              <a:t>    yang </a:t>
            </a:r>
            <a:r>
              <a:rPr lang="en-US" dirty="0" err="1" smtClean="0"/>
              <a:t>dilewati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5414211" y="5571421"/>
            <a:ext cx="264694" cy="35605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>
            <a:endCxn id="25" idx="1"/>
          </p:cNvCxnSpPr>
          <p:nvPr/>
        </p:nvCxnSpPr>
        <p:spPr>
          <a:xfrm flipV="1">
            <a:off x="5775161" y="4868865"/>
            <a:ext cx="1383632" cy="8444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2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44562" y="5771916"/>
            <a:ext cx="4910394" cy="1086084"/>
          </a:xfrm>
          <a:prstGeom prst="rect">
            <a:avLst/>
          </a:prstGeom>
        </p:spPr>
      </p:pic>
      <p:cxnSp>
        <p:nvCxnSpPr>
          <p:cNvPr id="34" name="Straight Connector 33"/>
          <p:cNvCxnSpPr/>
          <p:nvPr/>
        </p:nvCxnSpPr>
        <p:spPr>
          <a:xfrm>
            <a:off x="2654037" y="5927475"/>
            <a:ext cx="0" cy="1574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2654037" y="6084926"/>
            <a:ext cx="4351485" cy="296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84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8043"/>
          </a:xfrm>
        </p:spPr>
        <p:txBody>
          <a:bodyPr>
            <a:normAutofit/>
          </a:bodyPr>
          <a:lstStyle/>
          <a:p>
            <a:r>
              <a:rPr lang="en-US" sz="3200" b="1" dirty="0" err="1" smtClean="0"/>
              <a:t>Konfigurasi</a:t>
            </a:r>
            <a:r>
              <a:rPr lang="en-US" sz="3200" b="1" dirty="0" smtClean="0"/>
              <a:t> Model Cost 231/Ikegami</a:t>
            </a:r>
            <a:endParaRPr lang="en-US" sz="32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9705" y="1140550"/>
            <a:ext cx="6292590" cy="571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65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4443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3. Link Budget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6746" y="1528011"/>
            <a:ext cx="10307053" cy="4648952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mendesain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radio RF.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“power budget”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parameter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radio.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/>
              <a:t>Memilik</a:t>
            </a:r>
            <a:r>
              <a:rPr lang="en-US" dirty="0" smtClean="0"/>
              <a:t> 2 </a:t>
            </a:r>
            <a:r>
              <a:rPr lang="en-US" dirty="0" err="1" smtClean="0"/>
              <a:t>saluran</a:t>
            </a:r>
            <a:r>
              <a:rPr lang="en-US" dirty="0" smtClean="0"/>
              <a:t> (paths):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1. Up-link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2. Down-link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88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0515" y="485442"/>
            <a:ext cx="7912768" cy="813970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en-US" sz="4000" dirty="0" err="1" smtClean="0"/>
              <a:t>Komponen</a:t>
            </a:r>
            <a:r>
              <a:rPr lang="en-US" sz="4000" dirty="0" smtClean="0"/>
              <a:t> Link Budget </a:t>
            </a:r>
            <a:r>
              <a:rPr lang="en-US" sz="4000" dirty="0" err="1" smtClean="0"/>
              <a:t>Sistem</a:t>
            </a:r>
            <a:r>
              <a:rPr lang="en-US" sz="4000" dirty="0" smtClean="0"/>
              <a:t> Radio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883" y="2161615"/>
            <a:ext cx="10983601" cy="40988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74693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4128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Contoh</a:t>
            </a:r>
            <a:r>
              <a:rPr lang="en-US" sz="4000" dirty="0" smtClean="0"/>
              <a:t>: Parameter Link Budget </a:t>
            </a:r>
            <a:r>
              <a:rPr lang="en-US" sz="4000" dirty="0" err="1" smtClean="0"/>
              <a:t>Teknologi</a:t>
            </a:r>
            <a:r>
              <a:rPr lang="en-US" sz="4000" dirty="0" smtClean="0"/>
              <a:t> 1G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6488" y="2134560"/>
            <a:ext cx="5890153" cy="352511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33016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1.</a:t>
            </a:r>
            <a:r>
              <a:rPr lang="en-US" sz="4800" dirty="0" smtClean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4800" b="1" dirty="0" err="1" smtClean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Sistem</a:t>
            </a:r>
            <a:r>
              <a:rPr lang="en-US" sz="4800" b="1" dirty="0" smtClean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Base Station </a:t>
            </a:r>
            <a:endParaRPr lang="en-US" sz="4800" b="1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/>
              <a:t>Kapasitas</a:t>
            </a:r>
            <a:r>
              <a:rPr lang="en-US" dirty="0" smtClean="0"/>
              <a:t> &amp; </a:t>
            </a:r>
            <a:r>
              <a:rPr lang="en-US" dirty="0" err="1" smtClean="0"/>
              <a:t>reabilitas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Siskomber</a:t>
            </a:r>
            <a:r>
              <a:rPr lang="en-US" dirty="0" smtClean="0"/>
              <a:t> </a:t>
            </a:r>
            <a:r>
              <a:rPr lang="en-US" dirty="0" err="1" smtClean="0"/>
              <a:t>dibatasi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: </a:t>
            </a:r>
            <a:r>
              <a:rPr lang="en-US" b="1" dirty="0" err="1" smtClean="0"/>
              <a:t>Mutipath</a:t>
            </a:r>
            <a:r>
              <a:rPr lang="en-US" b="1" dirty="0" smtClean="0"/>
              <a:t> Fading</a:t>
            </a:r>
            <a:r>
              <a:rPr lang="en-US" dirty="0" smtClean="0"/>
              <a:t>, </a:t>
            </a:r>
            <a:r>
              <a:rPr lang="en-US" b="1" dirty="0" smtClean="0"/>
              <a:t>Delay Spread </a:t>
            </a:r>
            <a:r>
              <a:rPr lang="en-US" dirty="0" smtClean="0"/>
              <a:t>&amp; </a:t>
            </a:r>
            <a:r>
              <a:rPr lang="en-US" b="1" dirty="0" err="1" smtClean="0"/>
              <a:t>Interferensi</a:t>
            </a:r>
            <a:r>
              <a:rPr lang="en-US" b="1" dirty="0" smtClean="0"/>
              <a:t> co-channel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base station yang </a:t>
            </a:r>
            <a:r>
              <a:rPr lang="en-US" dirty="0" err="1" smtClean="0"/>
              <a:t>cerdas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i="1" dirty="0" smtClean="0"/>
              <a:t>smart base station</a:t>
            </a:r>
            <a:r>
              <a:rPr lang="en-US" dirty="0" smtClean="0"/>
              <a:t>)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mengantisipasi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di </a:t>
            </a:r>
            <a:r>
              <a:rPr lang="en-US" dirty="0" err="1" smtClean="0"/>
              <a:t>atas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Salah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penerapan</a:t>
            </a:r>
            <a:r>
              <a:rPr lang="en-US" dirty="0" smtClean="0"/>
              <a:t> smart base station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“ </a:t>
            </a:r>
            <a:r>
              <a:rPr lang="en-US" dirty="0" err="1" smtClean="0"/>
              <a:t>sistem</a:t>
            </a:r>
            <a:r>
              <a:rPr lang="en-US" dirty="0" smtClean="0"/>
              <a:t> antenna </a:t>
            </a:r>
            <a:r>
              <a:rPr lang="en-US" dirty="0" err="1" smtClean="0"/>
              <a:t>cerdas</a:t>
            </a:r>
            <a:r>
              <a:rPr lang="en-US" dirty="0" smtClean="0"/>
              <a:t>”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i="1" dirty="0" smtClean="0"/>
              <a:t>smart antenna </a:t>
            </a:r>
            <a:r>
              <a:rPr lang="en-US" i="1" dirty="0" smtClean="0"/>
              <a:t>systems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705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Selesai</a:t>
            </a:r>
            <a:r>
              <a:rPr lang="en-US" dirty="0" smtClean="0"/>
              <a:t>…..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99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err="1" smtClean="0">
                <a:latin typeface="Arial Black" panose="020B0A04020102020204" pitchFamily="34" charset="0"/>
              </a:rPr>
              <a:t>Perangkat</a:t>
            </a:r>
            <a:r>
              <a:rPr lang="en-US" sz="2800" b="1" dirty="0" smtClean="0">
                <a:latin typeface="Arial Black" panose="020B0A04020102020204" pitchFamily="34" charset="0"/>
              </a:rPr>
              <a:t> “Smart Base Station”</a:t>
            </a:r>
            <a:endParaRPr lang="en-US" sz="2800" b="1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769" y="2707105"/>
            <a:ext cx="4620126" cy="2069431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Perangkat</a:t>
            </a:r>
            <a:r>
              <a:rPr lang="en-US" dirty="0" smtClean="0"/>
              <a:t> transmitter MS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Smart </a:t>
            </a:r>
            <a:r>
              <a:rPr lang="en-US" dirty="0" err="1" smtClean="0"/>
              <a:t>Antena</a:t>
            </a:r>
            <a:r>
              <a:rPr lang="en-US" dirty="0" smtClean="0"/>
              <a:t> BTS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smtClean="0"/>
              <a:t>Receiver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Data </a:t>
            </a:r>
            <a:r>
              <a:rPr lang="en-US" dirty="0" err="1" smtClean="0"/>
              <a:t>A</a:t>
            </a:r>
            <a:r>
              <a:rPr lang="en-US" dirty="0" err="1" smtClean="0"/>
              <a:t>kuisisi</a:t>
            </a:r>
            <a:r>
              <a:rPr lang="en-US" dirty="0" smtClean="0"/>
              <a:t> Systems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6600" y="1859328"/>
            <a:ext cx="6305400" cy="4060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382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158" y="172620"/>
            <a:ext cx="7848600" cy="657559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Contoh</a:t>
            </a:r>
            <a:r>
              <a:rPr lang="en-US" sz="3600" dirty="0" smtClean="0"/>
              <a:t>: </a:t>
            </a:r>
            <a:r>
              <a:rPr lang="en-US" sz="3600" dirty="0" err="1" smtClean="0"/>
              <a:t>Ilustrasi</a:t>
            </a:r>
            <a:r>
              <a:rPr lang="en-US" sz="3600" dirty="0" smtClean="0"/>
              <a:t> </a:t>
            </a:r>
            <a:r>
              <a:rPr lang="en-US" sz="3600" dirty="0" err="1" smtClean="0"/>
              <a:t>buruk</a:t>
            </a:r>
            <a:r>
              <a:rPr lang="en-US" sz="3600" dirty="0" smtClean="0"/>
              <a:t> smart base station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716" y="1040731"/>
            <a:ext cx="5159726" cy="458403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5158" y="2683112"/>
            <a:ext cx="6178137" cy="1106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72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7083"/>
            <a:ext cx="10515600" cy="907633"/>
          </a:xfrm>
        </p:spPr>
        <p:txBody>
          <a:bodyPr/>
          <a:lstStyle/>
          <a:p>
            <a:r>
              <a:rPr lang="en-US" b="1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Kasus</a:t>
            </a:r>
            <a:r>
              <a:rPr lang="en-US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 1:</a:t>
            </a:r>
            <a:endParaRPr lang="en-US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4716"/>
            <a:ext cx="10515600" cy="56067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Sebuah</a:t>
            </a:r>
            <a:r>
              <a:rPr lang="en-US" dirty="0" smtClean="0"/>
              <a:t> cell-site </a:t>
            </a:r>
            <a:r>
              <a:rPr lang="en-US" dirty="0" smtClean="0"/>
              <a:t>BTS </a:t>
            </a:r>
            <a:r>
              <a:rPr lang="en-US" dirty="0" err="1" smtClean="0"/>
              <a:t>memancarkan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RF </a:t>
            </a:r>
            <a:r>
              <a:rPr lang="en-US" dirty="0" err="1" smtClean="0"/>
              <a:t>sebesar</a:t>
            </a:r>
            <a:r>
              <a:rPr lang="en-US" dirty="0" smtClean="0"/>
              <a:t> +15 </a:t>
            </a:r>
            <a:r>
              <a:rPr lang="en-US" dirty="0" err="1" smtClean="0"/>
              <a:t>dBm</a:t>
            </a:r>
            <a:r>
              <a:rPr lang="en-US" dirty="0" smtClean="0"/>
              <a:t> yang </a:t>
            </a:r>
            <a:r>
              <a:rPr lang="en-US" dirty="0" err="1" smtClean="0"/>
              <a:t>dihubungkan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antenna </a:t>
            </a:r>
            <a:r>
              <a:rPr lang="en-US" dirty="0" err="1" smtClean="0"/>
              <a:t>pemancar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kabel</a:t>
            </a:r>
            <a:r>
              <a:rPr lang="en-US" dirty="0" smtClean="0"/>
              <a:t> RF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rugi-rugi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3 </a:t>
            </a:r>
            <a:r>
              <a:rPr lang="en-US" dirty="0" err="1" smtClean="0"/>
              <a:t>dB.</a:t>
            </a:r>
            <a:r>
              <a:rPr lang="en-US" dirty="0" smtClean="0"/>
              <a:t> </a:t>
            </a:r>
            <a:r>
              <a:rPr lang="en-US" dirty="0" err="1" smtClean="0"/>
              <a:t>Kabel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2 </a:t>
            </a:r>
            <a:r>
              <a:rPr lang="en-US" dirty="0" err="1" smtClean="0"/>
              <a:t>konektor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sisinya</a:t>
            </a:r>
            <a:r>
              <a:rPr lang="en-US" dirty="0" smtClean="0"/>
              <a:t> yang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rugi-rugi</a:t>
            </a:r>
            <a:r>
              <a:rPr lang="en-US" dirty="0" smtClean="0"/>
              <a:t> </a:t>
            </a:r>
            <a:r>
              <a:rPr lang="en-US" dirty="0" err="1" smtClean="0"/>
              <a:t>kabel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2 </a:t>
            </a:r>
            <a:r>
              <a:rPr lang="en-US" dirty="0" err="1" smtClean="0"/>
              <a:t>dB.</a:t>
            </a:r>
            <a:r>
              <a:rPr lang="en-US" dirty="0" smtClean="0"/>
              <a:t> </a:t>
            </a:r>
            <a:r>
              <a:rPr lang="en-US" dirty="0" err="1" smtClean="0"/>
              <a:t>Berapa</a:t>
            </a:r>
            <a:r>
              <a:rPr lang="en-US" dirty="0" smtClean="0"/>
              <a:t> level </a:t>
            </a:r>
            <a:r>
              <a:rPr lang="en-US" dirty="0" err="1" smtClean="0"/>
              <a:t>sinyal</a:t>
            </a:r>
            <a:r>
              <a:rPr lang="en-US" dirty="0" smtClean="0"/>
              <a:t> </a:t>
            </a:r>
            <a:r>
              <a:rPr lang="en-US" dirty="0" err="1" smtClean="0"/>
              <a:t>masukan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antena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err="1" smtClean="0">
                <a:latin typeface="+mj-lt"/>
              </a:rPr>
              <a:t>Penyelesaian</a:t>
            </a:r>
            <a:r>
              <a:rPr lang="en-US" b="1" dirty="0" smtClean="0">
                <a:latin typeface="+mj-lt"/>
              </a:rPr>
              <a:t>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>
                <a:latin typeface="+mj-lt"/>
              </a:rPr>
              <a:t>Data </a:t>
            </a:r>
            <a:r>
              <a:rPr lang="en-US" b="1" dirty="0" err="1" smtClean="0">
                <a:latin typeface="+mj-lt"/>
              </a:rPr>
              <a:t>informasi</a:t>
            </a:r>
            <a:r>
              <a:rPr lang="en-US" b="1" dirty="0" smtClean="0">
                <a:latin typeface="+mj-lt"/>
              </a:rPr>
              <a:t> yang </a:t>
            </a:r>
            <a:r>
              <a:rPr lang="en-US" b="1" dirty="0" err="1" smtClean="0">
                <a:latin typeface="+mj-lt"/>
              </a:rPr>
              <a:t>didapat</a:t>
            </a:r>
            <a:r>
              <a:rPr lang="en-US" b="1" dirty="0" smtClean="0">
                <a:latin typeface="+mj-lt"/>
              </a:rPr>
              <a:t>:</a:t>
            </a:r>
            <a:endParaRPr lang="en-US" b="1" dirty="0" smtClean="0">
              <a:latin typeface="+mj-lt"/>
            </a:endParaRPr>
          </a:p>
          <a:p>
            <a:pPr marL="0" indent="0">
              <a:buNone/>
            </a:pPr>
            <a:r>
              <a:rPr lang="en-US" b="1" dirty="0" smtClean="0">
                <a:latin typeface="+mj-lt"/>
              </a:rPr>
              <a:t>   - </a:t>
            </a:r>
            <a:r>
              <a:rPr lang="en-US" dirty="0" err="1" smtClean="0">
                <a:latin typeface="+mj-lt"/>
              </a:rPr>
              <a:t>Sinyal</a:t>
            </a:r>
            <a:r>
              <a:rPr lang="en-US" dirty="0" smtClean="0">
                <a:latin typeface="+mj-lt"/>
              </a:rPr>
              <a:t> RF </a:t>
            </a:r>
            <a:r>
              <a:rPr lang="en-US" dirty="0" err="1" smtClean="0">
                <a:latin typeface="+mj-lt"/>
              </a:rPr>
              <a:t>keluaran</a:t>
            </a:r>
            <a:r>
              <a:rPr lang="en-US" dirty="0" smtClean="0">
                <a:latin typeface="+mj-lt"/>
              </a:rPr>
              <a:t> cell-site transmitter = +15 </a:t>
            </a:r>
            <a:r>
              <a:rPr lang="en-US" dirty="0" err="1" smtClean="0">
                <a:latin typeface="+mj-lt"/>
              </a:rPr>
              <a:t>dBm</a:t>
            </a:r>
            <a:endParaRPr lang="en-US" dirty="0" smtClean="0">
              <a:latin typeface="+mj-lt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</a:rPr>
              <a:t>   - </a:t>
            </a:r>
            <a:r>
              <a:rPr lang="en-US" dirty="0" err="1" smtClean="0">
                <a:latin typeface="+mj-lt"/>
              </a:rPr>
              <a:t>Rugi-rugi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sinyal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pada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salah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satu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konektor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kabel</a:t>
            </a:r>
            <a:r>
              <a:rPr lang="en-US" dirty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= 2 dB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1170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746" y="1010653"/>
            <a:ext cx="11770896" cy="56067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</a:t>
            </a:r>
            <a:r>
              <a:rPr lang="en-US" b="1" dirty="0" err="1" smtClean="0"/>
              <a:t>Langka</a:t>
            </a:r>
            <a:r>
              <a:rPr lang="en-US" b="1" dirty="0" smtClean="0"/>
              <a:t> 1: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rugi-rugi</a:t>
            </a:r>
            <a:r>
              <a:rPr lang="en-US" dirty="0" smtClean="0"/>
              <a:t> total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kabel</a:t>
            </a:r>
            <a:r>
              <a:rPr lang="en-US" dirty="0" smtClean="0"/>
              <a:t> </a:t>
            </a:r>
            <a:r>
              <a:rPr lang="en-US" dirty="0" err="1" smtClean="0"/>
              <a:t>konektor</a:t>
            </a:r>
            <a:r>
              <a:rPr lang="en-US" dirty="0" smtClean="0"/>
              <a:t> </a:t>
            </a:r>
            <a:r>
              <a:rPr lang="en-US" dirty="0" err="1" smtClean="0"/>
              <a:t>koaksial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-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konektor</a:t>
            </a:r>
            <a:r>
              <a:rPr lang="en-US" dirty="0" smtClean="0"/>
              <a:t> </a:t>
            </a:r>
            <a:r>
              <a:rPr lang="en-US" dirty="0" err="1" smtClean="0"/>
              <a:t>kabel</a:t>
            </a:r>
            <a:r>
              <a:rPr lang="en-US" dirty="0" smtClean="0"/>
              <a:t> </a:t>
            </a:r>
            <a:r>
              <a:rPr lang="en-US" dirty="0" err="1" smtClean="0"/>
              <a:t>koaksial</a:t>
            </a:r>
            <a:r>
              <a:rPr lang="en-US" dirty="0" smtClean="0"/>
              <a:t> = 2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- </a:t>
            </a:r>
            <a:r>
              <a:rPr lang="en-US" dirty="0" err="1" smtClean="0"/>
              <a:t>jadi</a:t>
            </a:r>
            <a:r>
              <a:rPr lang="en-US" dirty="0" smtClean="0"/>
              <a:t>, </a:t>
            </a:r>
            <a:r>
              <a:rPr lang="en-US" dirty="0" err="1" smtClean="0"/>
              <a:t>rugi-rugi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2 </a:t>
            </a:r>
            <a:r>
              <a:rPr lang="en-US" dirty="0" err="1" smtClean="0"/>
              <a:t>konektor</a:t>
            </a:r>
            <a:r>
              <a:rPr lang="en-US" dirty="0" smtClean="0"/>
              <a:t> </a:t>
            </a:r>
            <a:r>
              <a:rPr lang="en-US" dirty="0" err="1" smtClean="0"/>
              <a:t>kabel</a:t>
            </a:r>
            <a:r>
              <a:rPr lang="en-US" dirty="0" smtClean="0"/>
              <a:t> </a:t>
            </a:r>
            <a:r>
              <a:rPr lang="en-US" dirty="0" err="1" smtClean="0"/>
              <a:t>koaksial</a:t>
            </a:r>
            <a:r>
              <a:rPr lang="en-US" dirty="0" smtClean="0"/>
              <a:t> = 2 x </a:t>
            </a:r>
            <a:r>
              <a:rPr lang="en-US" dirty="0" smtClean="0"/>
              <a:t>2 dB </a:t>
            </a:r>
            <a:r>
              <a:rPr lang="en-US" dirty="0" smtClean="0"/>
              <a:t>= </a:t>
            </a:r>
            <a:r>
              <a:rPr lang="en-US" b="1" dirty="0" smtClean="0"/>
              <a:t>4 dB</a:t>
            </a:r>
          </a:p>
          <a:p>
            <a:pPr marL="0" indent="0">
              <a:buNone/>
            </a:pPr>
            <a:endParaRPr lang="en-US" b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</a:t>
            </a:r>
            <a:r>
              <a:rPr lang="en-US" b="1" dirty="0" err="1" smtClean="0"/>
              <a:t>Langka</a:t>
            </a:r>
            <a:r>
              <a:rPr lang="en-US" b="1" dirty="0" smtClean="0"/>
              <a:t> 2: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rugi-rugi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kabel</a:t>
            </a:r>
            <a:r>
              <a:rPr lang="en-US" dirty="0" smtClean="0"/>
              <a:t> RF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konektor</a:t>
            </a:r>
            <a:r>
              <a:rPr lang="en-US" dirty="0" smtClean="0"/>
              <a:t> </a:t>
            </a:r>
            <a:r>
              <a:rPr lang="en-US" dirty="0" err="1" smtClean="0"/>
              <a:t>kabel</a:t>
            </a:r>
            <a:r>
              <a:rPr lang="en-US" dirty="0" smtClean="0"/>
              <a:t> </a:t>
            </a:r>
            <a:r>
              <a:rPr lang="en-US" dirty="0" err="1" smtClean="0"/>
              <a:t>koaksial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- </a:t>
            </a:r>
            <a:r>
              <a:rPr lang="en-US" dirty="0" err="1" smtClean="0"/>
              <a:t>Rugi-rugi</a:t>
            </a:r>
            <a:r>
              <a:rPr lang="en-US" dirty="0" smtClean="0"/>
              <a:t> </a:t>
            </a:r>
            <a:r>
              <a:rPr lang="en-US" dirty="0" err="1" smtClean="0"/>
              <a:t>kabel</a:t>
            </a:r>
            <a:r>
              <a:rPr lang="en-US" dirty="0" smtClean="0"/>
              <a:t> </a:t>
            </a:r>
            <a:r>
              <a:rPr lang="en-US" dirty="0" err="1" smtClean="0"/>
              <a:t>koaksial</a:t>
            </a:r>
            <a:r>
              <a:rPr lang="en-US" dirty="0" smtClean="0"/>
              <a:t> RF = 3 dB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- </a:t>
            </a:r>
            <a:r>
              <a:rPr lang="en-US" dirty="0" err="1" smtClean="0"/>
              <a:t>jadi</a:t>
            </a:r>
            <a:r>
              <a:rPr lang="en-US" dirty="0" smtClean="0"/>
              <a:t>, </a:t>
            </a:r>
            <a:r>
              <a:rPr lang="en-US" dirty="0" err="1" smtClean="0"/>
              <a:t>rugi-rugi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kabel</a:t>
            </a:r>
            <a:r>
              <a:rPr lang="en-US" dirty="0" smtClean="0"/>
              <a:t> RF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konektor</a:t>
            </a:r>
            <a:r>
              <a:rPr lang="en-US" dirty="0" smtClean="0"/>
              <a:t> = 3 dB + 4dB = </a:t>
            </a:r>
            <a:r>
              <a:rPr lang="en-US" b="1" dirty="0" smtClean="0"/>
              <a:t>7 dB</a:t>
            </a:r>
          </a:p>
          <a:p>
            <a:pPr marL="0" indent="0">
              <a:buNone/>
            </a:pPr>
            <a:endParaRPr lang="en-US" b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b="1" dirty="0" err="1" smtClean="0"/>
              <a:t>Langkah</a:t>
            </a:r>
            <a:r>
              <a:rPr lang="en-US" b="1" dirty="0" smtClean="0"/>
              <a:t> </a:t>
            </a:r>
            <a:r>
              <a:rPr lang="en-US" b="1" dirty="0" smtClean="0"/>
              <a:t>3: 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- </a:t>
            </a:r>
            <a:r>
              <a:rPr lang="en-US" dirty="0" smtClean="0"/>
              <a:t>l</a:t>
            </a:r>
            <a:r>
              <a:rPr lang="en-US" dirty="0" smtClean="0"/>
              <a:t>evel </a:t>
            </a:r>
            <a:r>
              <a:rPr lang="en-US" dirty="0" err="1" smtClean="0"/>
              <a:t>sinyal</a:t>
            </a:r>
            <a:r>
              <a:rPr lang="en-US" dirty="0" smtClean="0"/>
              <a:t> </a:t>
            </a:r>
            <a:r>
              <a:rPr lang="en-US" dirty="0" err="1" smtClean="0"/>
              <a:t>masukan</a:t>
            </a:r>
            <a:r>
              <a:rPr lang="en-US" dirty="0" smtClean="0"/>
              <a:t> </a:t>
            </a:r>
            <a:r>
              <a:rPr lang="en-US" dirty="0" err="1" smtClean="0"/>
              <a:t>antena</a:t>
            </a:r>
            <a:r>
              <a:rPr lang="en-US" dirty="0"/>
              <a:t> </a:t>
            </a:r>
            <a:r>
              <a:rPr lang="en-US" dirty="0" smtClean="0"/>
              <a:t>= +15 </a:t>
            </a:r>
            <a:r>
              <a:rPr lang="en-US" dirty="0" err="1" smtClean="0"/>
              <a:t>dBm</a:t>
            </a:r>
            <a:r>
              <a:rPr lang="en-US" dirty="0" smtClean="0"/>
              <a:t> – 7 dB = </a:t>
            </a:r>
            <a:r>
              <a:rPr lang="en-US" b="1" dirty="0" smtClean="0"/>
              <a:t>8 </a:t>
            </a:r>
            <a:r>
              <a:rPr lang="en-US" b="1" dirty="0" err="1" smtClean="0"/>
              <a:t>dBm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98028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7083"/>
            <a:ext cx="10515600" cy="907633"/>
          </a:xfrm>
        </p:spPr>
        <p:txBody>
          <a:bodyPr/>
          <a:lstStyle/>
          <a:p>
            <a:r>
              <a:rPr lang="en-US" b="1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Kasus</a:t>
            </a:r>
            <a:r>
              <a:rPr lang="en-US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 2:</a:t>
            </a:r>
            <a:endParaRPr lang="en-US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5663"/>
            <a:ext cx="10515600" cy="20934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Sebuah</a:t>
            </a:r>
            <a:r>
              <a:rPr lang="en-US" dirty="0" smtClean="0"/>
              <a:t> cell-site </a:t>
            </a:r>
            <a:r>
              <a:rPr lang="en-US" dirty="0" err="1" smtClean="0"/>
              <a:t>pemancar</a:t>
            </a:r>
            <a:r>
              <a:rPr lang="en-US" dirty="0" smtClean="0"/>
              <a:t> </a:t>
            </a:r>
            <a:r>
              <a:rPr lang="en-US" dirty="0" err="1" smtClean="0"/>
              <a:t>memancarkan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RF </a:t>
            </a:r>
            <a:r>
              <a:rPr lang="en-US" dirty="0" err="1" smtClean="0"/>
              <a:t>sebesar</a:t>
            </a:r>
            <a:r>
              <a:rPr lang="en-US" dirty="0" smtClean="0"/>
              <a:t> -9 </a:t>
            </a:r>
            <a:r>
              <a:rPr lang="en-US" dirty="0" err="1" smtClean="0"/>
              <a:t>dBm</a:t>
            </a:r>
            <a:r>
              <a:rPr lang="en-US" dirty="0" smtClean="0"/>
              <a:t> yang </a:t>
            </a:r>
            <a:r>
              <a:rPr lang="en-US" dirty="0" err="1" smtClean="0"/>
              <a:t>dihubungkan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antenna </a:t>
            </a:r>
            <a:r>
              <a:rPr lang="en-US" dirty="0" err="1" smtClean="0"/>
              <a:t>pemancar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kabel</a:t>
            </a:r>
            <a:r>
              <a:rPr lang="en-US" dirty="0" smtClean="0"/>
              <a:t> RF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rugi-rugi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3 </a:t>
            </a:r>
            <a:r>
              <a:rPr lang="en-US" dirty="0" err="1" smtClean="0"/>
              <a:t>dB.</a:t>
            </a:r>
            <a:r>
              <a:rPr lang="en-US" dirty="0" smtClean="0"/>
              <a:t> </a:t>
            </a:r>
            <a:r>
              <a:rPr lang="en-US" dirty="0" err="1" smtClean="0"/>
              <a:t>Kabel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2 </a:t>
            </a:r>
            <a:r>
              <a:rPr lang="en-US" dirty="0" err="1" smtClean="0"/>
              <a:t>konektor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sisinya</a:t>
            </a:r>
            <a:r>
              <a:rPr lang="en-US" dirty="0" smtClean="0"/>
              <a:t> yang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rugi-rugi</a:t>
            </a:r>
            <a:r>
              <a:rPr lang="en-US" dirty="0" smtClean="0"/>
              <a:t> </a:t>
            </a:r>
            <a:r>
              <a:rPr lang="en-US" dirty="0" err="1" smtClean="0"/>
              <a:t>kabel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1 </a:t>
            </a:r>
            <a:r>
              <a:rPr lang="en-US" dirty="0" err="1" smtClean="0"/>
              <a:t>dB.</a:t>
            </a:r>
            <a:r>
              <a:rPr lang="en-US" dirty="0" smtClean="0"/>
              <a:t> </a:t>
            </a:r>
            <a:r>
              <a:rPr lang="en-US" dirty="0" err="1" smtClean="0"/>
              <a:t>Berapa</a:t>
            </a:r>
            <a:r>
              <a:rPr lang="en-US" dirty="0" smtClean="0"/>
              <a:t> level </a:t>
            </a:r>
            <a:r>
              <a:rPr lang="en-US" dirty="0" err="1" smtClean="0"/>
              <a:t>sinyal</a:t>
            </a:r>
            <a:r>
              <a:rPr lang="en-US" dirty="0" smtClean="0"/>
              <a:t> </a:t>
            </a:r>
            <a:r>
              <a:rPr lang="en-US" dirty="0" err="1" smtClean="0"/>
              <a:t>masukan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antena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90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2. Parameter </a:t>
            </a:r>
            <a:r>
              <a:rPr lang="en-US" b="1" dirty="0" err="1" smtClean="0">
                <a:solidFill>
                  <a:srgbClr val="0070C0"/>
                </a:solidFill>
              </a:rPr>
              <a:t>Propagasi</a:t>
            </a:r>
            <a:r>
              <a:rPr lang="en-US" b="1" dirty="0" smtClean="0">
                <a:solidFill>
                  <a:srgbClr val="0070C0"/>
                </a:solidFill>
              </a:rPr>
              <a:t> Radio </a:t>
            </a:r>
            <a:r>
              <a:rPr lang="en-US" b="1" dirty="0" err="1" smtClean="0">
                <a:solidFill>
                  <a:srgbClr val="0070C0"/>
                </a:solidFill>
              </a:rPr>
              <a:t>Bergerak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Model </a:t>
            </a:r>
            <a:r>
              <a:rPr lang="en-US" b="1" dirty="0" err="1" smtClean="0"/>
              <a:t>propagasi</a:t>
            </a:r>
            <a:r>
              <a:rPr lang="en-US" b="1" dirty="0" smtClean="0"/>
              <a:t> </a:t>
            </a:r>
            <a:r>
              <a:rPr lang="en-US" b="1" dirty="0" err="1" smtClean="0"/>
              <a:t>ruang</a:t>
            </a:r>
            <a:r>
              <a:rPr lang="en-US" b="1" dirty="0" smtClean="0"/>
              <a:t> </a:t>
            </a:r>
            <a:r>
              <a:rPr lang="en-US" b="1" dirty="0" err="1" smtClean="0"/>
              <a:t>bebas</a:t>
            </a:r>
            <a:r>
              <a:rPr lang="en-US" b="1" dirty="0" smtClean="0"/>
              <a:t> (</a:t>
            </a:r>
            <a:r>
              <a:rPr lang="en-US" b="1" i="1" dirty="0" smtClean="0"/>
              <a:t>Free-space</a:t>
            </a:r>
            <a:r>
              <a:rPr lang="en-US" b="1" dirty="0" smtClean="0"/>
              <a:t>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yang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antena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penerima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Friis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0176" y="3677988"/>
            <a:ext cx="4064792" cy="129105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8604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810" y="668003"/>
            <a:ext cx="10515600" cy="5877176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Path Loss (PL)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- </a:t>
            </a:r>
            <a:r>
              <a:rPr lang="en-US" sz="2400" dirty="0" err="1"/>
              <a:t>P</a:t>
            </a:r>
            <a:r>
              <a:rPr lang="en-US" sz="2400" dirty="0" err="1" smtClean="0"/>
              <a:t>athloss</a:t>
            </a:r>
            <a:r>
              <a:rPr lang="en-US" sz="2400" dirty="0" smtClean="0"/>
              <a:t> </a:t>
            </a:r>
            <a:r>
              <a:rPr lang="en-US" sz="2400" dirty="0" err="1" smtClean="0"/>
              <a:t>ruang</a:t>
            </a:r>
            <a:r>
              <a:rPr lang="en-US" sz="2400" dirty="0" smtClean="0"/>
              <a:t> </a:t>
            </a:r>
            <a:r>
              <a:rPr lang="en-US" sz="2400" dirty="0" err="1" smtClean="0"/>
              <a:t>bebas</a:t>
            </a:r>
            <a:r>
              <a:rPr lang="en-US" sz="2400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 - </a:t>
            </a:r>
            <a:r>
              <a:rPr lang="en-US" sz="2400" dirty="0" err="1" smtClean="0"/>
              <a:t>Pathloss</a:t>
            </a:r>
            <a:r>
              <a:rPr lang="en-US" sz="2400" dirty="0" smtClean="0"/>
              <a:t> (</a:t>
            </a:r>
            <a:r>
              <a:rPr lang="en-US" sz="2400" dirty="0" err="1" smtClean="0"/>
              <a:t>saat</a:t>
            </a:r>
            <a:r>
              <a:rPr lang="en-US" sz="2400" dirty="0" smtClean="0"/>
              <a:t> </a:t>
            </a:r>
            <a:r>
              <a:rPr lang="en-US" sz="2400" dirty="0" err="1" smtClean="0"/>
              <a:t>lingkungan</a:t>
            </a:r>
            <a:r>
              <a:rPr lang="en-US" sz="2400" dirty="0" smtClean="0"/>
              <a:t> </a:t>
            </a:r>
            <a:r>
              <a:rPr lang="en-US" sz="2400" dirty="0" err="1" smtClean="0"/>
              <a:t>terburuk</a:t>
            </a:r>
            <a:r>
              <a:rPr lang="en-US" sz="2400" dirty="0" smtClean="0"/>
              <a:t>):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5385" y="1835945"/>
            <a:ext cx="3113320" cy="138500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3894" y="3606591"/>
            <a:ext cx="6750892" cy="2636503"/>
          </a:xfrm>
          <a:prstGeom prst="rect">
            <a:avLst/>
          </a:prstGeom>
        </p:spPr>
      </p:pic>
      <p:sp>
        <p:nvSpPr>
          <p:cNvPr id="10" name="Right Arrow 9"/>
          <p:cNvSpPr/>
          <p:nvPr/>
        </p:nvSpPr>
        <p:spPr>
          <a:xfrm>
            <a:off x="4475747" y="4668253"/>
            <a:ext cx="505327" cy="5414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051627" y="4661885"/>
                <a:ext cx="3111300" cy="5259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𝑃𝐿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𝑃𝐿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+10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log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⁡(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1627" y="4661885"/>
                <a:ext cx="3111300" cy="52591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37284" y="2489794"/>
            <a:ext cx="300790" cy="35030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63440" y="2885833"/>
            <a:ext cx="248477" cy="289377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544789" y="2526445"/>
                <a:ext cx="29328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4789" y="2526445"/>
                <a:ext cx="293285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20408" r="-6122"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3540773" y="2835259"/>
                <a:ext cx="35099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/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0773" y="2835259"/>
                <a:ext cx="350994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15789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464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339</TotalTime>
  <Words>712</Words>
  <Application>Microsoft Office PowerPoint</Application>
  <PresentationFormat>Widescreen</PresentationFormat>
  <Paragraphs>102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Aharoni</vt:lpstr>
      <vt:lpstr>Arial</vt:lpstr>
      <vt:lpstr>Arial Black</vt:lpstr>
      <vt:lpstr>Calibri</vt:lpstr>
      <vt:lpstr>Calibri Light</vt:lpstr>
      <vt:lpstr>Cambria Math</vt:lpstr>
      <vt:lpstr>Wingdings</vt:lpstr>
      <vt:lpstr>Office Theme</vt:lpstr>
      <vt:lpstr>Perancangan Lokasi Sel (Cell Site Design)</vt:lpstr>
      <vt:lpstr>1. Sistem Base Station </vt:lpstr>
      <vt:lpstr>Perangkat “Smart Base Station”</vt:lpstr>
      <vt:lpstr>Contoh: Ilustrasi buruk smart base station</vt:lpstr>
      <vt:lpstr>Kasus 1:</vt:lpstr>
      <vt:lpstr>PowerPoint Presentation</vt:lpstr>
      <vt:lpstr>Kasus 2:</vt:lpstr>
      <vt:lpstr>2. Parameter Propagasi Radio Bergerak</vt:lpstr>
      <vt:lpstr>PowerPoint Presentation</vt:lpstr>
      <vt:lpstr>Soal 1</vt:lpstr>
      <vt:lpstr>Soal 2</vt:lpstr>
      <vt:lpstr>2.1 Pathloss Model Okumura</vt:lpstr>
      <vt:lpstr>2.2 Pathloss Model Hata</vt:lpstr>
      <vt:lpstr>2.2 Pathloss Model Hata (lanjutan…)</vt:lpstr>
      <vt:lpstr>2.3 Pathloss Model Ikegami/Cost 231</vt:lpstr>
      <vt:lpstr>Konfigurasi Model Cost 231/Ikegami</vt:lpstr>
      <vt:lpstr>3. Link Budget</vt:lpstr>
      <vt:lpstr>Komponen Link Budget Sistem Radio</vt:lpstr>
      <vt:lpstr>Contoh: Parameter Link Budget Teknologi 1G</vt:lpstr>
      <vt:lpstr>Selesai…..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Perancangan Lokasi Sel (Cell Site Design)</dc:title>
  <dc:creator>Nayadut</dc:creator>
  <cp:lastModifiedBy>Nayadut</cp:lastModifiedBy>
  <cp:revision>29</cp:revision>
  <dcterms:created xsi:type="dcterms:W3CDTF">2017-12-17T09:55:00Z</dcterms:created>
  <dcterms:modified xsi:type="dcterms:W3CDTF">2017-12-18T02:40:25Z</dcterms:modified>
</cp:coreProperties>
</file>