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57" r:id="rId9"/>
    <p:sldId id="258" r:id="rId10"/>
    <p:sldId id="259" r:id="rId11"/>
    <p:sldId id="260" r:id="rId12"/>
    <p:sldId id="281" r:id="rId13"/>
    <p:sldId id="269" r:id="rId14"/>
    <p:sldId id="262" r:id="rId15"/>
    <p:sldId id="263" r:id="rId16"/>
    <p:sldId id="264" r:id="rId17"/>
    <p:sldId id="265" r:id="rId18"/>
    <p:sldId id="266" r:id="rId19"/>
    <p:sldId id="273" r:id="rId20"/>
    <p:sldId id="274" r:id="rId21"/>
    <p:sldId id="271" r:id="rId22"/>
    <p:sldId id="282" r:id="rId23"/>
    <p:sldId id="284" r:id="rId24"/>
    <p:sldId id="283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06" autoAdjust="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0E13-E909-4679-9A9D-55B1C61E9A5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C28E-FFCD-4EAB-9DD9-A8A62BF84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828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7C28E-FFCD-4EAB-9DD9-A8A62BF847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03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6D17E-136A-41D9-9D48-EEEA4380A940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94AB3-22C3-4B79-BB5C-8C4F1B450451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7C28E-FFCD-4EAB-9DD9-A8A62BF8475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473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947B-3619-4605-B8BB-F82D6F00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ORGANISASI </a:t>
            </a:r>
            <a:r>
              <a:rPr lang="en-US" b="1" dirty="0" err="1"/>
              <a:t>dan</a:t>
            </a:r>
            <a:r>
              <a:rPr lang="en-US" b="1" dirty="0"/>
              <a:t> ARSITEKTUR KOMPUTER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78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9248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memory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fast memory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pengaksesannya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locality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locality:</a:t>
            </a:r>
          </a:p>
          <a:p>
            <a:pPr algn="just"/>
            <a:r>
              <a:rPr lang="en-US" dirty="0" smtClean="0"/>
              <a:t>Spatial </a:t>
            </a:r>
            <a:r>
              <a:rPr lang="en-US" dirty="0"/>
              <a:t>locality </a:t>
            </a:r>
            <a:r>
              <a:rPr lang="en-US" dirty="0" smtClean="0"/>
              <a:t>: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address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address yang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Temporal locality: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item memory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looping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60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Memory </a:t>
            </a:r>
            <a:r>
              <a:rPr lang="en-US" b="1" dirty="0" smtClean="0"/>
              <a:t>Hierarchy: </a:t>
            </a:r>
            <a:br>
              <a:rPr lang="en-US" b="1" dirty="0" smtClean="0"/>
            </a:br>
            <a:r>
              <a:rPr lang="en-US" dirty="0" smtClean="0"/>
              <a:t>memory </a:t>
            </a:r>
            <a:r>
              <a:rPr lang="en-US" dirty="0"/>
              <a:t>access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0010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i="1" dirty="0" smtClean="0"/>
              <a:t>processor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Pertama</a:t>
            </a:r>
            <a:r>
              <a:rPr lang="en-US" dirty="0" smtClean="0"/>
              <a:t> :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level </a:t>
            </a:r>
            <a:r>
              <a:rPr lang="en-US" dirty="0" err="1" smtClean="0"/>
              <a:t>pertama</a:t>
            </a:r>
            <a:r>
              <a:rPr lang="en-US" dirty="0" smtClean="0"/>
              <a:t> memory </a:t>
            </a:r>
            <a:r>
              <a:rPr lang="en-US" dirty="0" err="1" smtClean="0"/>
              <a:t>hirarki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item yang </a:t>
            </a:r>
            <a:r>
              <a:rPr lang="en-US" dirty="0" err="1" smtClean="0"/>
              <a:t>diminta</a:t>
            </a:r>
            <a:r>
              <a:rPr lang="en-US" dirty="0" smtClean="0"/>
              <a:t>  di level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hit</a:t>
            </a:r>
            <a:r>
              <a:rPr lang="en-US" dirty="0" smtClean="0"/>
              <a:t> ratio h1 </a:t>
            </a:r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/>
              <a:t>item yang </a:t>
            </a:r>
            <a:r>
              <a:rPr lang="en-US" dirty="0" err="1"/>
              <a:t>diminta</a:t>
            </a:r>
            <a:r>
              <a:rPr lang="en-US" dirty="0"/>
              <a:t>  di level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smtClean="0"/>
              <a:t>miss</a:t>
            </a:r>
            <a:r>
              <a:rPr lang="en-US" dirty="0" smtClean="0"/>
              <a:t> </a:t>
            </a:r>
            <a:r>
              <a:rPr lang="en-US" dirty="0"/>
              <a:t>ratio </a:t>
            </a:r>
            <a:r>
              <a:rPr lang="en-US" dirty="0" smtClean="0"/>
              <a:t>(1-h1).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item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(</a:t>
            </a:r>
            <a:r>
              <a:rPr lang="en-US" i="1" dirty="0" smtClean="0"/>
              <a:t>miss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level </a:t>
            </a:r>
            <a:r>
              <a:rPr lang="en-US" dirty="0" err="1" smtClean="0"/>
              <a:t>berikutnya</a:t>
            </a:r>
            <a:r>
              <a:rPr lang="en-US" dirty="0" smtClean="0"/>
              <a:t> (level 2).</a:t>
            </a:r>
            <a:endParaRPr lang="en-US" dirty="0"/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item yang </a:t>
            </a:r>
            <a:r>
              <a:rPr lang="en-US" dirty="0" err="1"/>
              <a:t>diminta</a:t>
            </a:r>
            <a:r>
              <a:rPr lang="en-US" dirty="0"/>
              <a:t>  di level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hit</a:t>
            </a:r>
            <a:r>
              <a:rPr lang="en-US" dirty="0"/>
              <a:t> ratio </a:t>
            </a:r>
            <a:r>
              <a:rPr lang="en-US" dirty="0" smtClean="0"/>
              <a:t>h2 </a:t>
            </a:r>
            <a:endParaRPr lang="en-US" dirty="0"/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item yang </a:t>
            </a:r>
            <a:r>
              <a:rPr lang="en-US" dirty="0" err="1"/>
              <a:t>diminta</a:t>
            </a:r>
            <a:r>
              <a:rPr lang="en-US" dirty="0"/>
              <a:t>  di level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miss</a:t>
            </a:r>
            <a:r>
              <a:rPr lang="en-US" dirty="0"/>
              <a:t> ratio (</a:t>
            </a:r>
            <a:r>
              <a:rPr lang="en-US" dirty="0" smtClean="0"/>
              <a:t>1-h2). </a:t>
            </a:r>
            <a:endParaRPr lang="en-US" dirty="0"/>
          </a:p>
          <a:p>
            <a:r>
              <a:rPr lang="en-US" dirty="0" smtClean="0"/>
              <a:t>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item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processor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Memory Hierarchy: </a:t>
            </a:r>
            <a:br>
              <a:rPr lang="en-US" b="1" dirty="0"/>
            </a:br>
            <a:r>
              <a:rPr lang="en-US" dirty="0"/>
              <a:t>memory access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Memory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level,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dari</a:t>
            </a:r>
            <a:r>
              <a:rPr lang="en-US" dirty="0" smtClean="0"/>
              <a:t> memory access time: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baseline="-25000" dirty="0" err="1" smtClean="0"/>
              <a:t>av</a:t>
            </a:r>
            <a:r>
              <a:rPr lang="en-US" dirty="0" smtClean="0"/>
              <a:t> = h1*t1 +(1-h1).[t1+h2*t2+(1-h2).(t2+t3)]</a:t>
            </a:r>
          </a:p>
          <a:p>
            <a:pPr marL="0" indent="0">
              <a:buNone/>
            </a:pPr>
            <a:r>
              <a:rPr lang="en-US" dirty="0" smtClean="0"/>
              <a:t>     = t1+ </a:t>
            </a:r>
            <a:r>
              <a:rPr lang="en-US" dirty="0"/>
              <a:t>(</a:t>
            </a:r>
            <a:r>
              <a:rPr lang="en-US" dirty="0" smtClean="0"/>
              <a:t>1- </a:t>
            </a:r>
            <a:r>
              <a:rPr lang="en-US" dirty="0"/>
              <a:t>h1</a:t>
            </a:r>
            <a:r>
              <a:rPr lang="en-US" dirty="0" smtClean="0"/>
              <a:t>)[t2+(1-h2)t3]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: t1</a:t>
            </a:r>
            <a:r>
              <a:rPr lang="en-US" dirty="0"/>
              <a:t>, t2, t3 </a:t>
            </a:r>
            <a:r>
              <a:rPr lang="en-US" dirty="0" err="1" smtClean="0"/>
              <a:t>merupakan</a:t>
            </a:r>
            <a:r>
              <a:rPr lang="en-US" dirty="0" smtClean="0"/>
              <a:t> access times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level.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45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TIPE Memory </a:t>
            </a:r>
            <a:r>
              <a:rPr lang="en-GB" dirty="0" err="1" smtClean="0"/>
              <a:t>Semikonduktor</a:t>
            </a:r>
            <a:endParaRPr lang="en-GB" dirty="0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531938" y="1373188"/>
            <a:ext cx="4557712" cy="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161979" name="Group 18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0079932"/>
              </p:ext>
            </p:extLst>
          </p:nvPr>
        </p:nvGraphicFramePr>
        <p:xfrm>
          <a:off x="533400" y="1600200"/>
          <a:ext cx="7094537" cy="4848228"/>
        </p:xfrm>
        <a:graphic>
          <a:graphicData uri="http://schemas.openxmlformats.org/drawingml/2006/table">
            <a:tbl>
              <a:tblPr/>
              <a:tblGrid>
                <a:gridCol w="1418652"/>
                <a:gridCol w="1418652"/>
                <a:gridCol w="1419929"/>
                <a:gridCol w="1418652"/>
                <a:gridCol w="1418652"/>
              </a:tblGrid>
              <a:tr h="538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Memory Type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Category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Erasure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Write Mechanism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Volatility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Random-access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memory (RAM)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Read-write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Electrically, byte-level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Volatile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Read-only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memory (ROM)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Read-only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Not possible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Masks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Nonvolatile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Programmable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ROM (PROM)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Erasable PROM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(EPROM)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Read-mostly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UV light, chip-level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93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 Erasable PROM (EEPROM)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Electrically, byte-level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Flash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Electrically, block-level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46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746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d-ID" sz="2800" b="1" dirty="0"/>
              <a:t>RAM</a:t>
            </a:r>
            <a:r>
              <a:rPr lang="en-US" sz="2800" dirty="0"/>
              <a:t> </a:t>
            </a:r>
            <a:r>
              <a:rPr lang="id-ID" sz="2800" b="1" dirty="0"/>
              <a:t>Terbagi 2 :</a:t>
            </a:r>
            <a:endParaRPr lang="en-US" sz="2800" b="1" dirty="0"/>
          </a:p>
          <a:p>
            <a:pPr marL="342900" indent="-342900"/>
            <a:endParaRPr lang="id-ID" sz="2800" b="1" dirty="0"/>
          </a:p>
          <a:p>
            <a:pPr marL="342900" indent="-342900">
              <a:buFontTx/>
              <a:buAutoNum type="arabicPeriod"/>
            </a:pPr>
            <a:r>
              <a:rPr lang="id-ID" sz="2800" b="1" dirty="0"/>
              <a:t>RAM Statis</a:t>
            </a:r>
            <a:endParaRPr lang="en-US" sz="2800" b="1" dirty="0"/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2. RAM </a:t>
            </a:r>
            <a:r>
              <a:rPr lang="en-US" sz="2800" b="1" dirty="0" err="1"/>
              <a:t>Dinamis</a:t>
            </a:r>
            <a:r>
              <a:rPr lang="en-US" sz="2800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48600" cy="1203960"/>
          </a:xfrm>
        </p:spPr>
        <p:txBody>
          <a:bodyPr/>
          <a:lstStyle/>
          <a:p>
            <a:r>
              <a:rPr lang="en-US" sz="2600" b="1" dirty="0" err="1" smtClean="0"/>
              <a:t>Jenis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memori</a:t>
            </a:r>
            <a:r>
              <a:rPr lang="en-US" sz="2600" b="1" dirty="0" smtClean="0"/>
              <a:t> semi </a:t>
            </a:r>
            <a:r>
              <a:rPr lang="en-US" sz="2600" b="1" dirty="0" err="1" smtClean="0"/>
              <a:t>konduktor</a:t>
            </a:r>
            <a:r>
              <a:rPr lang="en-US" sz="2600" b="1" dirty="0" smtClean="0"/>
              <a:t> </a:t>
            </a:r>
            <a:r>
              <a:rPr lang="id-ID" sz="2600" b="1" dirty="0" smtClean="0"/>
              <a:t>Random Access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Memori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39510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7543800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800" b="1" dirty="0">
                <a:latin typeface="Arial" pitchFamily="34" charset="0"/>
              </a:rPr>
              <a:t>RAM Statis</a:t>
            </a:r>
            <a:endParaRPr lang="en-US" sz="2800" b="1" dirty="0">
              <a:latin typeface="Arial" pitchFamily="34" charset="0"/>
            </a:endParaRPr>
          </a:p>
          <a:p>
            <a:pPr marL="392113" indent="-392113" algn="just">
              <a:defRPr/>
            </a:pPr>
            <a:endParaRPr lang="id-ID" sz="2800" b="1" dirty="0">
              <a:latin typeface="Arial" pitchFamily="34" charset="0"/>
            </a:endParaRPr>
          </a:p>
          <a:p>
            <a:pPr marL="528638" lvl="1" indent="-528638" algn="just">
              <a:buFont typeface="Arial" pitchFamily="34" charset="0"/>
              <a:buChar char="•"/>
              <a:defRPr/>
            </a:pPr>
            <a:r>
              <a:rPr lang="id-ID" sz="2400" dirty="0">
                <a:latin typeface="Arial" pitchFamily="34" charset="0"/>
              </a:rPr>
              <a:t>Nilai nilai biner di simpan dengan menggunakan konfigurasi gate logic flip-flop tradisional</a:t>
            </a:r>
            <a:r>
              <a:rPr lang="id-ID" sz="2400" dirty="0" smtClean="0">
                <a:latin typeface="Arial" pitchFamily="34" charset="0"/>
              </a:rPr>
              <a:t>.</a:t>
            </a:r>
            <a:endParaRPr lang="en-US" sz="2400" dirty="0" smtClean="0">
              <a:latin typeface="Arial" pitchFamily="34" charset="0"/>
            </a:endParaRPr>
          </a:p>
          <a:p>
            <a:pPr marL="963612" lvl="1" indent="-457200" algn="just">
              <a:buFont typeface="Arial" pitchFamily="34" charset="0"/>
              <a:buChar char="•"/>
              <a:defRPr/>
            </a:pPr>
            <a:endParaRPr lang="id-ID" sz="2400" dirty="0">
              <a:latin typeface="Arial" pitchFamily="34" charset="0"/>
            </a:endParaRPr>
          </a:p>
          <a:p>
            <a:pPr marL="528638" lvl="1" indent="-528638" algn="just">
              <a:buFont typeface="Arial" pitchFamily="34" charset="0"/>
              <a:buChar char="•"/>
              <a:defRPr/>
            </a:pPr>
            <a:r>
              <a:rPr lang="id-ID" sz="2400" dirty="0">
                <a:latin typeface="Arial" pitchFamily="34" charset="0"/>
              </a:rPr>
              <a:t>Ram statis akan menampung data sepanjang daya listrik di sediakan  untuknya </a:t>
            </a:r>
            <a:endParaRPr lang="en-US" sz="2400" dirty="0">
              <a:latin typeface="Arial" pitchFamily="34" charset="0"/>
            </a:endParaRPr>
          </a:p>
          <a:p>
            <a:pPr marL="1035050" lvl="1" indent="-528638" algn="just">
              <a:defRPr/>
            </a:pP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2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7543800" cy="4648200"/>
          </a:xfrm>
          <a:solidFill>
            <a:schemeClr val="bg1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indent="-3175" algn="ctr" eaLnBrk="1" hangingPunct="1">
              <a:buFontTx/>
              <a:buNone/>
              <a:defRPr/>
            </a:pPr>
            <a:r>
              <a:rPr lang="id-ID" b="1" dirty="0" smtClean="0"/>
              <a:t>RAM Dinamis</a:t>
            </a:r>
            <a:endParaRPr lang="en-US" b="1" dirty="0" smtClean="0"/>
          </a:p>
          <a:p>
            <a:pPr eaLnBrk="1" hangingPunct="1">
              <a:buFontTx/>
              <a:buNone/>
              <a:defRPr/>
            </a:pPr>
            <a:endParaRPr lang="id-ID" b="1" dirty="0" smtClean="0"/>
          </a:p>
          <a:p>
            <a:pPr lvl="1">
              <a:defRPr/>
            </a:pPr>
            <a:r>
              <a:rPr lang="id-ID" dirty="0" smtClean="0"/>
              <a:t>Disusun oleh sel-sel yang menyimpan data sebagai muatan listrik pada kapasitor 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 algn="just">
              <a:defRPr/>
            </a:pPr>
            <a:r>
              <a:rPr lang="en-US" dirty="0" err="1" smtClean="0"/>
              <a:t>Keberadaan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ketidakberadaan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di </a:t>
            </a:r>
            <a:r>
              <a:rPr lang="en-US" dirty="0" err="1" smtClean="0"/>
              <a:t>interpretasikan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0, </a:t>
            </a:r>
            <a:r>
              <a:rPr lang="en-US" dirty="0" err="1" smtClean="0"/>
              <a:t>kerena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mengosongkan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RAM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453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45456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4600" y="268069"/>
            <a:ext cx="3749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SRAM Vs DRAM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4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848600" cy="4648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r>
              <a:rPr lang="en-US" b="1" dirty="0" smtClean="0"/>
              <a:t>ROM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permanen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ubah</a:t>
            </a: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r>
              <a:rPr lang="en-US" sz="2800" b="1" dirty="0" err="1" smtClean="0"/>
              <a:t>Jenis-jenis</a:t>
            </a:r>
            <a:r>
              <a:rPr lang="en-US" sz="2800" b="1" dirty="0" smtClean="0"/>
              <a:t> ROM</a:t>
            </a:r>
          </a:p>
          <a:p>
            <a:pPr marL="0" indent="0" eaLnBrk="1" hangingPunct="1">
              <a:lnSpc>
                <a:spcPct val="90000"/>
              </a:lnSpc>
              <a:tabLst>
                <a:tab pos="349250" algn="l"/>
              </a:tabLst>
            </a:pPr>
            <a:r>
              <a:rPr lang="en-US" sz="2800" dirty="0" smtClean="0"/>
              <a:t> Programmable ROM (PROM)</a:t>
            </a:r>
          </a:p>
          <a:p>
            <a:pPr marL="0" indent="0" eaLnBrk="1" hangingPunct="1">
              <a:lnSpc>
                <a:spcPct val="90000"/>
              </a:lnSpc>
              <a:tabLst>
                <a:tab pos="349250" algn="l"/>
              </a:tabLst>
            </a:pPr>
            <a:r>
              <a:rPr lang="en-US" sz="2800" dirty="0" smtClean="0"/>
              <a:t> Erasable Programmable ROM (EPROM)</a:t>
            </a:r>
          </a:p>
          <a:p>
            <a:pPr marL="0" indent="0" eaLnBrk="1" hangingPunct="1">
              <a:lnSpc>
                <a:spcPct val="90000"/>
              </a:lnSpc>
              <a:tabLst>
                <a:tab pos="349250" algn="l"/>
              </a:tabLst>
            </a:pPr>
            <a:r>
              <a:rPr lang="en-US" sz="2800" dirty="0" smtClean="0"/>
              <a:t> Electrically Erasable Programmable ROM (EEPROM)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268069"/>
            <a:ext cx="4365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Read Only Memory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57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ROM</a:t>
            </a:r>
            <a:endParaRPr lang="en-US" b="1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Programmable ROM (</a:t>
            </a:r>
            <a:r>
              <a:rPr lang="en-US" dirty="0" err="1" smtClean="0"/>
              <a:t>sekali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PROM</a:t>
            </a:r>
          </a:p>
          <a:p>
            <a:pPr lvl="1"/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memprogramnya</a:t>
            </a:r>
            <a:endParaRPr lang="en-US" dirty="0"/>
          </a:p>
          <a:p>
            <a:pPr marL="341313" lvl="1">
              <a:buFont typeface="Arial" pitchFamily="34" charset="0"/>
              <a:buChar char="•"/>
            </a:pPr>
            <a:r>
              <a:rPr lang="en-US" dirty="0" smtClean="0"/>
              <a:t>Erasable </a:t>
            </a:r>
            <a:r>
              <a:rPr lang="en-US" dirty="0"/>
              <a:t>Programmable (EPROM)</a:t>
            </a:r>
          </a:p>
          <a:p>
            <a:pPr marL="812800" lvl="2" indent="-355600"/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ultraviolet</a:t>
            </a:r>
            <a:endParaRPr lang="en-US" dirty="0"/>
          </a:p>
          <a:p>
            <a:pPr marL="341313" lvl="1">
              <a:buFont typeface="Arial" pitchFamily="34" charset="0"/>
              <a:buChar char="•"/>
            </a:pPr>
            <a:r>
              <a:rPr lang="en-US" dirty="0"/>
              <a:t>Electrically Erasable (EEPROM)</a:t>
            </a:r>
          </a:p>
          <a:p>
            <a:pPr marL="812800" lvl="2" indent="-411163"/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untuk</a:t>
            </a:r>
            <a:r>
              <a:rPr lang="en-US" dirty="0" smtClean="0"/>
              <a:t> write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read</a:t>
            </a:r>
            <a:endParaRPr lang="en-US" dirty="0"/>
          </a:p>
          <a:p>
            <a:pPr marL="341313" lvl="1">
              <a:buFont typeface="Arial" pitchFamily="34" charset="0"/>
              <a:buChar char="•"/>
            </a:pPr>
            <a:r>
              <a:rPr lang="en-US" dirty="0"/>
              <a:t>Flash memory</a:t>
            </a:r>
          </a:p>
          <a:p>
            <a:pPr marL="812800" lvl="2" indent="-411163"/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memory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20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38200" y="1676400"/>
            <a:ext cx="3124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sz="2400" b="1">
                <a:solidFill>
                  <a:schemeClr val="accent2"/>
                </a:solidFill>
              </a:rPr>
              <a:t>A. </a:t>
            </a:r>
            <a:r>
              <a:rPr lang="id-ID" sz="2400" b="1">
                <a:solidFill>
                  <a:schemeClr val="accent2"/>
                </a:solidFill>
              </a:rPr>
              <a:t>Lokasi</a:t>
            </a:r>
            <a:br>
              <a:rPr lang="id-ID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	</a:t>
            </a:r>
            <a:r>
              <a:rPr lang="id-ID" sz="2400" b="1">
                <a:solidFill>
                  <a:schemeClr val="tx2"/>
                </a:solidFill>
              </a:rPr>
              <a:t>CPU</a:t>
            </a:r>
            <a:br>
              <a:rPr lang="id-ID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	</a:t>
            </a:r>
            <a:r>
              <a:rPr lang="id-ID" sz="2400" b="1">
                <a:solidFill>
                  <a:schemeClr val="tx2"/>
                </a:solidFill>
              </a:rPr>
              <a:t>Internal </a:t>
            </a:r>
            <a:r>
              <a:rPr lang="en-US" sz="2400" b="1">
                <a:solidFill>
                  <a:schemeClr val="tx2"/>
                </a:solidFill>
              </a:rPr>
              <a:t/>
            </a:r>
            <a:br>
              <a:rPr lang="en-US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	</a:t>
            </a:r>
            <a:r>
              <a:rPr lang="id-ID" sz="2400" b="1">
                <a:solidFill>
                  <a:schemeClr val="tx2"/>
                </a:solidFill>
              </a:rPr>
              <a:t>External</a:t>
            </a: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38200" y="3886200"/>
            <a:ext cx="3124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03225" indent="-403225">
              <a:tabLst>
                <a:tab pos="403225" algn="l"/>
              </a:tabLst>
            </a:pPr>
            <a:r>
              <a:rPr lang="en-US" sz="2400" b="1">
                <a:solidFill>
                  <a:schemeClr val="accent2"/>
                </a:solidFill>
              </a:rPr>
              <a:t>B. </a:t>
            </a:r>
            <a:r>
              <a:rPr lang="id-ID" sz="2400" b="1">
                <a:solidFill>
                  <a:schemeClr val="accent2"/>
                </a:solidFill>
              </a:rPr>
              <a:t>Kapasitas</a:t>
            </a:r>
            <a:r>
              <a:rPr lang="en-US" sz="2400" b="1">
                <a:solidFill>
                  <a:schemeClr val="accent2"/>
                </a:solidFill>
              </a:rPr>
              <a:t/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/>
              <a:t>	</a:t>
            </a:r>
            <a:r>
              <a:rPr lang="id-ID" sz="2400" b="1"/>
              <a:t>Ukuran Word</a:t>
            </a:r>
            <a:br>
              <a:rPr lang="id-ID" sz="2400" b="1"/>
            </a:br>
            <a:r>
              <a:rPr lang="en-US" sz="2400" b="1"/>
              <a:t>	</a:t>
            </a:r>
            <a:r>
              <a:rPr lang="id-ID" sz="2400" b="1"/>
              <a:t>Ukuran Block</a:t>
            </a:r>
            <a:endParaRPr lang="en-US" sz="2400" b="1"/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724400" y="1752600"/>
            <a:ext cx="31242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C. 	</a:t>
            </a:r>
            <a:r>
              <a:rPr lang="id-ID" sz="2400" b="1" dirty="0">
                <a:solidFill>
                  <a:schemeClr val="accent2"/>
                </a:solidFill>
              </a:rPr>
              <a:t>Satuan Transfer</a:t>
            </a:r>
          </a:p>
          <a:p>
            <a:pPr>
              <a:tabLst>
                <a:tab pos="457200" algn="l"/>
              </a:tabLst>
            </a:pPr>
            <a:r>
              <a:rPr lang="en-US" sz="2400" b="1" dirty="0"/>
              <a:t>	</a:t>
            </a:r>
            <a:r>
              <a:rPr lang="id-ID" sz="2400" b="1" dirty="0"/>
              <a:t>Word</a:t>
            </a:r>
          </a:p>
          <a:p>
            <a:pPr>
              <a:tabLst>
                <a:tab pos="457200" algn="l"/>
              </a:tabLst>
            </a:pPr>
            <a:r>
              <a:rPr lang="en-US" sz="2400" b="1" dirty="0"/>
              <a:t>	</a:t>
            </a:r>
            <a:r>
              <a:rPr lang="id-ID" sz="2400" b="1" dirty="0"/>
              <a:t>Block</a:t>
            </a:r>
            <a:endParaRPr lang="en-US" sz="2400" b="1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4648200" y="3657600"/>
            <a:ext cx="34290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D. </a:t>
            </a:r>
            <a:r>
              <a:rPr lang="en-US" sz="2400" b="1" dirty="0" err="1">
                <a:solidFill>
                  <a:schemeClr val="accent2"/>
                </a:solidFill>
              </a:rPr>
              <a:t>Metode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Akses</a:t>
            </a:r>
            <a:endParaRPr lang="id-ID" sz="2400" b="1" dirty="0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 dirty="0"/>
              <a:t>	Sequential </a:t>
            </a:r>
            <a:r>
              <a:rPr lang="en-US" sz="2400" b="1" dirty="0" err="1"/>
              <a:t>Acces</a:t>
            </a:r>
            <a:endParaRPr lang="id-ID" sz="2400" b="1" dirty="0"/>
          </a:p>
          <a:p>
            <a:pPr>
              <a:tabLst>
                <a:tab pos="457200" algn="l"/>
              </a:tabLst>
            </a:pPr>
            <a:r>
              <a:rPr lang="en-US" sz="2400" b="1" dirty="0"/>
              <a:t>	Direct Access</a:t>
            </a:r>
          </a:p>
          <a:p>
            <a:pPr>
              <a:tabLst>
                <a:tab pos="457200" algn="l"/>
              </a:tabLst>
            </a:pPr>
            <a:r>
              <a:rPr lang="en-US" sz="2400" b="1" dirty="0"/>
              <a:t>	Random Access</a:t>
            </a:r>
          </a:p>
          <a:p>
            <a:pPr>
              <a:tabLst>
                <a:tab pos="457200" algn="l"/>
              </a:tabLst>
            </a:pPr>
            <a:r>
              <a:rPr lang="en-US" sz="2400" b="1" dirty="0"/>
              <a:t>	Associative Access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b="1" dirty="0" smtClean="0"/>
              <a:t>Karakteristik-karakteristik penting 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memori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899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Interleaved Memory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Kumpulan Chip DRAM</a:t>
            </a:r>
            <a:endParaRPr lang="en-GB" dirty="0"/>
          </a:p>
          <a:p>
            <a:r>
              <a:rPr lang="en-GB" dirty="0" smtClean="0"/>
              <a:t>Di </a:t>
            </a:r>
            <a:r>
              <a:rPr lang="en-GB" dirty="0" err="1" smtClean="0"/>
              <a:t>kelompokkan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memory bank</a:t>
            </a:r>
            <a:endParaRPr lang="en-GB" dirty="0"/>
          </a:p>
          <a:p>
            <a:r>
              <a:rPr lang="en-GB" dirty="0" smtClean="0"/>
              <a:t>Bank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independen</a:t>
            </a:r>
            <a:r>
              <a:rPr lang="en-GB" dirty="0" smtClean="0"/>
              <a:t> </a:t>
            </a:r>
            <a:r>
              <a:rPr lang="en-GB" dirty="0" err="1" smtClean="0"/>
              <a:t>melayani</a:t>
            </a:r>
            <a:r>
              <a:rPr lang="en-GB" dirty="0" smtClean="0"/>
              <a:t> </a:t>
            </a:r>
            <a:r>
              <a:rPr lang="en-GB" dirty="0" err="1" smtClean="0"/>
              <a:t>permintaan</a:t>
            </a:r>
            <a:r>
              <a:rPr lang="en-GB" dirty="0" smtClean="0"/>
              <a:t> read </a:t>
            </a:r>
            <a:r>
              <a:rPr lang="en-GB" dirty="0" err="1" smtClean="0"/>
              <a:t>dan</a:t>
            </a:r>
            <a:r>
              <a:rPr lang="en-GB" dirty="0" smtClean="0"/>
              <a:t> write.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887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Error Correction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Failure</a:t>
            </a:r>
          </a:p>
          <a:p>
            <a:pPr lvl="1"/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/>
          </a:p>
          <a:p>
            <a:r>
              <a:rPr lang="en-US" dirty="0"/>
              <a:t>Soft Error</a:t>
            </a:r>
          </a:p>
          <a:p>
            <a:pPr lvl="1"/>
            <a:r>
              <a:rPr lang="en-US" dirty="0" err="1" smtClean="0"/>
              <a:t>Acak</a:t>
            </a:r>
            <a:r>
              <a:rPr lang="en-US" dirty="0" smtClean="0"/>
              <a:t>, non-destructive</a:t>
            </a:r>
            <a:endParaRPr lang="en-US" dirty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memory</a:t>
            </a:r>
            <a:endParaRPr lang="en-US" dirty="0"/>
          </a:p>
          <a:p>
            <a:r>
              <a:rPr lang="en-US" dirty="0" err="1" smtClean="0"/>
              <a:t>Dideteksi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Hamming error correction code.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66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7696200" cy="2925763"/>
          </a:xfrm>
        </p:spPr>
        <p:txBody>
          <a:bodyPr/>
          <a:lstStyle/>
          <a:p>
            <a:r>
              <a:rPr lang="en-US" dirty="0"/>
              <a:t>Bits 8, 4, 2, 1 (the powers of 2)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error </a:t>
            </a:r>
            <a:r>
              <a:rPr lang="en-US" dirty="0"/>
              <a:t>correction bits (</a:t>
            </a:r>
            <a:r>
              <a:rPr lang="en-US" b="1" dirty="0"/>
              <a:t>check bits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other </a:t>
            </a:r>
            <a:r>
              <a:rPr lang="en-US" dirty="0" smtClean="0"/>
              <a:t>bits </a:t>
            </a:r>
            <a:r>
              <a:rPr lang="en-US" dirty="0"/>
              <a:t>are </a:t>
            </a:r>
            <a:r>
              <a:rPr lang="en-US" b="1" dirty="0"/>
              <a:t>data </a:t>
            </a:r>
            <a:r>
              <a:rPr lang="en-US" b="1" dirty="0" smtClean="0"/>
              <a:t>bits.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543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03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check </a:t>
            </a:r>
            <a:r>
              <a:rPr lang="en-US" dirty="0"/>
              <a:t>bit </a:t>
            </a:r>
            <a:r>
              <a:rPr lang="en-US" dirty="0" err="1" smtClean="0"/>
              <a:t>beroperasi</a:t>
            </a:r>
            <a:r>
              <a:rPr lang="en-US" dirty="0" smtClean="0"/>
              <a:t>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data bit </a:t>
            </a:r>
            <a:r>
              <a:rPr lang="en-US" dirty="0" smtClean="0"/>
              <a:t>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pada</a:t>
            </a:r>
            <a:r>
              <a:rPr lang="en-US" dirty="0" smtClean="0"/>
              <a:t> bit position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C1 =&gt;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bit position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di LSB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bit position number. </a:t>
            </a:r>
            <a:r>
              <a:rPr lang="en-US" dirty="0" err="1" smtClean="0"/>
              <a:t>Dilanjutkan</a:t>
            </a:r>
            <a:r>
              <a:rPr lang="en-US" dirty="0" smtClean="0"/>
              <a:t> C2, C3 </a:t>
            </a:r>
            <a:r>
              <a:rPr lang="en-US" dirty="0" err="1" smtClean="0"/>
              <a:t>dan</a:t>
            </a:r>
            <a:r>
              <a:rPr lang="en-US" dirty="0" smtClean="0"/>
              <a:t> C4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6324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964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8-bit input word: 00111001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/>
              <a:t>bit D1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paling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word yang </a:t>
            </a:r>
            <a:r>
              <a:rPr lang="en-US" dirty="0" err="1" smtClean="0"/>
              <a:t>disimpan</a:t>
            </a:r>
            <a:r>
              <a:rPr lang="en-US" dirty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0011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004185" cy="133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655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534400" cy="3001963"/>
          </a:xfrm>
        </p:spPr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data bit 3 error (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</a:t>
            </a:r>
            <a:r>
              <a:rPr lang="en-US" dirty="0" err="1" smtClean="0"/>
              <a:t>menjadi</a:t>
            </a:r>
            <a:r>
              <a:rPr lang="en-US" dirty="0" smtClean="0"/>
              <a:t> 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0011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0011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292" y="1295400"/>
            <a:ext cx="570813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Brace 5"/>
          <p:cNvSpPr/>
          <p:nvPr/>
        </p:nvSpPr>
        <p:spPr>
          <a:xfrm>
            <a:off x="3886200" y="1600200"/>
            <a:ext cx="304800" cy="762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flipH="1">
            <a:off x="3581400" y="1600200"/>
            <a:ext cx="304800" cy="762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7" y="4572000"/>
            <a:ext cx="300418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131" y="4572000"/>
            <a:ext cx="294306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3991132" y="50292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6300865" y="4953001"/>
            <a:ext cx="152400" cy="6317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flipH="1">
            <a:off x="6200932" y="4953001"/>
            <a:ext cx="76200" cy="6317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3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Maka</a:t>
            </a:r>
            <a:r>
              <a:rPr lang="en-US" dirty="0" smtClean="0"/>
              <a:t> XOR-</a:t>
            </a:r>
            <a:r>
              <a:rPr lang="en-US" dirty="0" err="1" smtClean="0"/>
              <a:t>kan</a:t>
            </a:r>
            <a:r>
              <a:rPr lang="en-US" dirty="0" smtClean="0"/>
              <a:t> check bit lama </a:t>
            </a:r>
            <a:r>
              <a:rPr lang="en-US" dirty="0" err="1" smtClean="0"/>
              <a:t>dengan</a:t>
            </a:r>
            <a:r>
              <a:rPr lang="en-US" dirty="0" smtClean="0"/>
              <a:t> check bit yang </a:t>
            </a:r>
            <a:r>
              <a:rPr lang="en-US" dirty="0" err="1" smtClean="0"/>
              <a:t>baru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0110</a:t>
            </a:r>
            <a:r>
              <a:rPr lang="en-US" dirty="0"/>
              <a:t>,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error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bit position 6 yang </a:t>
            </a:r>
            <a:r>
              <a:rPr lang="en-US" dirty="0" err="1" smtClean="0"/>
              <a:t>berisi</a:t>
            </a:r>
            <a:r>
              <a:rPr lang="en-US" dirty="0" smtClean="0"/>
              <a:t> data bit 3.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590800"/>
            <a:ext cx="2452446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 rot="16200000" flipH="1">
            <a:off x="4591677" y="3327145"/>
            <a:ext cx="417847" cy="914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60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(cont.)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789"/>
          <a:stretch/>
        </p:blipFill>
        <p:spPr bwMode="auto">
          <a:xfrm>
            <a:off x="400665" y="2028870"/>
            <a:ext cx="8535231" cy="277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endCxn id="9" idx="1"/>
          </p:cNvCxnSpPr>
          <p:nvPr/>
        </p:nvCxnSpPr>
        <p:spPr>
          <a:xfrm>
            <a:off x="5638800" y="3962400"/>
            <a:ext cx="1524000" cy="1370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Explosion 1 8"/>
          <p:cNvSpPr/>
          <p:nvPr/>
        </p:nvSpPr>
        <p:spPr>
          <a:xfrm>
            <a:off x="7162800" y="5029200"/>
            <a:ext cx="1219200" cy="762000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1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0323" y="2590800"/>
            <a:ext cx="7280597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ALHAMDULILLAH</a:t>
            </a:r>
            <a:endParaRPr lang="en-US" sz="7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8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62000" y="1371600"/>
            <a:ext cx="31242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E. 	Kinerja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Access time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Cycle time</a:t>
            </a:r>
          </a:p>
          <a:p>
            <a:pPr>
              <a:tabLst>
                <a:tab pos="457200" algn="l"/>
              </a:tabLst>
            </a:pPr>
            <a:r>
              <a:rPr lang="en-US" sz="2400" b="1"/>
              <a:t>	Transfer rate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286000" y="3276600"/>
            <a:ext cx="38862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F. 	Tipe Fisik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Semi Konduktor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Permukaan Magnetik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886200" y="4800600"/>
            <a:ext cx="42672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G. 	Karakteristik Fisik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Volatile/Non Volatile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Erasable/Non Erasable</a:t>
            </a:r>
          </a:p>
        </p:txBody>
      </p:sp>
    </p:spTree>
    <p:extLst>
      <p:ext uri="{BB962C8B-B14F-4D97-AF65-F5344CB8AC3E}">
        <p14:creationId xmlns="" xmlns:p14="http://schemas.microsoft.com/office/powerpoint/2010/main" val="25592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772400" cy="4495800"/>
          </a:xfrm>
        </p:spPr>
        <p:txBody>
          <a:bodyPr>
            <a:normAutofit/>
          </a:bodyPr>
          <a:lstStyle/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z="2400" dirty="0" smtClean="0"/>
              <a:t>Karakteristik memori yang jelas adalah kapasitasnya</a:t>
            </a:r>
          </a:p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z="2400" dirty="0" smtClean="0"/>
              <a:t>Kapasitas ini dinyatakan dalam byte (1 byte = 8 bit) atau word. </a:t>
            </a:r>
          </a:p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z="2400" dirty="0" smtClean="0"/>
              <a:t>Panjang word yang umum adalah 8, 16 dan 32 bit</a:t>
            </a:r>
          </a:p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z="2400" dirty="0" smtClean="0"/>
              <a:t>Kapasitas eksternal memory biasanya dinyatakan dalam byte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1526" y="228600"/>
            <a:ext cx="2319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Kapasitas</a:t>
            </a:r>
            <a:r>
              <a:rPr lang="id-I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749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81000" y="1295400"/>
            <a:ext cx="77724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434975">
              <a:buClr>
                <a:srgbClr val="CC0000"/>
              </a:buClr>
              <a:buFont typeface="Wingdings" pitchFamily="2" charset="2"/>
              <a:buChar char="v"/>
              <a:tabLst>
                <a:tab pos="403225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7848600" cy="2438400"/>
          </a:xfrm>
          <a:noFill/>
        </p:spPr>
        <p:txBody>
          <a:bodyPr>
            <a:normAutofit/>
          </a:bodyPr>
          <a:lstStyle/>
          <a:p>
            <a:pPr marL="457200" indent="0" algn="just" eaLnBrk="1" hangingPunct="1">
              <a:buFontTx/>
              <a:buAutoNum type="arabicPeriod"/>
              <a:tabLst>
                <a:tab pos="914400" algn="l"/>
              </a:tabLst>
            </a:pP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id-ID" sz="2400" b="1" dirty="0" smtClean="0">
                <a:solidFill>
                  <a:schemeClr val="accent2"/>
                </a:solidFill>
              </a:rPr>
              <a:t>Sequensial access</a:t>
            </a:r>
            <a:endParaRPr lang="en-US" sz="2400" dirty="0" smtClean="0"/>
          </a:p>
          <a:p>
            <a:pPr marL="457200" indent="0" algn="just" eaLnBrk="1" hangingPunct="1">
              <a:buFontTx/>
              <a:buNone/>
              <a:tabLst>
                <a:tab pos="914400" algn="l"/>
              </a:tabLst>
            </a:pPr>
            <a:r>
              <a:rPr lang="en-US" sz="2400" dirty="0" smtClean="0"/>
              <a:t>	M</a:t>
            </a:r>
            <a:r>
              <a:rPr lang="id-ID" sz="2400" dirty="0" smtClean="0"/>
              <a:t>emori diorganisasikan menjadi unit-unit </a:t>
            </a:r>
            <a:r>
              <a:rPr lang="en-US" sz="2400" dirty="0" smtClean="0"/>
              <a:t>	</a:t>
            </a:r>
            <a:r>
              <a:rPr lang="id-ID" sz="2400" dirty="0" smtClean="0"/>
              <a:t>data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id-ID" sz="2400" dirty="0" smtClean="0"/>
              <a:t>record</a:t>
            </a:r>
            <a:r>
              <a:rPr lang="en-US" sz="2400" dirty="0" smtClean="0"/>
              <a:t>. W</a:t>
            </a:r>
            <a:r>
              <a:rPr lang="id-ID" sz="2400" dirty="0" smtClean="0"/>
              <a:t>aktu untuk</a:t>
            </a:r>
            <a:r>
              <a:rPr lang="en-US" sz="2400" dirty="0" smtClean="0"/>
              <a:t> 	</a:t>
            </a:r>
            <a:r>
              <a:rPr lang="id-ID" sz="2400" dirty="0" smtClean="0"/>
              <a:t>mengakses record sangat</a:t>
            </a:r>
            <a:r>
              <a:rPr lang="en-US" sz="2400" dirty="0" smtClean="0"/>
              <a:t> </a:t>
            </a:r>
            <a:r>
              <a:rPr lang="id-ID" sz="2400" dirty="0" smtClean="0"/>
              <a:t>bervariasi</a:t>
            </a:r>
            <a:endParaRPr lang="en-US" sz="2400" dirty="0" smtClean="0"/>
          </a:p>
          <a:p>
            <a:pPr marL="457200" indent="0" algn="just" eaLnBrk="1" hangingPunct="1">
              <a:buClr>
                <a:srgbClr val="CC0000"/>
              </a:buClr>
              <a:buFont typeface="Wingdings" pitchFamily="2" charset="2"/>
              <a:buNone/>
              <a:tabLst>
                <a:tab pos="914400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Contoh : Pita magnetik</a:t>
            </a:r>
            <a:endParaRPr lang="en-US" sz="2400" dirty="0" smtClean="0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04800" y="4038600"/>
            <a:ext cx="784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algn="just">
              <a:spcBef>
                <a:spcPct val="20000"/>
              </a:spcBef>
              <a:tabLst>
                <a:tab pos="9144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2.	</a:t>
            </a:r>
            <a:r>
              <a:rPr lang="id-ID" sz="2400" b="1" dirty="0">
                <a:solidFill>
                  <a:schemeClr val="accent2"/>
                </a:solidFill>
              </a:rPr>
              <a:t>Direct access</a:t>
            </a:r>
          </a:p>
          <a:p>
            <a:pPr marL="457200" algn="just">
              <a:spcBef>
                <a:spcPct val="20000"/>
              </a:spcBef>
              <a:tabLst>
                <a:tab pos="914400" algn="l"/>
              </a:tabLst>
            </a:pPr>
            <a:r>
              <a:rPr lang="en-US" sz="2400" dirty="0"/>
              <a:t>	S</a:t>
            </a:r>
            <a:r>
              <a:rPr lang="id-ID" sz="2400" dirty="0"/>
              <a:t>etiap blo</a:t>
            </a:r>
            <a:r>
              <a:rPr lang="en-US" sz="2400" dirty="0"/>
              <a:t>c</a:t>
            </a:r>
            <a:r>
              <a:rPr lang="id-ID" sz="2400" dirty="0"/>
              <a:t>k dan record memiliki alamat</a:t>
            </a:r>
            <a:r>
              <a:rPr lang="en-US" sz="2400" dirty="0"/>
              <a:t>-	</a:t>
            </a:r>
            <a:r>
              <a:rPr lang="id-ID" sz="2400" dirty="0"/>
              <a:t>alamat</a:t>
            </a:r>
            <a:r>
              <a:rPr lang="en-US" sz="2400" dirty="0"/>
              <a:t> </a:t>
            </a:r>
            <a:r>
              <a:rPr lang="id-ID" sz="2400" dirty="0"/>
              <a:t>yang unik berdasarkan lokasi fisik </a:t>
            </a:r>
          </a:p>
          <a:p>
            <a:pPr marL="457200" algn="just">
              <a:spcBef>
                <a:spcPct val="20000"/>
              </a:spcBef>
              <a:tabLst>
                <a:tab pos="914400" algn="l"/>
              </a:tabLst>
            </a:pPr>
            <a:r>
              <a:rPr lang="en-US" sz="2400" dirty="0"/>
              <a:t>	</a:t>
            </a:r>
            <a:r>
              <a:rPr lang="id-ID" sz="2400" dirty="0"/>
              <a:t>Contoh : Dis</a:t>
            </a:r>
            <a:r>
              <a:rPr lang="en-US" sz="2400" dirty="0"/>
              <a:t>k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1191" y="228600"/>
            <a:ext cx="3323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8200" indent="-838200" algn="r"/>
            <a:r>
              <a:rPr lang="en-US" sz="4000" b="1" dirty="0" err="1" smtClean="0"/>
              <a:t>Metode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Akses</a:t>
            </a:r>
            <a:r>
              <a:rPr lang="id-I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2759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7924800" cy="280076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dirty="0">
                <a:solidFill>
                  <a:schemeClr val="accent2"/>
                </a:solidFill>
              </a:rPr>
              <a:t>3. 	</a:t>
            </a:r>
            <a:r>
              <a:rPr lang="id-ID" sz="2800" b="1" dirty="0">
                <a:solidFill>
                  <a:schemeClr val="accent2"/>
                </a:solidFill>
              </a:rPr>
              <a:t>Random access</a:t>
            </a:r>
          </a:p>
          <a:p>
            <a:pPr marL="457200" indent="-457200" algn="just"/>
            <a:r>
              <a:rPr lang="en-US" sz="2400" dirty="0"/>
              <a:t>	</a:t>
            </a:r>
            <a:r>
              <a:rPr lang="id-ID" sz="2400" dirty="0"/>
              <a:t>Setiap </a:t>
            </a:r>
            <a:r>
              <a:rPr lang="id-ID" sz="2400" i="1" dirty="0"/>
              <a:t>addressable</a:t>
            </a:r>
            <a:r>
              <a:rPr lang="id-ID" sz="2400" dirty="0"/>
              <a:t> l</a:t>
            </a:r>
            <a:r>
              <a:rPr lang="en-US" sz="2400" dirty="0"/>
              <a:t>o</a:t>
            </a:r>
            <a:r>
              <a:rPr lang="id-ID" sz="2400" dirty="0"/>
              <a:t>cations di dalam memori memiliki mekanisme yang unik dan pengalamatan yang secara fisik </a:t>
            </a:r>
            <a:r>
              <a:rPr lang="id-ID" sz="2400" i="1" dirty="0"/>
              <a:t>wired-in</a:t>
            </a:r>
            <a:r>
              <a:rPr lang="id-ID" sz="2400" dirty="0"/>
              <a:t>. Waktu untuk mengakses lokasi tertentu tidak tergantung pada urutan akses sebelumnya dan bersifat konstan.</a:t>
            </a:r>
          </a:p>
          <a:p>
            <a:pPr marL="457200" indent="-457200"/>
            <a:r>
              <a:rPr lang="en-US" sz="2800" dirty="0"/>
              <a:t>	</a:t>
            </a:r>
            <a:r>
              <a:rPr lang="id-ID" sz="2800" dirty="0"/>
              <a:t>Contoh : main memori</a:t>
            </a:r>
            <a:r>
              <a:rPr lang="id-ID" dirty="0"/>
              <a:t> </a:t>
            </a:r>
            <a:endParaRPr lang="en-US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4495800"/>
            <a:ext cx="7772400" cy="16927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2113" indent="-392113"/>
            <a:r>
              <a:rPr lang="en-US" sz="2800" b="1" dirty="0">
                <a:solidFill>
                  <a:schemeClr val="accent2"/>
                </a:solidFill>
              </a:rPr>
              <a:t>4. A</a:t>
            </a:r>
            <a:r>
              <a:rPr lang="id-ID" sz="2800" b="1" dirty="0">
                <a:solidFill>
                  <a:schemeClr val="accent2"/>
                </a:solidFill>
              </a:rPr>
              <a:t>ssociative</a:t>
            </a:r>
            <a:r>
              <a:rPr lang="en-US" sz="2800" b="1" dirty="0">
                <a:solidFill>
                  <a:schemeClr val="accent2"/>
                </a:solidFill>
              </a:rPr>
              <a:t> access</a:t>
            </a:r>
            <a:endParaRPr lang="id-ID" sz="2800" b="1" dirty="0">
              <a:solidFill>
                <a:schemeClr val="accent2"/>
              </a:solidFill>
            </a:endParaRPr>
          </a:p>
          <a:p>
            <a:pPr marL="392113" indent="-392113"/>
            <a:r>
              <a:rPr lang="en-US" sz="2800" dirty="0"/>
              <a:t>	</a:t>
            </a:r>
            <a:r>
              <a:rPr lang="id-ID" sz="2400" dirty="0"/>
              <a:t>Sebuah word dicari berdasarkan pada isinya bukan berdasarkan pada alamatnya</a:t>
            </a:r>
          </a:p>
          <a:p>
            <a:pPr marL="392113" indent="-392113"/>
            <a:r>
              <a:rPr lang="en-US" sz="2400" dirty="0"/>
              <a:t>	</a:t>
            </a:r>
            <a:r>
              <a:rPr lang="id-ID" sz="2400" dirty="0"/>
              <a:t>Contoh : </a:t>
            </a:r>
            <a:r>
              <a:rPr lang="id-ID" sz="2400" i="1" dirty="0"/>
              <a:t>Cache memory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3001191" y="228600"/>
            <a:ext cx="3323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8200" indent="-838200" algn="r"/>
            <a:r>
              <a:rPr lang="en-US" sz="4000" b="1" dirty="0" err="1" smtClean="0"/>
              <a:t>Metode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Akses</a:t>
            </a:r>
            <a:r>
              <a:rPr lang="id-I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0461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860425" algn="l"/>
                <a:tab pos="1425575" algn="l"/>
              </a:tabLst>
            </a:pPr>
            <a:r>
              <a:rPr lang="id-ID" sz="2400" b="1" dirty="0" smtClean="0">
                <a:solidFill>
                  <a:schemeClr val="accent2"/>
                </a:solidFill>
              </a:rPr>
              <a:t>Access Time</a:t>
            </a:r>
            <a:r>
              <a:rPr lang="id-ID" sz="2400" dirty="0" smtClean="0"/>
              <a:t> 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tabLst>
                <a:tab pos="860425" algn="l"/>
                <a:tab pos="1425575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waktu yang di butuhkan untuk melakukan operasi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tulis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v"/>
              <a:tabLst>
                <a:tab pos="860425" algn="l"/>
                <a:tab pos="1425575" algn="l"/>
              </a:tabLst>
            </a:pPr>
            <a:r>
              <a:rPr lang="id-ID" sz="2400" b="1" dirty="0" smtClean="0">
                <a:solidFill>
                  <a:schemeClr val="accent2"/>
                </a:solidFill>
              </a:rPr>
              <a:t>Cycle Time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860425" algn="l"/>
                <a:tab pos="1425575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access time </a:t>
            </a:r>
            <a:r>
              <a:rPr lang="en-US" sz="2400" dirty="0" err="1" smtClean="0"/>
              <a:t>ditambah</a:t>
            </a:r>
            <a:r>
              <a:rPr lang="id-ID" sz="2400" dirty="0" smtClean="0"/>
              <a:t> dengan waktu tambahan yang di perlukan </a:t>
            </a:r>
            <a:r>
              <a:rPr lang="en-US" sz="2400" dirty="0" smtClean="0"/>
              <a:t>agar transient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signal</a:t>
            </a:r>
            <a:endParaRPr lang="id-ID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860425" algn="l"/>
                <a:tab pos="1425575" algn="l"/>
              </a:tabLst>
            </a:pPr>
            <a:r>
              <a:rPr lang="id-ID" sz="2400" b="1" dirty="0" smtClean="0">
                <a:solidFill>
                  <a:schemeClr val="accent2"/>
                </a:solidFill>
              </a:rPr>
              <a:t>Transfer Rate</a:t>
            </a:r>
            <a:r>
              <a:rPr lang="id-ID" sz="2400" dirty="0" smtClean="0"/>
              <a:t> 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tabLst>
                <a:tab pos="860425" algn="l"/>
                <a:tab pos="1425575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kecepatan data agar dapat di transfer ke unit memori atau di transfer dari unit memori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	</a:t>
            </a:r>
            <a:r>
              <a:rPr lang="id-ID" sz="2400" b="1" dirty="0" smtClean="0">
                <a:solidFill>
                  <a:srgbClr val="CC0000"/>
                </a:solidFill>
              </a:rPr>
              <a:t>Tn = Ta + N/R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Tn </a:t>
            </a:r>
            <a:r>
              <a:rPr lang="en-US" sz="2400" dirty="0" smtClean="0"/>
              <a:t>	</a:t>
            </a:r>
            <a:r>
              <a:rPr lang="id-ID" sz="2400" dirty="0" smtClean="0"/>
              <a:t>= waktu rata-rata untuk W/R N bit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Ta </a:t>
            </a:r>
            <a:r>
              <a:rPr lang="en-US" sz="2400" dirty="0" smtClean="0"/>
              <a:t>	</a:t>
            </a:r>
            <a:r>
              <a:rPr lang="id-ID" sz="2400" dirty="0" smtClean="0"/>
              <a:t>= waktu akses rata-rata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N </a:t>
            </a:r>
            <a:r>
              <a:rPr lang="en-US" sz="2400" dirty="0" smtClean="0"/>
              <a:t>	</a:t>
            </a:r>
            <a:r>
              <a:rPr lang="id-ID" sz="2400" dirty="0" smtClean="0"/>
              <a:t>= jumlah bit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R </a:t>
            </a:r>
            <a:r>
              <a:rPr lang="en-US" sz="2400" dirty="0" smtClean="0"/>
              <a:t>	</a:t>
            </a:r>
            <a:r>
              <a:rPr lang="id-ID" sz="2400" dirty="0" smtClean="0"/>
              <a:t>= kecepatan transfer, dalam bit/detik (bps)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35788" y="268069"/>
            <a:ext cx="1542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8200" indent="-838200" algn="r"/>
            <a:r>
              <a:rPr lang="id-ID" sz="3600" b="1" dirty="0" smtClean="0"/>
              <a:t>Kinerja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39360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memory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unit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“Cache”.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kapasitasnya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main memory unit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Cache </a:t>
            </a:r>
            <a:r>
              <a:rPr lang="en-US" dirty="0"/>
              <a:t>and main memory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solid-state </a:t>
            </a:r>
            <a:r>
              <a:rPr lang="en-US" dirty="0"/>
              <a:t>semiconductor </a:t>
            </a:r>
            <a:r>
              <a:rPr lang="en-US" dirty="0" smtClean="0"/>
              <a:t>(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/>
              <a:t>CMOS </a:t>
            </a:r>
            <a:r>
              <a:rPr lang="en-US" dirty="0" smtClean="0"/>
              <a:t>transistors)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fast memory </a:t>
            </a:r>
            <a:r>
              <a:rPr lang="en-US" b="1" dirty="0"/>
              <a:t>level the primary memory.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Hard disk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kapasitasnya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lambat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the </a:t>
            </a:r>
            <a:r>
              <a:rPr lang="en-US" b="1" dirty="0"/>
              <a:t>secondary </a:t>
            </a:r>
            <a:r>
              <a:rPr lang="en-US" b="1" dirty="0" smtClean="0"/>
              <a:t>memory. </a:t>
            </a:r>
          </a:p>
          <a:p>
            <a:endParaRPr lang="en-US" dirty="0" smtClean="0"/>
          </a:p>
          <a:p>
            <a:r>
              <a:rPr lang="en-US" dirty="0" err="1" smtClean="0"/>
              <a:t>Sementara</a:t>
            </a:r>
            <a:r>
              <a:rPr lang="en-US" dirty="0" smtClean="0"/>
              <a:t>  magnetic tape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tertiary memory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23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Hierarchy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3581400" cy="348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8824" t="18182" r="8824" b="20454"/>
          <a:stretch>
            <a:fillRect/>
          </a:stretch>
        </p:blipFill>
        <p:spPr bwMode="auto">
          <a:xfrm>
            <a:off x="259326" y="1396181"/>
            <a:ext cx="4084577" cy="393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544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397</TotalTime>
  <Words>852</Words>
  <Application>Microsoft Office PowerPoint</Application>
  <PresentationFormat>On-screen Show (4:3)</PresentationFormat>
  <Paragraphs>184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ORGANISASI dan ARSITEKTUR KOMPUTER </vt:lpstr>
      <vt:lpstr>Karakteristik-karakteristik penting sistem memori</vt:lpstr>
      <vt:lpstr>Slide 3</vt:lpstr>
      <vt:lpstr>Slide 4</vt:lpstr>
      <vt:lpstr>Slide 5</vt:lpstr>
      <vt:lpstr>Slide 6</vt:lpstr>
      <vt:lpstr>Slide 7</vt:lpstr>
      <vt:lpstr>Memory Hierarchy</vt:lpstr>
      <vt:lpstr>Memory Hierarchy</vt:lpstr>
      <vt:lpstr>Memory Hierarchy</vt:lpstr>
      <vt:lpstr>Memory Hierarchy:  memory access time </vt:lpstr>
      <vt:lpstr>Memory Hierarchy:  memory access time </vt:lpstr>
      <vt:lpstr>TIPE Memory Semikonduktor</vt:lpstr>
      <vt:lpstr>Jenis memori semi konduktor Random Access Memori</vt:lpstr>
      <vt:lpstr>Slide 15</vt:lpstr>
      <vt:lpstr>Slide 16</vt:lpstr>
      <vt:lpstr>Slide 17</vt:lpstr>
      <vt:lpstr>Slide 18</vt:lpstr>
      <vt:lpstr>TIPE ROM</vt:lpstr>
      <vt:lpstr>Interleaved Memory</vt:lpstr>
      <vt:lpstr>Error Correction</vt:lpstr>
      <vt:lpstr>HAMMING CODE</vt:lpstr>
      <vt:lpstr>HAMMING CODE</vt:lpstr>
      <vt:lpstr>CONTOH</vt:lpstr>
      <vt:lpstr>CONTOH (cont.)</vt:lpstr>
      <vt:lpstr>CONTOH (cont.)</vt:lpstr>
      <vt:lpstr>CONTOH (cont.)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dedeng</cp:lastModifiedBy>
  <cp:revision>60</cp:revision>
  <dcterms:created xsi:type="dcterms:W3CDTF">2013-09-25T04:17:10Z</dcterms:created>
  <dcterms:modified xsi:type="dcterms:W3CDTF">2016-10-11T06:38:22Z</dcterms:modified>
</cp:coreProperties>
</file>