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2F21BC-C545-4081-9B9A-349807770A1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BDB827-7F21-4AE0-AA63-1AB93C9ECD43}">
      <dgm:prSet phldrT="[Text]"/>
      <dgm:spPr/>
      <dgm:t>
        <a:bodyPr/>
        <a:lstStyle/>
        <a:p>
          <a:r>
            <a:rPr lang="en-US" smtClean="0"/>
            <a:t>A cost-effective global network backbone</a:t>
          </a:r>
          <a:endParaRPr lang="en-US"/>
        </a:p>
      </dgm:t>
    </dgm:pt>
    <dgm:pt modelId="{561AC4E6-D22A-4C62-A47B-369E9585DF00}" type="parTrans" cxnId="{909A994F-CF49-4A1B-A046-02EB16E177D7}">
      <dgm:prSet/>
      <dgm:spPr/>
      <dgm:t>
        <a:bodyPr/>
        <a:lstStyle/>
        <a:p>
          <a:endParaRPr lang="en-US"/>
        </a:p>
      </dgm:t>
    </dgm:pt>
    <dgm:pt modelId="{0CD8EA4A-3DA1-4799-B605-9DF685D19DAC}" type="sibTrans" cxnId="{909A994F-CF49-4A1B-A046-02EB16E177D7}">
      <dgm:prSet/>
      <dgm:spPr/>
      <dgm:t>
        <a:bodyPr/>
        <a:lstStyle/>
        <a:p>
          <a:endParaRPr lang="en-US"/>
        </a:p>
      </dgm:t>
    </dgm:pt>
    <dgm:pt modelId="{87C57276-6A6E-4A5C-BC8F-694F8938D227}">
      <dgm:prSet phldrT="[Text]"/>
      <dgm:spPr/>
      <dgm:t>
        <a:bodyPr/>
        <a:lstStyle/>
        <a:p>
          <a:r>
            <a:rPr lang="en-US" dirty="0" smtClean="0"/>
            <a:t>Anyplace, anywhere</a:t>
          </a:r>
          <a:endParaRPr lang="en-US" dirty="0"/>
        </a:p>
      </dgm:t>
    </dgm:pt>
    <dgm:pt modelId="{55E9F996-C793-4C32-A0DC-F54FC155150E}" type="parTrans" cxnId="{9845041A-B5EC-43EC-A6DD-9E6D48D48B11}">
      <dgm:prSet/>
      <dgm:spPr/>
      <dgm:t>
        <a:bodyPr/>
        <a:lstStyle/>
        <a:p>
          <a:endParaRPr lang="en-US"/>
        </a:p>
      </dgm:t>
    </dgm:pt>
    <dgm:pt modelId="{A933E16A-0C38-43CB-B861-30727B27A778}" type="sibTrans" cxnId="{9845041A-B5EC-43EC-A6DD-9E6D48D48B11}">
      <dgm:prSet/>
      <dgm:spPr/>
      <dgm:t>
        <a:bodyPr/>
        <a:lstStyle/>
        <a:p>
          <a:endParaRPr lang="en-US"/>
        </a:p>
      </dgm:t>
    </dgm:pt>
    <dgm:pt modelId="{4A77BF7A-C209-46CA-8BD8-3322FFCB8340}">
      <dgm:prSet phldrT="[Text]"/>
      <dgm:spPr/>
      <dgm:t>
        <a:bodyPr/>
        <a:lstStyle/>
        <a:p>
          <a:r>
            <a:rPr lang="en-US" dirty="0" smtClean="0"/>
            <a:t>Distributed connectivity:</a:t>
          </a:r>
          <a:endParaRPr lang="en-US" dirty="0"/>
        </a:p>
      </dgm:t>
    </dgm:pt>
    <dgm:pt modelId="{28A405FA-1C8C-49F4-90AE-3328A308A5F7}" type="parTrans" cxnId="{53F5B960-4498-4444-BD76-C36D5EF53637}">
      <dgm:prSet/>
      <dgm:spPr/>
      <dgm:t>
        <a:bodyPr/>
        <a:lstStyle/>
        <a:p>
          <a:endParaRPr lang="en-US"/>
        </a:p>
      </dgm:t>
    </dgm:pt>
    <dgm:pt modelId="{48E19C05-CC8E-413B-B198-E975A2CFEF83}" type="sibTrans" cxnId="{53F5B960-4498-4444-BD76-C36D5EF53637}">
      <dgm:prSet/>
      <dgm:spPr/>
      <dgm:t>
        <a:bodyPr/>
        <a:lstStyle/>
        <a:p>
          <a:endParaRPr lang="en-US"/>
        </a:p>
      </dgm:t>
    </dgm:pt>
    <dgm:pt modelId="{3CAB310C-0467-46D7-BECF-05939527C405}">
      <dgm:prSet phldrT="[Text]"/>
      <dgm:spPr/>
      <dgm:t>
        <a:bodyPr/>
        <a:lstStyle/>
        <a:p>
          <a:r>
            <a:rPr lang="en-US" smtClean="0"/>
            <a:t>Robust global data path</a:t>
          </a:r>
          <a:endParaRPr lang="en-US" dirty="0"/>
        </a:p>
      </dgm:t>
    </dgm:pt>
    <dgm:pt modelId="{DFC94E0E-59E7-4B2F-A620-80E16967AECC}" type="parTrans" cxnId="{ABBF67A8-BD0F-4AD4-861D-307024BA8C19}">
      <dgm:prSet/>
      <dgm:spPr/>
      <dgm:t>
        <a:bodyPr/>
        <a:lstStyle/>
        <a:p>
          <a:endParaRPr lang="en-US"/>
        </a:p>
      </dgm:t>
    </dgm:pt>
    <dgm:pt modelId="{BA189869-0521-4E1F-97A6-2DC4E2565044}" type="sibTrans" cxnId="{ABBF67A8-BD0F-4AD4-861D-307024BA8C19}">
      <dgm:prSet/>
      <dgm:spPr/>
      <dgm:t>
        <a:bodyPr/>
        <a:lstStyle/>
        <a:p>
          <a:endParaRPr lang="en-US"/>
        </a:p>
      </dgm:t>
    </dgm:pt>
    <dgm:pt modelId="{40A78522-936F-41F5-8441-11DCBF9A746C}">
      <dgm:prSet phldrT="[Text]"/>
      <dgm:spPr/>
      <dgm:t>
        <a:bodyPr/>
        <a:lstStyle/>
        <a:p>
          <a:r>
            <a:rPr lang="en-US" smtClean="0"/>
            <a:t>Cheaper, faster, and directly usable global competitive intelligence</a:t>
          </a:r>
          <a:endParaRPr lang="en-US" dirty="0"/>
        </a:p>
      </dgm:t>
    </dgm:pt>
    <dgm:pt modelId="{E06581AF-5175-4158-A209-DB55A7B0CE05}" type="parTrans" cxnId="{357EB10F-E101-4C4C-AEAF-41B168B47437}">
      <dgm:prSet/>
      <dgm:spPr/>
      <dgm:t>
        <a:bodyPr/>
        <a:lstStyle/>
        <a:p>
          <a:endParaRPr lang="en-US"/>
        </a:p>
      </dgm:t>
    </dgm:pt>
    <dgm:pt modelId="{D7D0F50A-2AAC-4131-97C0-D39694822CB3}" type="sibTrans" cxnId="{357EB10F-E101-4C4C-AEAF-41B168B47437}">
      <dgm:prSet/>
      <dgm:spPr/>
      <dgm:t>
        <a:bodyPr/>
        <a:lstStyle/>
        <a:p>
          <a:endParaRPr lang="en-US"/>
        </a:p>
      </dgm:t>
    </dgm:pt>
    <dgm:pt modelId="{B1BB0D22-1F18-4847-A035-72269C897FEE}" type="pres">
      <dgm:prSet presAssocID="{862F21BC-C545-4081-9B9A-349807770A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B4EFFC1-3D7E-4EEB-B32C-DA99C8E07251}" type="pres">
      <dgm:prSet presAssocID="{47BDB827-7F21-4AE0-AA63-1AB93C9ECD43}" presName="parentLin" presStyleCnt="0"/>
      <dgm:spPr/>
    </dgm:pt>
    <dgm:pt modelId="{38CCE884-D014-4BB7-856E-FC5117E90470}" type="pres">
      <dgm:prSet presAssocID="{47BDB827-7F21-4AE0-AA63-1AB93C9ECD43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15F19A6B-6969-417C-99C9-FBC1A617A81C}" type="pres">
      <dgm:prSet presAssocID="{47BDB827-7F21-4AE0-AA63-1AB93C9ECD4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27976-946E-4E39-91D0-79A3595112CC}" type="pres">
      <dgm:prSet presAssocID="{47BDB827-7F21-4AE0-AA63-1AB93C9ECD43}" presName="negativeSpace" presStyleCnt="0"/>
      <dgm:spPr/>
    </dgm:pt>
    <dgm:pt modelId="{3B57EECE-8196-4B3E-927D-7FBD5F126A87}" type="pres">
      <dgm:prSet presAssocID="{47BDB827-7F21-4AE0-AA63-1AB93C9ECD43}" presName="childText" presStyleLbl="conFgAcc1" presStyleIdx="0" presStyleCnt="5">
        <dgm:presLayoutVars>
          <dgm:bulletEnabled val="1"/>
        </dgm:presLayoutVars>
      </dgm:prSet>
      <dgm:spPr/>
    </dgm:pt>
    <dgm:pt modelId="{94483009-9548-409A-90CA-DDFD84519DE3}" type="pres">
      <dgm:prSet presAssocID="{0CD8EA4A-3DA1-4799-B605-9DF685D19DAC}" presName="spaceBetweenRectangles" presStyleCnt="0"/>
      <dgm:spPr/>
    </dgm:pt>
    <dgm:pt modelId="{C224AE50-4D24-4C92-A901-658102B6EB51}" type="pres">
      <dgm:prSet presAssocID="{87C57276-6A6E-4A5C-BC8F-694F8938D227}" presName="parentLin" presStyleCnt="0"/>
      <dgm:spPr/>
    </dgm:pt>
    <dgm:pt modelId="{52202F07-81D5-4314-9153-3285AF45F233}" type="pres">
      <dgm:prSet presAssocID="{87C57276-6A6E-4A5C-BC8F-694F8938D227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80FED6E7-C118-4066-AD4E-33CE8CA555A0}" type="pres">
      <dgm:prSet presAssocID="{87C57276-6A6E-4A5C-BC8F-694F8938D22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63C46-59CE-4437-A41F-22B1786CE093}" type="pres">
      <dgm:prSet presAssocID="{87C57276-6A6E-4A5C-BC8F-694F8938D227}" presName="negativeSpace" presStyleCnt="0"/>
      <dgm:spPr/>
    </dgm:pt>
    <dgm:pt modelId="{C2D91EAF-B665-4196-86F5-5DFF04748887}" type="pres">
      <dgm:prSet presAssocID="{87C57276-6A6E-4A5C-BC8F-694F8938D227}" presName="childText" presStyleLbl="conFgAcc1" presStyleIdx="1" presStyleCnt="5">
        <dgm:presLayoutVars>
          <dgm:bulletEnabled val="1"/>
        </dgm:presLayoutVars>
      </dgm:prSet>
      <dgm:spPr/>
    </dgm:pt>
    <dgm:pt modelId="{54373DCF-2F8E-45AD-85CE-AB85450C07F8}" type="pres">
      <dgm:prSet presAssocID="{A933E16A-0C38-43CB-B861-30727B27A778}" presName="spaceBetweenRectangles" presStyleCnt="0"/>
      <dgm:spPr/>
    </dgm:pt>
    <dgm:pt modelId="{A2E7F075-2F10-439D-A993-391C06005B53}" type="pres">
      <dgm:prSet presAssocID="{4A77BF7A-C209-46CA-8BD8-3322FFCB8340}" presName="parentLin" presStyleCnt="0"/>
      <dgm:spPr/>
    </dgm:pt>
    <dgm:pt modelId="{75B225AD-7A7C-42EF-A2FC-1B57B94FA136}" type="pres">
      <dgm:prSet presAssocID="{4A77BF7A-C209-46CA-8BD8-3322FFCB8340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1A170B34-7419-404D-9573-9EDF31B67ADF}" type="pres">
      <dgm:prSet presAssocID="{4A77BF7A-C209-46CA-8BD8-3322FFCB834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5565B-CF68-4EFE-BB67-07832EC396FA}" type="pres">
      <dgm:prSet presAssocID="{4A77BF7A-C209-46CA-8BD8-3322FFCB8340}" presName="negativeSpace" presStyleCnt="0"/>
      <dgm:spPr/>
    </dgm:pt>
    <dgm:pt modelId="{9540CF5D-2230-4369-AB7B-70860D4EB5DF}" type="pres">
      <dgm:prSet presAssocID="{4A77BF7A-C209-46CA-8BD8-3322FFCB8340}" presName="childText" presStyleLbl="conFgAcc1" presStyleIdx="2" presStyleCnt="5">
        <dgm:presLayoutVars>
          <dgm:bulletEnabled val="1"/>
        </dgm:presLayoutVars>
      </dgm:prSet>
      <dgm:spPr/>
    </dgm:pt>
    <dgm:pt modelId="{8DBC3912-A196-454F-A0A4-3DE5446B4A71}" type="pres">
      <dgm:prSet presAssocID="{48E19C05-CC8E-413B-B198-E975A2CFEF83}" presName="spaceBetweenRectangles" presStyleCnt="0"/>
      <dgm:spPr/>
    </dgm:pt>
    <dgm:pt modelId="{814CA7CC-86F0-4E34-A3B7-CA1B17390D7B}" type="pres">
      <dgm:prSet presAssocID="{3CAB310C-0467-46D7-BECF-05939527C405}" presName="parentLin" presStyleCnt="0"/>
      <dgm:spPr/>
    </dgm:pt>
    <dgm:pt modelId="{93591747-D62C-4CC9-87DD-08EF885A3361}" type="pres">
      <dgm:prSet presAssocID="{3CAB310C-0467-46D7-BECF-05939527C405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D7DB5238-6487-47DC-8661-7F06CFB0FA4C}" type="pres">
      <dgm:prSet presAssocID="{3CAB310C-0467-46D7-BECF-05939527C40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C800A-AAC2-4B7C-8570-C79717CA4906}" type="pres">
      <dgm:prSet presAssocID="{3CAB310C-0467-46D7-BECF-05939527C405}" presName="negativeSpace" presStyleCnt="0"/>
      <dgm:spPr/>
    </dgm:pt>
    <dgm:pt modelId="{9BAFB88F-D24A-40E9-94AB-423BFF7DEF5D}" type="pres">
      <dgm:prSet presAssocID="{3CAB310C-0467-46D7-BECF-05939527C405}" presName="childText" presStyleLbl="conFgAcc1" presStyleIdx="3" presStyleCnt="5">
        <dgm:presLayoutVars>
          <dgm:bulletEnabled val="1"/>
        </dgm:presLayoutVars>
      </dgm:prSet>
      <dgm:spPr/>
    </dgm:pt>
    <dgm:pt modelId="{96F66358-E9BC-48B3-9920-923F348D17C1}" type="pres">
      <dgm:prSet presAssocID="{BA189869-0521-4E1F-97A6-2DC4E2565044}" presName="spaceBetweenRectangles" presStyleCnt="0"/>
      <dgm:spPr/>
    </dgm:pt>
    <dgm:pt modelId="{1C27BC52-8004-4AC8-8840-39A4F5F4E2ED}" type="pres">
      <dgm:prSet presAssocID="{40A78522-936F-41F5-8441-11DCBF9A746C}" presName="parentLin" presStyleCnt="0"/>
      <dgm:spPr/>
    </dgm:pt>
    <dgm:pt modelId="{4C3880FA-EBB2-464F-B182-AB0A0756500F}" type="pres">
      <dgm:prSet presAssocID="{40A78522-936F-41F5-8441-11DCBF9A746C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07A7122E-972B-412D-AFC5-D33EBC390D0F}" type="pres">
      <dgm:prSet presAssocID="{40A78522-936F-41F5-8441-11DCBF9A746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D4A7B-431A-4FAE-B23E-2F2DDD5025B6}" type="pres">
      <dgm:prSet presAssocID="{40A78522-936F-41F5-8441-11DCBF9A746C}" presName="negativeSpace" presStyleCnt="0"/>
      <dgm:spPr/>
    </dgm:pt>
    <dgm:pt modelId="{A4147145-A2DD-4B71-8A22-865697140D9C}" type="pres">
      <dgm:prSet presAssocID="{40A78522-936F-41F5-8441-11DCBF9A746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09A994F-CF49-4A1B-A046-02EB16E177D7}" srcId="{862F21BC-C545-4081-9B9A-349807770A17}" destId="{47BDB827-7F21-4AE0-AA63-1AB93C9ECD43}" srcOrd="0" destOrd="0" parTransId="{561AC4E6-D22A-4C62-A47B-369E9585DF00}" sibTransId="{0CD8EA4A-3DA1-4799-B605-9DF685D19DAC}"/>
    <dgm:cxn modelId="{AB4505F0-DEAC-4DE8-BD06-81E7CC1F6C50}" type="presOf" srcId="{3CAB310C-0467-46D7-BECF-05939527C405}" destId="{D7DB5238-6487-47DC-8661-7F06CFB0FA4C}" srcOrd="1" destOrd="0" presId="urn:microsoft.com/office/officeart/2005/8/layout/list1"/>
    <dgm:cxn modelId="{A104CE0C-2EFD-48D1-A10B-752193815AFD}" type="presOf" srcId="{4A77BF7A-C209-46CA-8BD8-3322FFCB8340}" destId="{75B225AD-7A7C-42EF-A2FC-1B57B94FA136}" srcOrd="0" destOrd="0" presId="urn:microsoft.com/office/officeart/2005/8/layout/list1"/>
    <dgm:cxn modelId="{CD861B71-BE98-411E-B728-C80714FE5FFE}" type="presOf" srcId="{87C57276-6A6E-4A5C-BC8F-694F8938D227}" destId="{80FED6E7-C118-4066-AD4E-33CE8CA555A0}" srcOrd="1" destOrd="0" presId="urn:microsoft.com/office/officeart/2005/8/layout/list1"/>
    <dgm:cxn modelId="{9845041A-B5EC-43EC-A6DD-9E6D48D48B11}" srcId="{862F21BC-C545-4081-9B9A-349807770A17}" destId="{87C57276-6A6E-4A5C-BC8F-694F8938D227}" srcOrd="1" destOrd="0" parTransId="{55E9F996-C793-4C32-A0DC-F54FC155150E}" sibTransId="{A933E16A-0C38-43CB-B861-30727B27A778}"/>
    <dgm:cxn modelId="{ED10FD02-8A31-40F5-8B32-DD2985AE31EF}" type="presOf" srcId="{87C57276-6A6E-4A5C-BC8F-694F8938D227}" destId="{52202F07-81D5-4314-9153-3285AF45F233}" srcOrd="0" destOrd="0" presId="urn:microsoft.com/office/officeart/2005/8/layout/list1"/>
    <dgm:cxn modelId="{267DB1DF-4A66-401B-BC53-11412120F991}" type="presOf" srcId="{47BDB827-7F21-4AE0-AA63-1AB93C9ECD43}" destId="{15F19A6B-6969-417C-99C9-FBC1A617A81C}" srcOrd="1" destOrd="0" presId="urn:microsoft.com/office/officeart/2005/8/layout/list1"/>
    <dgm:cxn modelId="{CAF6AA57-422E-4AD4-B974-6FE0E9D31F15}" type="presOf" srcId="{3CAB310C-0467-46D7-BECF-05939527C405}" destId="{93591747-D62C-4CC9-87DD-08EF885A3361}" srcOrd="0" destOrd="0" presId="urn:microsoft.com/office/officeart/2005/8/layout/list1"/>
    <dgm:cxn modelId="{53F5B960-4498-4444-BD76-C36D5EF53637}" srcId="{862F21BC-C545-4081-9B9A-349807770A17}" destId="{4A77BF7A-C209-46CA-8BD8-3322FFCB8340}" srcOrd="2" destOrd="0" parTransId="{28A405FA-1C8C-49F4-90AE-3328A308A5F7}" sibTransId="{48E19C05-CC8E-413B-B198-E975A2CFEF83}"/>
    <dgm:cxn modelId="{357EB10F-E101-4C4C-AEAF-41B168B47437}" srcId="{862F21BC-C545-4081-9B9A-349807770A17}" destId="{40A78522-936F-41F5-8441-11DCBF9A746C}" srcOrd="4" destOrd="0" parTransId="{E06581AF-5175-4158-A209-DB55A7B0CE05}" sibTransId="{D7D0F50A-2AAC-4131-97C0-D39694822CB3}"/>
    <dgm:cxn modelId="{C9356C67-46CF-4BE7-A478-50ACCD8DDB25}" type="presOf" srcId="{40A78522-936F-41F5-8441-11DCBF9A746C}" destId="{4C3880FA-EBB2-464F-B182-AB0A0756500F}" srcOrd="0" destOrd="0" presId="urn:microsoft.com/office/officeart/2005/8/layout/list1"/>
    <dgm:cxn modelId="{1EB4FBEC-FB3D-41C4-9F92-31742F7D6AEF}" type="presOf" srcId="{862F21BC-C545-4081-9B9A-349807770A17}" destId="{B1BB0D22-1F18-4847-A035-72269C897FEE}" srcOrd="0" destOrd="0" presId="urn:microsoft.com/office/officeart/2005/8/layout/list1"/>
    <dgm:cxn modelId="{AE204246-82F0-4999-88B8-64819CF49295}" type="presOf" srcId="{47BDB827-7F21-4AE0-AA63-1AB93C9ECD43}" destId="{38CCE884-D014-4BB7-856E-FC5117E90470}" srcOrd="0" destOrd="0" presId="urn:microsoft.com/office/officeart/2005/8/layout/list1"/>
    <dgm:cxn modelId="{72A7214E-65AB-4319-97F7-3FBB0DC8152A}" type="presOf" srcId="{40A78522-936F-41F5-8441-11DCBF9A746C}" destId="{07A7122E-972B-412D-AFC5-D33EBC390D0F}" srcOrd="1" destOrd="0" presId="urn:microsoft.com/office/officeart/2005/8/layout/list1"/>
    <dgm:cxn modelId="{ABBF67A8-BD0F-4AD4-861D-307024BA8C19}" srcId="{862F21BC-C545-4081-9B9A-349807770A17}" destId="{3CAB310C-0467-46D7-BECF-05939527C405}" srcOrd="3" destOrd="0" parTransId="{DFC94E0E-59E7-4B2F-A620-80E16967AECC}" sibTransId="{BA189869-0521-4E1F-97A6-2DC4E2565044}"/>
    <dgm:cxn modelId="{83BD4F18-105C-4DBA-92A9-F2EB58EC9071}" type="presOf" srcId="{4A77BF7A-C209-46CA-8BD8-3322FFCB8340}" destId="{1A170B34-7419-404D-9573-9EDF31B67ADF}" srcOrd="1" destOrd="0" presId="urn:microsoft.com/office/officeart/2005/8/layout/list1"/>
    <dgm:cxn modelId="{E45736A5-FF95-4CC0-A32A-31E444548120}" type="presParOf" srcId="{B1BB0D22-1F18-4847-A035-72269C897FEE}" destId="{DB4EFFC1-3D7E-4EEB-B32C-DA99C8E07251}" srcOrd="0" destOrd="0" presId="urn:microsoft.com/office/officeart/2005/8/layout/list1"/>
    <dgm:cxn modelId="{C20369C1-FCE6-48E2-8BB3-461AB3E31115}" type="presParOf" srcId="{DB4EFFC1-3D7E-4EEB-B32C-DA99C8E07251}" destId="{38CCE884-D014-4BB7-856E-FC5117E90470}" srcOrd="0" destOrd="0" presId="urn:microsoft.com/office/officeart/2005/8/layout/list1"/>
    <dgm:cxn modelId="{35DC2F89-F3F8-4F78-9DF9-13747F31C11F}" type="presParOf" srcId="{DB4EFFC1-3D7E-4EEB-B32C-DA99C8E07251}" destId="{15F19A6B-6969-417C-99C9-FBC1A617A81C}" srcOrd="1" destOrd="0" presId="urn:microsoft.com/office/officeart/2005/8/layout/list1"/>
    <dgm:cxn modelId="{DA706CE4-B081-409F-ACE6-2A151ADBDC5E}" type="presParOf" srcId="{B1BB0D22-1F18-4847-A035-72269C897FEE}" destId="{BFA27976-946E-4E39-91D0-79A3595112CC}" srcOrd="1" destOrd="0" presId="urn:microsoft.com/office/officeart/2005/8/layout/list1"/>
    <dgm:cxn modelId="{23B7CBB7-A64A-425E-8FFA-C1009AB12558}" type="presParOf" srcId="{B1BB0D22-1F18-4847-A035-72269C897FEE}" destId="{3B57EECE-8196-4B3E-927D-7FBD5F126A87}" srcOrd="2" destOrd="0" presId="urn:microsoft.com/office/officeart/2005/8/layout/list1"/>
    <dgm:cxn modelId="{C032E7C7-EF86-4EEE-872B-FFD98418DF81}" type="presParOf" srcId="{B1BB0D22-1F18-4847-A035-72269C897FEE}" destId="{94483009-9548-409A-90CA-DDFD84519DE3}" srcOrd="3" destOrd="0" presId="urn:microsoft.com/office/officeart/2005/8/layout/list1"/>
    <dgm:cxn modelId="{8C6F4558-4149-4B36-8855-D411735C0D0F}" type="presParOf" srcId="{B1BB0D22-1F18-4847-A035-72269C897FEE}" destId="{C224AE50-4D24-4C92-A901-658102B6EB51}" srcOrd="4" destOrd="0" presId="urn:microsoft.com/office/officeart/2005/8/layout/list1"/>
    <dgm:cxn modelId="{2F219A31-0D2C-415D-9651-F5E43F072899}" type="presParOf" srcId="{C224AE50-4D24-4C92-A901-658102B6EB51}" destId="{52202F07-81D5-4314-9153-3285AF45F233}" srcOrd="0" destOrd="0" presId="urn:microsoft.com/office/officeart/2005/8/layout/list1"/>
    <dgm:cxn modelId="{09917024-FDE6-481A-82F2-2A9F952DECAC}" type="presParOf" srcId="{C224AE50-4D24-4C92-A901-658102B6EB51}" destId="{80FED6E7-C118-4066-AD4E-33CE8CA555A0}" srcOrd="1" destOrd="0" presId="urn:microsoft.com/office/officeart/2005/8/layout/list1"/>
    <dgm:cxn modelId="{33C1E672-B5E4-4647-AF9F-93314D39ED16}" type="presParOf" srcId="{B1BB0D22-1F18-4847-A035-72269C897FEE}" destId="{3AF63C46-59CE-4437-A41F-22B1786CE093}" srcOrd="5" destOrd="0" presId="urn:microsoft.com/office/officeart/2005/8/layout/list1"/>
    <dgm:cxn modelId="{5273A258-6749-4113-B4AB-82E98DC69B3A}" type="presParOf" srcId="{B1BB0D22-1F18-4847-A035-72269C897FEE}" destId="{C2D91EAF-B665-4196-86F5-5DFF04748887}" srcOrd="6" destOrd="0" presId="urn:microsoft.com/office/officeart/2005/8/layout/list1"/>
    <dgm:cxn modelId="{1ACE81F4-F7B5-42C1-8545-58D6FB9B1A44}" type="presParOf" srcId="{B1BB0D22-1F18-4847-A035-72269C897FEE}" destId="{54373DCF-2F8E-45AD-85CE-AB85450C07F8}" srcOrd="7" destOrd="0" presId="urn:microsoft.com/office/officeart/2005/8/layout/list1"/>
    <dgm:cxn modelId="{576E1155-55AF-4B62-BB03-15C50F08E453}" type="presParOf" srcId="{B1BB0D22-1F18-4847-A035-72269C897FEE}" destId="{A2E7F075-2F10-439D-A993-391C06005B53}" srcOrd="8" destOrd="0" presId="urn:microsoft.com/office/officeart/2005/8/layout/list1"/>
    <dgm:cxn modelId="{4F8ACA30-0525-44CE-9656-CBA2491996A8}" type="presParOf" srcId="{A2E7F075-2F10-439D-A993-391C06005B53}" destId="{75B225AD-7A7C-42EF-A2FC-1B57B94FA136}" srcOrd="0" destOrd="0" presId="urn:microsoft.com/office/officeart/2005/8/layout/list1"/>
    <dgm:cxn modelId="{109A32D2-E094-44FE-A8AE-A623018F6BEC}" type="presParOf" srcId="{A2E7F075-2F10-439D-A993-391C06005B53}" destId="{1A170B34-7419-404D-9573-9EDF31B67ADF}" srcOrd="1" destOrd="0" presId="urn:microsoft.com/office/officeart/2005/8/layout/list1"/>
    <dgm:cxn modelId="{59E391D5-7366-4577-B870-A8E6F2DDE8A9}" type="presParOf" srcId="{B1BB0D22-1F18-4847-A035-72269C897FEE}" destId="{FD85565B-CF68-4EFE-BB67-07832EC396FA}" srcOrd="9" destOrd="0" presId="urn:microsoft.com/office/officeart/2005/8/layout/list1"/>
    <dgm:cxn modelId="{8BF8220B-3745-46D7-A571-8B4DDC8CF1C8}" type="presParOf" srcId="{B1BB0D22-1F18-4847-A035-72269C897FEE}" destId="{9540CF5D-2230-4369-AB7B-70860D4EB5DF}" srcOrd="10" destOrd="0" presId="urn:microsoft.com/office/officeart/2005/8/layout/list1"/>
    <dgm:cxn modelId="{E64348BC-D0E6-486D-AA71-C3B5568B91BC}" type="presParOf" srcId="{B1BB0D22-1F18-4847-A035-72269C897FEE}" destId="{8DBC3912-A196-454F-A0A4-3DE5446B4A71}" srcOrd="11" destOrd="0" presId="urn:microsoft.com/office/officeart/2005/8/layout/list1"/>
    <dgm:cxn modelId="{8CE2A6EE-217C-4025-89BD-0F30ADA18FAC}" type="presParOf" srcId="{B1BB0D22-1F18-4847-A035-72269C897FEE}" destId="{814CA7CC-86F0-4E34-A3B7-CA1B17390D7B}" srcOrd="12" destOrd="0" presId="urn:microsoft.com/office/officeart/2005/8/layout/list1"/>
    <dgm:cxn modelId="{C5D093C8-B6B1-4C92-BEBD-5253167690D6}" type="presParOf" srcId="{814CA7CC-86F0-4E34-A3B7-CA1B17390D7B}" destId="{93591747-D62C-4CC9-87DD-08EF885A3361}" srcOrd="0" destOrd="0" presId="urn:microsoft.com/office/officeart/2005/8/layout/list1"/>
    <dgm:cxn modelId="{2C95D9AC-29AC-4738-A4A4-1B687435CF82}" type="presParOf" srcId="{814CA7CC-86F0-4E34-A3B7-CA1B17390D7B}" destId="{D7DB5238-6487-47DC-8661-7F06CFB0FA4C}" srcOrd="1" destOrd="0" presId="urn:microsoft.com/office/officeart/2005/8/layout/list1"/>
    <dgm:cxn modelId="{AE11F7B5-BFD4-4EC6-AD41-910FC557FFA5}" type="presParOf" srcId="{B1BB0D22-1F18-4847-A035-72269C897FEE}" destId="{C89C800A-AAC2-4B7C-8570-C79717CA4906}" srcOrd="13" destOrd="0" presId="urn:microsoft.com/office/officeart/2005/8/layout/list1"/>
    <dgm:cxn modelId="{DBE08D34-C37B-41B7-8A1F-8A79DDE19607}" type="presParOf" srcId="{B1BB0D22-1F18-4847-A035-72269C897FEE}" destId="{9BAFB88F-D24A-40E9-94AB-423BFF7DEF5D}" srcOrd="14" destOrd="0" presId="urn:microsoft.com/office/officeart/2005/8/layout/list1"/>
    <dgm:cxn modelId="{F5B7979F-C289-438C-B8BC-CF14BA313781}" type="presParOf" srcId="{B1BB0D22-1F18-4847-A035-72269C897FEE}" destId="{96F66358-E9BC-48B3-9920-923F348D17C1}" srcOrd="15" destOrd="0" presId="urn:microsoft.com/office/officeart/2005/8/layout/list1"/>
    <dgm:cxn modelId="{00E00DAC-A39B-43ED-B245-6118610BCFA7}" type="presParOf" srcId="{B1BB0D22-1F18-4847-A035-72269C897FEE}" destId="{1C27BC52-8004-4AC8-8840-39A4F5F4E2ED}" srcOrd="16" destOrd="0" presId="urn:microsoft.com/office/officeart/2005/8/layout/list1"/>
    <dgm:cxn modelId="{85F55A64-C859-4222-BB54-AA3210719CD8}" type="presParOf" srcId="{1C27BC52-8004-4AC8-8840-39A4F5F4E2ED}" destId="{4C3880FA-EBB2-464F-B182-AB0A0756500F}" srcOrd="0" destOrd="0" presId="urn:microsoft.com/office/officeart/2005/8/layout/list1"/>
    <dgm:cxn modelId="{6881E3F2-AEDC-4D24-9E45-891E50097EEF}" type="presParOf" srcId="{1C27BC52-8004-4AC8-8840-39A4F5F4E2ED}" destId="{07A7122E-972B-412D-AFC5-D33EBC390D0F}" srcOrd="1" destOrd="0" presId="urn:microsoft.com/office/officeart/2005/8/layout/list1"/>
    <dgm:cxn modelId="{B6F20338-C191-49A4-BC7A-A7F5ACBF2154}" type="presParOf" srcId="{B1BB0D22-1F18-4847-A035-72269C897FEE}" destId="{320D4A7B-431A-4FAE-B23E-2F2DDD5025B6}" srcOrd="17" destOrd="0" presId="urn:microsoft.com/office/officeart/2005/8/layout/list1"/>
    <dgm:cxn modelId="{34830197-96D9-4710-A2E4-D98796980615}" type="presParOf" srcId="{B1BB0D22-1F18-4847-A035-72269C897FEE}" destId="{A4147145-A2DD-4B71-8A22-865697140D9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1A0AC0-978D-42C6-AF76-30C8B66A0C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5A4A98-1D64-4A24-B3EF-93BAB0FC97A3}">
      <dgm:prSet phldrT="[Text]"/>
      <dgm:spPr/>
      <dgm:t>
        <a:bodyPr/>
        <a:lstStyle/>
        <a:p>
          <a:r>
            <a:rPr lang="en-US" dirty="0" smtClean="0"/>
            <a:t>personalization</a:t>
          </a:r>
          <a:endParaRPr lang="en-US" dirty="0"/>
        </a:p>
      </dgm:t>
    </dgm:pt>
    <dgm:pt modelId="{32869379-51C1-408F-A5CE-F1CDE052BBCE}" type="parTrans" cxnId="{E698DAED-D21A-446B-82CD-C4751E1066A8}">
      <dgm:prSet/>
      <dgm:spPr/>
      <dgm:t>
        <a:bodyPr/>
        <a:lstStyle/>
        <a:p>
          <a:endParaRPr lang="en-US"/>
        </a:p>
      </dgm:t>
    </dgm:pt>
    <dgm:pt modelId="{6744016B-34D4-466D-BD9B-BE0005F086AC}" type="sibTrans" cxnId="{E698DAED-D21A-446B-82CD-C4751E1066A8}">
      <dgm:prSet/>
      <dgm:spPr/>
      <dgm:t>
        <a:bodyPr/>
        <a:lstStyle/>
        <a:p>
          <a:endParaRPr lang="en-US"/>
        </a:p>
      </dgm:t>
    </dgm:pt>
    <dgm:pt modelId="{02591DC3-9508-44D3-A98A-80E9380B0035}">
      <dgm:prSet phldrT="[Text]"/>
      <dgm:spPr/>
      <dgm:t>
        <a:bodyPr/>
        <a:lstStyle/>
        <a:p>
          <a:r>
            <a:rPr lang="en-US" dirty="0" smtClean="0"/>
            <a:t>the personalization strategy is more focused on connecting knowledge workers through networks and is better suited to companies that face one-off and unique problems that depend more on tacit knowledge and expertise than on codified knowledge</a:t>
          </a:r>
          <a:endParaRPr lang="en-US" dirty="0"/>
        </a:p>
      </dgm:t>
    </dgm:pt>
    <dgm:pt modelId="{FAEFD1A9-3F96-40BF-8347-A872EB033A9A}" type="parTrans" cxnId="{63764093-8A9B-419E-A5C5-87FED9A94F33}">
      <dgm:prSet/>
      <dgm:spPr/>
      <dgm:t>
        <a:bodyPr/>
        <a:lstStyle/>
        <a:p>
          <a:endParaRPr lang="en-US"/>
        </a:p>
      </dgm:t>
    </dgm:pt>
    <dgm:pt modelId="{A0BA085C-3ED9-4CA5-AD43-A55634E28B38}" type="sibTrans" cxnId="{63764093-8A9B-419E-A5C5-87FED9A94F33}">
      <dgm:prSet/>
      <dgm:spPr/>
      <dgm:t>
        <a:bodyPr/>
        <a:lstStyle/>
        <a:p>
          <a:endParaRPr lang="en-US"/>
        </a:p>
      </dgm:t>
    </dgm:pt>
    <dgm:pt modelId="{CD65EC45-2ECD-4A71-8D88-066D2FEF31B4}">
      <dgm:prSet phldrT="[Text]"/>
      <dgm:spPr/>
      <dgm:t>
        <a:bodyPr/>
        <a:lstStyle/>
        <a:p>
          <a:r>
            <a:rPr lang="en-US" dirty="0" smtClean="0"/>
            <a:t>codification</a:t>
          </a:r>
          <a:endParaRPr lang="en-US" dirty="0"/>
        </a:p>
      </dgm:t>
    </dgm:pt>
    <dgm:pt modelId="{39F07110-070C-4859-9883-F6E5AE9A85E3}" type="parTrans" cxnId="{29C95FDF-7DD4-44FD-8FC3-CE76E36C2CD9}">
      <dgm:prSet/>
      <dgm:spPr/>
      <dgm:t>
        <a:bodyPr/>
        <a:lstStyle/>
        <a:p>
          <a:endParaRPr lang="en-US"/>
        </a:p>
      </dgm:t>
    </dgm:pt>
    <dgm:pt modelId="{0DA3D872-59AB-4920-A748-BC32534F7476}" type="sibTrans" cxnId="{29C95FDF-7DD4-44FD-8FC3-CE76E36C2CD9}">
      <dgm:prSet/>
      <dgm:spPr/>
      <dgm:t>
        <a:bodyPr/>
        <a:lstStyle/>
        <a:p>
          <a:endParaRPr lang="en-US"/>
        </a:p>
      </dgm:t>
    </dgm:pt>
    <dgm:pt modelId="{5822EAFD-EC02-4AAE-ABBE-D43A0A191DDE}">
      <dgm:prSet phldrT="[Text]"/>
      <dgm:spPr/>
      <dgm:t>
        <a:bodyPr/>
        <a:lstStyle/>
        <a:p>
          <a:r>
            <a:rPr lang="en-US" dirty="0" smtClean="0"/>
            <a:t>The codification strategy is more focused on technology that enables storage, indexing, retrieval, and reuse</a:t>
          </a:r>
          <a:endParaRPr lang="en-US" dirty="0"/>
        </a:p>
      </dgm:t>
    </dgm:pt>
    <dgm:pt modelId="{8912BF7A-A62F-49A1-97F5-8849F9E823F2}" type="parTrans" cxnId="{03514B54-AB99-4692-84F2-05A25DD56D7B}">
      <dgm:prSet/>
      <dgm:spPr/>
      <dgm:t>
        <a:bodyPr/>
        <a:lstStyle/>
        <a:p>
          <a:endParaRPr lang="en-US"/>
        </a:p>
      </dgm:t>
    </dgm:pt>
    <dgm:pt modelId="{DA8DD0FF-B16E-4B91-89BB-AA71109C1FD3}" type="sibTrans" cxnId="{03514B54-AB99-4692-84F2-05A25DD56D7B}">
      <dgm:prSet/>
      <dgm:spPr/>
      <dgm:t>
        <a:bodyPr/>
        <a:lstStyle/>
        <a:p>
          <a:endParaRPr lang="en-US"/>
        </a:p>
      </dgm:t>
    </dgm:pt>
    <dgm:pt modelId="{15CD1DA8-0D5D-49C3-99FF-CD81ED74AC8C}" type="pres">
      <dgm:prSet presAssocID="{171A0AC0-978D-42C6-AF76-30C8B66A0C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3EEECE0-E301-4B87-8139-9CE4608DCA7F}" type="pres">
      <dgm:prSet presAssocID="{4E5A4A98-1D64-4A24-B3EF-93BAB0FC97A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3A403-89D7-44E8-B712-37C2024A7397}" type="pres">
      <dgm:prSet presAssocID="{4E5A4A98-1D64-4A24-B3EF-93BAB0FC97A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50F0A-0DA5-48F5-A225-CBF679329B34}" type="pres">
      <dgm:prSet presAssocID="{CD65EC45-2ECD-4A71-8D88-066D2FEF31B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AD737-B17C-4897-B4F0-C868A98C7FE8}" type="pres">
      <dgm:prSet presAssocID="{CD65EC45-2ECD-4A71-8D88-066D2FEF31B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64093-8A9B-419E-A5C5-87FED9A94F33}" srcId="{4E5A4A98-1D64-4A24-B3EF-93BAB0FC97A3}" destId="{02591DC3-9508-44D3-A98A-80E9380B0035}" srcOrd="0" destOrd="0" parTransId="{FAEFD1A9-3F96-40BF-8347-A872EB033A9A}" sibTransId="{A0BA085C-3ED9-4CA5-AD43-A55634E28B38}"/>
    <dgm:cxn modelId="{E698DAED-D21A-446B-82CD-C4751E1066A8}" srcId="{171A0AC0-978D-42C6-AF76-30C8B66A0C8B}" destId="{4E5A4A98-1D64-4A24-B3EF-93BAB0FC97A3}" srcOrd="0" destOrd="0" parTransId="{32869379-51C1-408F-A5CE-F1CDE052BBCE}" sibTransId="{6744016B-34D4-466D-BD9B-BE0005F086AC}"/>
    <dgm:cxn modelId="{94D8F058-0E17-45E9-9F3D-58C32316D996}" type="presOf" srcId="{4E5A4A98-1D64-4A24-B3EF-93BAB0FC97A3}" destId="{E3EEECE0-E301-4B87-8139-9CE4608DCA7F}" srcOrd="0" destOrd="0" presId="urn:microsoft.com/office/officeart/2005/8/layout/vList2"/>
    <dgm:cxn modelId="{87DB98DA-BD06-4406-B780-8EF8ECF28960}" type="presOf" srcId="{5822EAFD-EC02-4AAE-ABBE-D43A0A191DDE}" destId="{DCBAD737-B17C-4897-B4F0-C868A98C7FE8}" srcOrd="0" destOrd="0" presId="urn:microsoft.com/office/officeart/2005/8/layout/vList2"/>
    <dgm:cxn modelId="{F9621057-E4DA-459C-9B9D-ACBE30ABE287}" type="presOf" srcId="{171A0AC0-978D-42C6-AF76-30C8B66A0C8B}" destId="{15CD1DA8-0D5D-49C3-99FF-CD81ED74AC8C}" srcOrd="0" destOrd="0" presId="urn:microsoft.com/office/officeart/2005/8/layout/vList2"/>
    <dgm:cxn modelId="{03514B54-AB99-4692-84F2-05A25DD56D7B}" srcId="{CD65EC45-2ECD-4A71-8D88-066D2FEF31B4}" destId="{5822EAFD-EC02-4AAE-ABBE-D43A0A191DDE}" srcOrd="0" destOrd="0" parTransId="{8912BF7A-A62F-49A1-97F5-8849F9E823F2}" sibTransId="{DA8DD0FF-B16E-4B91-89BB-AA71109C1FD3}"/>
    <dgm:cxn modelId="{51EDE8DD-F27F-4E69-9CDF-0D15E6D40689}" type="presOf" srcId="{CD65EC45-2ECD-4A71-8D88-066D2FEF31B4}" destId="{20450F0A-0DA5-48F5-A225-CBF679329B34}" srcOrd="0" destOrd="0" presId="urn:microsoft.com/office/officeart/2005/8/layout/vList2"/>
    <dgm:cxn modelId="{00EAB5B1-AD01-46CD-83E5-A0954B58A44D}" type="presOf" srcId="{02591DC3-9508-44D3-A98A-80E9380B0035}" destId="{FBE3A403-89D7-44E8-B712-37C2024A7397}" srcOrd="0" destOrd="0" presId="urn:microsoft.com/office/officeart/2005/8/layout/vList2"/>
    <dgm:cxn modelId="{29C95FDF-7DD4-44FD-8FC3-CE76E36C2CD9}" srcId="{171A0AC0-978D-42C6-AF76-30C8B66A0C8B}" destId="{CD65EC45-2ECD-4A71-8D88-066D2FEF31B4}" srcOrd="1" destOrd="0" parTransId="{39F07110-070C-4859-9883-F6E5AE9A85E3}" sibTransId="{0DA3D872-59AB-4920-A748-BC32534F7476}"/>
    <dgm:cxn modelId="{57BC5B1D-B80F-4527-BA6E-55E994B347B4}" type="presParOf" srcId="{15CD1DA8-0D5D-49C3-99FF-CD81ED74AC8C}" destId="{E3EEECE0-E301-4B87-8139-9CE4608DCA7F}" srcOrd="0" destOrd="0" presId="urn:microsoft.com/office/officeart/2005/8/layout/vList2"/>
    <dgm:cxn modelId="{18C52382-632B-4687-829F-52C859FB11DC}" type="presParOf" srcId="{15CD1DA8-0D5D-49C3-99FF-CD81ED74AC8C}" destId="{FBE3A403-89D7-44E8-B712-37C2024A7397}" srcOrd="1" destOrd="0" presId="urn:microsoft.com/office/officeart/2005/8/layout/vList2"/>
    <dgm:cxn modelId="{3650730E-8C88-4324-BDEF-783DABF91426}" type="presParOf" srcId="{15CD1DA8-0D5D-49C3-99FF-CD81ED74AC8C}" destId="{20450F0A-0DA5-48F5-A225-CBF679329B34}" srcOrd="2" destOrd="0" presId="urn:microsoft.com/office/officeart/2005/8/layout/vList2"/>
    <dgm:cxn modelId="{42E2B928-FD09-4322-897F-1AF0000EEC65}" type="presParOf" srcId="{15CD1DA8-0D5D-49C3-99FF-CD81ED74AC8C}" destId="{DCBAD737-B17C-4897-B4F0-C868A98C7FE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7EECE-8196-4B3E-927D-7FBD5F126A87}">
      <dsp:nvSpPr>
        <dsp:cNvPr id="0" name=""/>
        <dsp:cNvSpPr/>
      </dsp:nvSpPr>
      <dsp:spPr>
        <a:xfrm>
          <a:off x="0" y="264079"/>
          <a:ext cx="7848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19A6B-6969-417C-99C9-FBC1A617A81C}">
      <dsp:nvSpPr>
        <dsp:cNvPr id="0" name=""/>
        <dsp:cNvSpPr/>
      </dsp:nvSpPr>
      <dsp:spPr>
        <a:xfrm>
          <a:off x="392430" y="72199"/>
          <a:ext cx="54940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A cost-effective global network backbone</a:t>
          </a:r>
          <a:endParaRPr lang="en-US" sz="1300" kern="1200"/>
        </a:p>
      </dsp:txBody>
      <dsp:txXfrm>
        <a:off x="411164" y="90933"/>
        <a:ext cx="5456552" cy="346292"/>
      </dsp:txXfrm>
    </dsp:sp>
    <dsp:sp modelId="{C2D91EAF-B665-4196-86F5-5DFF04748887}">
      <dsp:nvSpPr>
        <dsp:cNvPr id="0" name=""/>
        <dsp:cNvSpPr/>
      </dsp:nvSpPr>
      <dsp:spPr>
        <a:xfrm>
          <a:off x="0" y="853759"/>
          <a:ext cx="7848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ED6E7-C118-4066-AD4E-33CE8CA555A0}">
      <dsp:nvSpPr>
        <dsp:cNvPr id="0" name=""/>
        <dsp:cNvSpPr/>
      </dsp:nvSpPr>
      <dsp:spPr>
        <a:xfrm>
          <a:off x="392430" y="661879"/>
          <a:ext cx="54940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Anyplace, anywhere</a:t>
          </a:r>
          <a:endParaRPr lang="en-US" sz="1300" kern="1200" dirty="0"/>
        </a:p>
      </dsp:txBody>
      <dsp:txXfrm>
        <a:off x="411164" y="680613"/>
        <a:ext cx="5456552" cy="346292"/>
      </dsp:txXfrm>
    </dsp:sp>
    <dsp:sp modelId="{9540CF5D-2230-4369-AB7B-70860D4EB5DF}">
      <dsp:nvSpPr>
        <dsp:cNvPr id="0" name=""/>
        <dsp:cNvSpPr/>
      </dsp:nvSpPr>
      <dsp:spPr>
        <a:xfrm>
          <a:off x="0" y="1443439"/>
          <a:ext cx="7848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70B34-7419-404D-9573-9EDF31B67ADF}">
      <dsp:nvSpPr>
        <dsp:cNvPr id="0" name=""/>
        <dsp:cNvSpPr/>
      </dsp:nvSpPr>
      <dsp:spPr>
        <a:xfrm>
          <a:off x="392430" y="1251559"/>
          <a:ext cx="54940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Distributed connectivity:</a:t>
          </a:r>
          <a:endParaRPr lang="en-US" sz="1300" kern="1200" dirty="0"/>
        </a:p>
      </dsp:txBody>
      <dsp:txXfrm>
        <a:off x="411164" y="1270293"/>
        <a:ext cx="5456552" cy="346292"/>
      </dsp:txXfrm>
    </dsp:sp>
    <dsp:sp modelId="{9BAFB88F-D24A-40E9-94AB-423BFF7DEF5D}">
      <dsp:nvSpPr>
        <dsp:cNvPr id="0" name=""/>
        <dsp:cNvSpPr/>
      </dsp:nvSpPr>
      <dsp:spPr>
        <a:xfrm>
          <a:off x="0" y="2033120"/>
          <a:ext cx="7848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B5238-6487-47DC-8661-7F06CFB0FA4C}">
      <dsp:nvSpPr>
        <dsp:cNvPr id="0" name=""/>
        <dsp:cNvSpPr/>
      </dsp:nvSpPr>
      <dsp:spPr>
        <a:xfrm>
          <a:off x="392430" y="1841240"/>
          <a:ext cx="54940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Robust global data path</a:t>
          </a:r>
          <a:endParaRPr lang="en-US" sz="1300" kern="1200" dirty="0"/>
        </a:p>
      </dsp:txBody>
      <dsp:txXfrm>
        <a:off x="411164" y="1859974"/>
        <a:ext cx="5456552" cy="346292"/>
      </dsp:txXfrm>
    </dsp:sp>
    <dsp:sp modelId="{A4147145-A2DD-4B71-8A22-865697140D9C}">
      <dsp:nvSpPr>
        <dsp:cNvPr id="0" name=""/>
        <dsp:cNvSpPr/>
      </dsp:nvSpPr>
      <dsp:spPr>
        <a:xfrm>
          <a:off x="0" y="2622800"/>
          <a:ext cx="7848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7122E-972B-412D-AFC5-D33EBC390D0F}">
      <dsp:nvSpPr>
        <dsp:cNvPr id="0" name=""/>
        <dsp:cNvSpPr/>
      </dsp:nvSpPr>
      <dsp:spPr>
        <a:xfrm>
          <a:off x="392430" y="2430920"/>
          <a:ext cx="54940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Cheaper, faster, and directly usable global competitive intelligence</a:t>
          </a:r>
          <a:endParaRPr lang="en-US" sz="1300" kern="1200" dirty="0"/>
        </a:p>
      </dsp:txBody>
      <dsp:txXfrm>
        <a:off x="411164" y="2449654"/>
        <a:ext cx="5456552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EECE0-E301-4B87-8139-9CE4608DCA7F}">
      <dsp:nvSpPr>
        <dsp:cNvPr id="0" name=""/>
        <dsp:cNvSpPr/>
      </dsp:nvSpPr>
      <dsp:spPr>
        <a:xfrm>
          <a:off x="0" y="152110"/>
          <a:ext cx="82296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personalization</a:t>
          </a:r>
          <a:endParaRPr lang="en-US" sz="2600" kern="1200" dirty="0"/>
        </a:p>
      </dsp:txBody>
      <dsp:txXfrm>
        <a:off x="29700" y="181810"/>
        <a:ext cx="8170200" cy="549000"/>
      </dsp:txXfrm>
    </dsp:sp>
    <dsp:sp modelId="{FBE3A403-89D7-44E8-B712-37C2024A7397}">
      <dsp:nvSpPr>
        <dsp:cNvPr id="0" name=""/>
        <dsp:cNvSpPr/>
      </dsp:nvSpPr>
      <dsp:spPr>
        <a:xfrm>
          <a:off x="0" y="760510"/>
          <a:ext cx="82296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the personalization strategy is more focused on connecting knowledge workers through networks and is better suited to companies that face one-off and unique problems that depend more on tacit knowledge and expertise than on codified knowledge</a:t>
          </a:r>
          <a:endParaRPr lang="en-US" sz="2000" kern="1200" dirty="0"/>
        </a:p>
      </dsp:txBody>
      <dsp:txXfrm>
        <a:off x="0" y="760510"/>
        <a:ext cx="8229600" cy="1130220"/>
      </dsp:txXfrm>
    </dsp:sp>
    <dsp:sp modelId="{20450F0A-0DA5-48F5-A225-CBF679329B34}">
      <dsp:nvSpPr>
        <dsp:cNvPr id="0" name=""/>
        <dsp:cNvSpPr/>
      </dsp:nvSpPr>
      <dsp:spPr>
        <a:xfrm>
          <a:off x="0" y="1890731"/>
          <a:ext cx="8229600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codification</a:t>
          </a:r>
          <a:endParaRPr lang="en-US" sz="2600" kern="1200" dirty="0"/>
        </a:p>
      </dsp:txBody>
      <dsp:txXfrm>
        <a:off x="29700" y="1920431"/>
        <a:ext cx="8170200" cy="549000"/>
      </dsp:txXfrm>
    </dsp:sp>
    <dsp:sp modelId="{DCBAD737-B17C-4897-B4F0-C868A98C7FE8}">
      <dsp:nvSpPr>
        <dsp:cNvPr id="0" name=""/>
        <dsp:cNvSpPr/>
      </dsp:nvSpPr>
      <dsp:spPr>
        <a:xfrm>
          <a:off x="0" y="2499131"/>
          <a:ext cx="8229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The codification strategy is more focused on technology that enables storage, indexing, retrieval, and reuse</a:t>
          </a:r>
          <a:endParaRPr lang="en-US" sz="2000" kern="1200" dirty="0"/>
        </a:p>
      </dsp:txBody>
      <dsp:txXfrm>
        <a:off x="0" y="2499131"/>
        <a:ext cx="8229600" cy="592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CF488-5B36-4428-8A6D-49AB30A663E0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449D-E626-4183-B68D-D1FDAB725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083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Henry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Mintzberg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foremost management thinkers of our times, warns us that companies are too easily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driven by strategic plans, not strategic visions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A449D-E626-4183-B68D-D1FDAB725C6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65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Infrastructure Evaluation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66" t="16072" r="53818" b="53571"/>
          <a:stretch/>
        </p:blipFill>
        <p:spPr bwMode="auto">
          <a:xfrm>
            <a:off x="4223656" y="2922814"/>
            <a:ext cx="4920344" cy="222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108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001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Knowledge Server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strength of knowledge servers comes from their ability to integrate existing </a:t>
            </a:r>
            <a:r>
              <a:rPr lang="en-US" dirty="0" smtClean="0"/>
              <a:t>repositories without </a:t>
            </a:r>
            <a:r>
              <a:rPr lang="en-US" dirty="0"/>
              <a:t>having to start from scratch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6778" y="1809750"/>
            <a:ext cx="47625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6513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123950"/>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Management</a:t>
            </a:r>
            <a:br>
              <a:rPr lang="en-US" sz="3600" dirty="0"/>
            </a:br>
            <a:r>
              <a:rPr lang="en-US" sz="3600" dirty="0"/>
              <a:t>and Business Strategy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Imagination is more important than knowledge</a:t>
            </a:r>
          </a:p>
          <a:p>
            <a:r>
              <a:rPr lang="en-US" dirty="0"/>
              <a:t>—Albert Einstein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2537"/>
          <a:stretch/>
        </p:blipFill>
        <p:spPr bwMode="auto">
          <a:xfrm>
            <a:off x="4380582" y="3441853"/>
            <a:ext cx="4762500" cy="1705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044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590550"/>
            <a:ext cx="8229600" cy="1143000"/>
          </a:xfrm>
        </p:spPr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r>
              <a:rPr lang="en-US" dirty="0"/>
              <a:t>If knowledge creation is to be successfully directed, there must be an indisputable </a:t>
            </a:r>
            <a:r>
              <a:rPr lang="en-US" dirty="0" smtClean="0"/>
              <a:t>link between </a:t>
            </a:r>
            <a:r>
              <a:rPr lang="en-US" dirty="0"/>
              <a:t>your company's business strategy and its knowledge management strategy.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73355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An </a:t>
            </a:r>
            <a:r>
              <a:rPr lang="en-US" dirty="0" smtClean="0"/>
              <a:t>effective knowledge </a:t>
            </a:r>
            <a:r>
              <a:rPr lang="en-US" dirty="0"/>
              <a:t>management strategy is not simply a technology strategy but a </a:t>
            </a:r>
            <a:r>
              <a:rPr lang="en-US" dirty="0" smtClean="0"/>
              <a:t>well-balanced mix </a:t>
            </a:r>
            <a:r>
              <a:rPr lang="en-US" dirty="0"/>
              <a:t>of technology, cultural change, new reward systems, and business focus that </a:t>
            </a:r>
            <a:r>
              <a:rPr lang="en-US" dirty="0" smtClean="0"/>
              <a:t>is perfectly </a:t>
            </a:r>
            <a:r>
              <a:rPr lang="en-US" dirty="0"/>
              <a:t>in step with the company's business strategy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8055351"/>
              </p:ext>
            </p:extLst>
          </p:nvPr>
        </p:nvGraphicFramePr>
        <p:xfrm>
          <a:off x="152400" y="2800350"/>
          <a:ext cx="8763000" cy="2103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41639"/>
                <a:gridCol w="2353027"/>
                <a:gridCol w="2434167"/>
                <a:gridCol w="24341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KNOWLEDGE STRATEGY</a:t>
                      </a:r>
                      <a:endParaRPr lang="en-US" sz="1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Product Innovation</a:t>
                      </a:r>
                    </a:p>
                    <a:p>
                      <a:r>
                        <a:rPr lang="en-US" sz="1200" b="0" dirty="0" smtClean="0"/>
                        <a:t>Knowledge</a:t>
                      </a:r>
                      <a:r>
                        <a:rPr lang="en-US" sz="1200" b="0" baseline="0" dirty="0" smtClean="0"/>
                        <a:t> Creation</a:t>
                      </a:r>
                    </a:p>
                    <a:p>
                      <a:r>
                        <a:rPr lang="en-US" sz="1200" b="0" baseline="0" dirty="0" smtClean="0"/>
                        <a:t>Intellectual Capital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Process Innovation</a:t>
                      </a:r>
                    </a:p>
                    <a:p>
                      <a:r>
                        <a:rPr lang="en-US" sz="1200" b="0" dirty="0" smtClean="0"/>
                        <a:t>Knowledge Sharing</a:t>
                      </a:r>
                    </a:p>
                    <a:p>
                      <a:r>
                        <a:rPr lang="en-US" sz="1200" b="0" dirty="0" smtClean="0"/>
                        <a:t>Developing</a:t>
                      </a:r>
                      <a:r>
                        <a:rPr lang="en-US" sz="1200" b="0" baseline="0" dirty="0" smtClean="0"/>
                        <a:t> Learning Culture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Product Innovation</a:t>
                      </a:r>
                    </a:p>
                    <a:p>
                      <a:r>
                        <a:rPr lang="en-US" sz="1200" b="0" dirty="0" smtClean="0"/>
                        <a:t>Customer Knowledge</a:t>
                      </a:r>
                      <a:r>
                        <a:rPr lang="en-US" sz="1200" b="0" baseline="0" dirty="0" smtClean="0"/>
                        <a:t> Integration</a:t>
                      </a:r>
                    </a:p>
                    <a:p>
                      <a:r>
                        <a:rPr lang="en-US" sz="1200" b="0" baseline="0" dirty="0" smtClean="0"/>
                        <a:t>Branding knowledge</a:t>
                      </a:r>
                      <a:endParaRPr lang="en-US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BUSINESS STRATEGY</a:t>
                      </a:r>
                      <a:endParaRPr lang="en-US" sz="1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 Sales</a:t>
                      </a:r>
                    </a:p>
                    <a:p>
                      <a:r>
                        <a:rPr lang="en-US" sz="1200" dirty="0" smtClean="0"/>
                        <a:t>Time</a:t>
                      </a:r>
                      <a:r>
                        <a:rPr lang="en-US" sz="1200" baseline="0" dirty="0" smtClean="0"/>
                        <a:t> to Market</a:t>
                      </a:r>
                    </a:p>
                    <a:p>
                      <a:r>
                        <a:rPr lang="en-US" sz="1200" baseline="0" dirty="0" smtClean="0"/>
                        <a:t>Distribution Network</a:t>
                      </a:r>
                    </a:p>
                    <a:p>
                      <a:r>
                        <a:rPr lang="en-US" sz="1200" baseline="0" dirty="0" smtClean="0"/>
                        <a:t>Pricing Strategy</a:t>
                      </a:r>
                    </a:p>
                    <a:p>
                      <a:r>
                        <a:rPr lang="en-US" sz="1200" baseline="0" dirty="0" smtClean="0"/>
                        <a:t>Patent &amp; product leverage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Process streamlining</a:t>
                      </a:r>
                    </a:p>
                    <a:p>
                      <a:r>
                        <a:rPr lang="en-US" sz="1200" dirty="0" smtClean="0"/>
                        <a:t>SCM</a:t>
                      </a:r>
                    </a:p>
                    <a:p>
                      <a:r>
                        <a:rPr lang="en-US" sz="1200" dirty="0" smtClean="0"/>
                        <a:t>Accounting and Financing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retention</a:t>
                      </a:r>
                    </a:p>
                    <a:p>
                      <a:r>
                        <a:rPr lang="en-US" sz="1200" dirty="0" smtClean="0"/>
                        <a:t>Customer product needs</a:t>
                      </a:r>
                    </a:p>
                    <a:p>
                      <a:r>
                        <a:rPr lang="en-US" sz="1200" dirty="0" smtClean="0"/>
                        <a:t>Revenue growth</a:t>
                      </a:r>
                    </a:p>
                    <a:p>
                      <a:r>
                        <a:rPr lang="en-US" sz="1200" dirty="0" smtClean="0"/>
                        <a:t>Partnering/alliance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GROWTH AND VALUE</a:t>
                      </a:r>
                      <a:endParaRPr lang="en-US" sz="1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OPERATIONAL EFFECTIVENESS</a:t>
                      </a:r>
                      <a:endParaRPr lang="en-US" sz="1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CUSTOMER INTIMACY</a:t>
                      </a:r>
                      <a:endParaRPr lang="en-US" sz="12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795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From Strategic Programming to Strategic Planning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Knowledge drives strategy. Strategy drives knowledge </a:t>
            </a:r>
            <a:r>
              <a:rPr lang="en-US" dirty="0" smtClean="0"/>
              <a:t>management</a:t>
            </a:r>
          </a:p>
          <a:p>
            <a:r>
              <a:rPr lang="en-US" dirty="0"/>
              <a:t>Strategic planning has not lived up to </a:t>
            </a:r>
            <a:r>
              <a:rPr lang="en-US" dirty="0" smtClean="0"/>
              <a:t>the irrational </a:t>
            </a:r>
            <a:r>
              <a:rPr lang="en-US" dirty="0"/>
              <a:t>expectation of providing step-by-step instructions (i.e., strategic programming) </a:t>
            </a:r>
            <a:r>
              <a:rPr lang="en-US" dirty="0" smtClean="0"/>
              <a:t>for managers </a:t>
            </a:r>
            <a:r>
              <a:rPr lang="en-US" dirty="0"/>
              <a:t>to execute </a:t>
            </a:r>
            <a:r>
              <a:rPr lang="en-US" dirty="0" smtClean="0"/>
              <a:t>strategies</a:t>
            </a:r>
          </a:p>
          <a:p>
            <a:r>
              <a:rPr lang="en-US" dirty="0"/>
              <a:t>Companies need to take a 180° turn and move from </a:t>
            </a:r>
            <a:r>
              <a:rPr lang="en-US" dirty="0" smtClean="0"/>
              <a:t>strategic programming </a:t>
            </a:r>
            <a:r>
              <a:rPr lang="en-US" dirty="0"/>
              <a:t>to strategic thinking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7702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Managers and businesses need to capture what </a:t>
            </a:r>
            <a:r>
              <a:rPr lang="en-US" dirty="0" smtClean="0"/>
              <a:t>they learn </a:t>
            </a:r>
            <a:r>
              <a:rPr lang="en-US" dirty="0"/>
              <a:t>both from the soft insights and experiences and from hard market data, and </a:t>
            </a:r>
            <a:r>
              <a:rPr lang="en-US" dirty="0" smtClean="0"/>
              <a:t>then synthesize </a:t>
            </a:r>
            <a:r>
              <a:rPr lang="en-US" dirty="0"/>
              <a:t>that learning into a vision of the direction that the business should pursue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Effective knowledge management is to knowledge what the spreadsheet is to </a:t>
            </a:r>
            <a:r>
              <a:rPr lang="en-US" dirty="0" smtClean="0"/>
              <a:t>financial analysis</a:t>
            </a:r>
            <a:r>
              <a:rPr lang="en-US" dirty="0"/>
              <a:t>: Both can be underused and abused, but when put into action properly, </a:t>
            </a:r>
            <a:r>
              <a:rPr lang="en-US" dirty="0" smtClean="0"/>
              <a:t>they provide </a:t>
            </a:r>
            <a:r>
              <a:rPr lang="en-US" dirty="0"/>
              <a:t>the widest window into the future</a:t>
            </a:r>
          </a:p>
        </p:txBody>
      </p:sp>
    </p:spTree>
    <p:extLst>
      <p:ext uri="{BB962C8B-B14F-4D97-AF65-F5344CB8AC3E}">
        <p14:creationId xmlns:p14="http://schemas.microsoft.com/office/powerpoint/2010/main" xmlns="" val="106016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Moving Beyond 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management focuses specifically on your company and </a:t>
            </a:r>
            <a:r>
              <a:rPr lang="en-US" dirty="0" smtClean="0"/>
              <a:t>not your </a:t>
            </a:r>
            <a:r>
              <a:rPr lang="en-US" dirty="0"/>
              <a:t>industry, Zack's model, not Porter's SWOT analysis framework, provides the key </a:t>
            </a:r>
            <a:r>
              <a:rPr lang="en-US" dirty="0" smtClean="0"/>
              <a:t>to aligning </a:t>
            </a:r>
            <a:r>
              <a:rPr lang="en-US" dirty="0"/>
              <a:t>business strategy and knowledge management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435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Codification or Personalization?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3174614"/>
              </p:ext>
            </p:extLst>
          </p:nvPr>
        </p:nvGraphicFramePr>
        <p:xfrm>
          <a:off x="457200" y="1687513"/>
          <a:ext cx="8229600" cy="3243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9902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Knowledge Maps to Link Knowledge to Strategy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idea of knowledge maps </a:t>
            </a:r>
            <a:r>
              <a:rPr lang="en-US" dirty="0" smtClean="0"/>
              <a:t>as applied </a:t>
            </a:r>
            <a:r>
              <a:rPr lang="en-US" dirty="0"/>
              <a:t>to KM comes from research by </a:t>
            </a:r>
            <a:r>
              <a:rPr lang="en-US" b="1" dirty="0">
                <a:solidFill>
                  <a:srgbClr val="FF0000"/>
                </a:solidFill>
              </a:rPr>
              <a:t>Michael Zack</a:t>
            </a:r>
            <a:r>
              <a:rPr lang="en-US" dirty="0"/>
              <a:t>, who also describes this process </a:t>
            </a:r>
            <a:r>
              <a:rPr lang="en-US" dirty="0" smtClean="0"/>
              <a:t>as knowledge-based </a:t>
            </a:r>
            <a:r>
              <a:rPr lang="en-US" dirty="0"/>
              <a:t>SWOT analysis</a:t>
            </a:r>
            <a:r>
              <a:rPr lang="en-US" dirty="0" smtClean="0"/>
              <a:t>.</a:t>
            </a:r>
          </a:p>
          <a:p>
            <a:r>
              <a:rPr lang="en-US" dirty="0"/>
              <a:t>To articulate the strategy-knowledge link, a company must explicate its strategic intent</a:t>
            </a:r>
            <a:r>
              <a:rPr lang="en-US" dirty="0" smtClean="0"/>
              <a:t>, identify </a:t>
            </a:r>
            <a:r>
              <a:rPr lang="en-US" dirty="0"/>
              <a:t>knowledge required to actually execute that strategic choice, and reveal its </a:t>
            </a:r>
            <a:r>
              <a:rPr lang="en-US" dirty="0" smtClean="0"/>
              <a:t>strategic knowledge </a:t>
            </a:r>
            <a:r>
              <a:rPr lang="en-US" dirty="0"/>
              <a:t>gaps by comparing these to its actual knowledge assets</a:t>
            </a:r>
          </a:p>
        </p:txBody>
      </p:sp>
    </p:spTree>
    <p:extLst>
      <p:ext uri="{BB962C8B-B14F-4D97-AF65-F5344CB8AC3E}">
        <p14:creationId xmlns:p14="http://schemas.microsoft.com/office/powerpoint/2010/main" xmlns="" val="356140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57350"/>
            <a:ext cx="8229600" cy="19812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2400" dirty="0"/>
              <a:t>The strategic </a:t>
            </a:r>
            <a:r>
              <a:rPr lang="en-US" sz="2400" dirty="0" smtClean="0"/>
              <a:t>choices that </a:t>
            </a:r>
            <a:r>
              <a:rPr lang="en-US" sz="2400" dirty="0"/>
              <a:t>your company makes regarding technology, markets, products, services, and </a:t>
            </a:r>
            <a:r>
              <a:rPr lang="en-US" sz="2400" dirty="0" smtClean="0"/>
              <a:t>processes have </a:t>
            </a:r>
            <a:r>
              <a:rPr lang="en-US" sz="2400" dirty="0"/>
              <a:t>a direct impact on the knowledge, skills, and competencies that it needs to compete </a:t>
            </a:r>
            <a:r>
              <a:rPr lang="en-US" sz="2400" dirty="0" smtClean="0"/>
              <a:t>in its </a:t>
            </a:r>
            <a:r>
              <a:rPr lang="en-US" sz="2400" dirty="0"/>
              <a:t>intended markets</a:t>
            </a:r>
          </a:p>
        </p:txBody>
      </p:sp>
    </p:spTree>
    <p:extLst>
      <p:ext uri="{BB962C8B-B14F-4D97-AF65-F5344CB8AC3E}">
        <p14:creationId xmlns:p14="http://schemas.microsoft.com/office/powerpoint/2010/main" xmlns="" val="253220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9072" y="1137880"/>
            <a:ext cx="654843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4600" y="4915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i="1" dirty="0"/>
              <a:t>High-level Zack framework-based </a:t>
            </a:r>
            <a:r>
              <a:rPr lang="en-US" b="1" i="1" dirty="0" smtClean="0"/>
              <a:t>strategic  knowledge </a:t>
            </a:r>
            <a:r>
              <a:rPr lang="en-US" b="1" i="1" dirty="0"/>
              <a:t>gap </a:t>
            </a:r>
            <a:r>
              <a:rPr lang="en-US" b="1" i="1" dirty="0" smtClean="0"/>
              <a:t>analysis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456313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Assessing your company's present knowledge position necessitates documenting its </a:t>
            </a:r>
            <a:r>
              <a:rPr lang="en-US" sz="1400" dirty="0" smtClean="0">
                <a:solidFill>
                  <a:srgbClr val="FF0000"/>
                </a:solidFill>
              </a:rPr>
              <a:t>existing knowledge </a:t>
            </a:r>
            <a:r>
              <a:rPr lang="en-US" sz="1400" dirty="0">
                <a:solidFill>
                  <a:srgbClr val="FF0000"/>
                </a:solidFill>
              </a:rPr>
              <a:t>assets—the fourth step of the 10-step KM roadmap</a:t>
            </a:r>
          </a:p>
        </p:txBody>
      </p:sp>
    </p:spTree>
    <p:extLst>
      <p:ext uri="{BB962C8B-B14F-4D97-AF65-F5344CB8AC3E}">
        <p14:creationId xmlns:p14="http://schemas.microsoft.com/office/powerpoint/2010/main" xmlns="" val="130585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4171" y="819150"/>
            <a:ext cx="876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Link your company's existing networks, intranet, and extranets to your </a:t>
            </a:r>
            <a:r>
              <a:rPr lang="en-US" dirty="0" smtClean="0"/>
              <a:t>knowledge management </a:t>
            </a:r>
            <a:r>
              <a:rPr lang="en-US" dirty="0"/>
              <a:t>strategy.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Comprehend </a:t>
            </a:r>
            <a:r>
              <a:rPr lang="en-US" dirty="0"/>
              <a:t>the knowledge management technology framework and its components.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Analyze</a:t>
            </a:r>
            <a:r>
              <a:rPr lang="en-US" dirty="0"/>
              <a:t>, leverage, and build upon data mining, data warehousing, </a:t>
            </a:r>
            <a:r>
              <a:rPr lang="en-US" dirty="0" smtClean="0"/>
              <a:t>project management</a:t>
            </a:r>
            <a:r>
              <a:rPr lang="en-US" dirty="0"/>
              <a:t>, and DSS tools that might already be in place.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Deploy </a:t>
            </a:r>
            <a:r>
              <a:rPr lang="en-US" dirty="0"/>
              <a:t>knowledge servers for enabling enterprise integration.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Integrate </a:t>
            </a:r>
            <a:r>
              <a:rPr lang="en-US" dirty="0"/>
              <a:t>existing intranets, extranets, and GroupWare into your </a:t>
            </a:r>
            <a:r>
              <a:rPr lang="en-US" dirty="0" smtClean="0"/>
              <a:t>knowledge management </a:t>
            </a:r>
            <a:r>
              <a:rPr lang="en-US" dirty="0"/>
              <a:t>system.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Perform </a:t>
            </a:r>
            <a:r>
              <a:rPr lang="en-US" dirty="0"/>
              <a:t>a preliminary business needs analysis to evaluate relevant knowledge </a:t>
            </a:r>
            <a:r>
              <a:rPr lang="en-US" dirty="0" smtClean="0"/>
              <a:t>server choices</a:t>
            </a:r>
            <a:r>
              <a:rPr lang="en-US" dirty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Identify </a:t>
            </a:r>
            <a:r>
              <a:rPr lang="en-US" dirty="0"/>
              <a:t>the limitations of implemented tools and identify existing gaps in </a:t>
            </a:r>
            <a:r>
              <a:rPr lang="en-US" dirty="0" smtClean="0"/>
              <a:t>your company's </a:t>
            </a:r>
            <a:r>
              <a:rPr lang="en-US" dirty="0"/>
              <a:t>existing infrastructure.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Take </a:t>
            </a:r>
            <a:r>
              <a:rPr lang="en-US" dirty="0"/>
              <a:t>definite steps to leverage and build upon existing infrastructural investments.</a:t>
            </a:r>
          </a:p>
        </p:txBody>
      </p:sp>
    </p:spTree>
    <p:extLst>
      <p:ext uri="{BB962C8B-B14F-4D97-AF65-F5344CB8AC3E}">
        <p14:creationId xmlns:p14="http://schemas.microsoft.com/office/powerpoint/2010/main" xmlns="" val="182066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07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Core knowledge</a:t>
            </a:r>
            <a:r>
              <a:rPr lang="en-US" b="1" dirty="0" smtClean="0"/>
              <a:t>:</a:t>
            </a:r>
          </a:p>
          <a:p>
            <a:pPr lvl="1"/>
            <a:r>
              <a:rPr lang="en-US" dirty="0"/>
              <a:t>Core knowledge is the basic level of knowledge required just </a:t>
            </a:r>
            <a:r>
              <a:rPr lang="en-US" dirty="0" smtClean="0"/>
              <a:t>to </a:t>
            </a:r>
            <a:r>
              <a:rPr lang="en-US" i="1" dirty="0" smtClean="0"/>
              <a:t>play </a:t>
            </a:r>
            <a:r>
              <a:rPr lang="en-US" i="1" dirty="0"/>
              <a:t>the game.</a:t>
            </a:r>
            <a:endParaRPr lang="en-US" b="1" dirty="0" smtClean="0"/>
          </a:p>
          <a:p>
            <a:r>
              <a:rPr lang="en-US" b="1" dirty="0"/>
              <a:t>Advanced knowledge</a:t>
            </a:r>
            <a:r>
              <a:rPr lang="en-US" b="1" dirty="0" smtClean="0"/>
              <a:t>:</a:t>
            </a:r>
          </a:p>
          <a:p>
            <a:pPr lvl="1"/>
            <a:r>
              <a:rPr lang="en-US" dirty="0"/>
              <a:t>Advanced knowledge is what makes your </a:t>
            </a:r>
            <a:r>
              <a:rPr lang="en-US" dirty="0" smtClean="0"/>
              <a:t>company </a:t>
            </a:r>
            <a:r>
              <a:rPr lang="en-US" i="1" dirty="0" smtClean="0"/>
              <a:t>competitively </a:t>
            </a:r>
            <a:r>
              <a:rPr lang="en-US" i="1" dirty="0"/>
              <a:t>viable.</a:t>
            </a:r>
            <a:endParaRPr lang="en-US" b="1" dirty="0" smtClean="0"/>
          </a:p>
          <a:p>
            <a:r>
              <a:rPr lang="en-US" b="1" dirty="0"/>
              <a:t>Innovative knowledge</a:t>
            </a:r>
            <a:r>
              <a:rPr lang="en-US" b="1" dirty="0" smtClean="0"/>
              <a:t>:</a:t>
            </a:r>
          </a:p>
          <a:p>
            <a:pPr lvl="1"/>
            <a:r>
              <a:rPr lang="en-US" dirty="0"/>
              <a:t>Innovative knowledge allows a company to lead its </a:t>
            </a:r>
            <a:r>
              <a:rPr lang="en-US" dirty="0" smtClean="0"/>
              <a:t>entire industry </a:t>
            </a:r>
            <a:r>
              <a:rPr lang="en-US" dirty="0"/>
              <a:t>to an extent that clearly differentiates it from competition.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43815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our initial </a:t>
            </a:r>
            <a:r>
              <a:rPr lang="en-US" i="1" dirty="0"/>
              <a:t>high-level </a:t>
            </a:r>
            <a:r>
              <a:rPr lang="en-US" dirty="0"/>
              <a:t>analysis, we can categorize knowledge into three </a:t>
            </a:r>
            <a:r>
              <a:rPr lang="en-US" dirty="0" smtClean="0"/>
              <a:t>classification: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72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00100"/>
          </a:xfrm>
        </p:spPr>
        <p:txBody>
          <a:bodyPr/>
          <a:lstStyle/>
          <a:p>
            <a:r>
              <a:rPr lang="en-US" b="1" dirty="0"/>
              <a:t>Core knowledge</a:t>
            </a:r>
            <a:r>
              <a:rPr lang="en-US" b="1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075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/>
              <a:t>Let's take two examples: One from the consumer electronics (</a:t>
            </a:r>
            <a:r>
              <a:rPr lang="en-US" dirty="0">
                <a:solidFill>
                  <a:srgbClr val="FF0000"/>
                </a:solidFill>
              </a:rPr>
              <a:t>hard product</a:t>
            </a:r>
            <a:r>
              <a:rPr lang="en-US" dirty="0"/>
              <a:t>) </a:t>
            </a:r>
            <a:r>
              <a:rPr lang="en-US" dirty="0" smtClean="0"/>
              <a:t>business  and </a:t>
            </a:r>
            <a:r>
              <a:rPr lang="en-US" dirty="0"/>
              <a:t>one from Internet programming (</a:t>
            </a:r>
            <a:r>
              <a:rPr lang="en-US" dirty="0">
                <a:solidFill>
                  <a:srgbClr val="FF0000"/>
                </a:solidFill>
              </a:rPr>
              <a:t>soft product</a:t>
            </a:r>
            <a:r>
              <a:rPr lang="en-US" dirty="0"/>
              <a:t>). To enter the </a:t>
            </a:r>
            <a:r>
              <a:rPr lang="en-US" dirty="0" smtClean="0"/>
              <a:t>modem manufacturing </a:t>
            </a:r>
            <a:r>
              <a:rPr lang="en-US" dirty="0"/>
              <a:t>market, a new company must have extensive knowledge of </a:t>
            </a:r>
            <a:r>
              <a:rPr lang="en-US" dirty="0" smtClean="0"/>
              <a:t>these aspects</a:t>
            </a:r>
            <a:r>
              <a:rPr lang="en-US" dirty="0"/>
              <a:t>: a suitable circuit design, all electronic parts that go into a modem</a:t>
            </a:r>
            <a:r>
              <a:rPr lang="en-US" dirty="0" smtClean="0"/>
              <a:t>, fabricating </a:t>
            </a:r>
            <a:r>
              <a:rPr lang="en-US" dirty="0"/>
              <a:t>surface mount (SMD) chip boards, how to write operating system </a:t>
            </a:r>
            <a:r>
              <a:rPr lang="en-US" dirty="0" smtClean="0"/>
              <a:t>drivers for </a:t>
            </a:r>
            <a:r>
              <a:rPr lang="en-US" dirty="0"/>
              <a:t>modems, and familiarity with computer telephony standards. Similarly, </a:t>
            </a:r>
            <a:r>
              <a:rPr lang="en-US" dirty="0" smtClean="0"/>
              <a:t>a company </a:t>
            </a:r>
            <a:r>
              <a:rPr lang="en-US" dirty="0"/>
              <a:t>developing Websites for, say, florists, needs server hosting capabilities</a:t>
            </a:r>
            <a:r>
              <a:rPr lang="en-US" dirty="0" smtClean="0"/>
              <a:t>, Internet </a:t>
            </a:r>
            <a:r>
              <a:rPr lang="en-US" dirty="0"/>
              <a:t>programming skills, graphic design skills, clearly identified target markets</a:t>
            </a:r>
            <a:r>
              <a:rPr lang="en-US" dirty="0" smtClean="0"/>
              <a:t>, and </a:t>
            </a:r>
            <a:r>
              <a:rPr lang="en-US" dirty="0"/>
              <a:t>necessary software. In either case, just about any competitor in </a:t>
            </a:r>
            <a:r>
              <a:rPr lang="en-US" dirty="0" smtClean="0"/>
              <a:t>those businesses </a:t>
            </a:r>
            <a:r>
              <a:rPr lang="en-US" dirty="0"/>
              <a:t>is assumed to have this knowledge in order to compete in their </a:t>
            </a:r>
            <a:r>
              <a:rPr lang="en-US" dirty="0" smtClean="0"/>
              <a:t>respective markets</a:t>
            </a:r>
            <a:r>
              <a:rPr lang="en-US" dirty="0"/>
              <a:t>; such essential knowledge therefore provides no advantage over </a:t>
            </a:r>
            <a:r>
              <a:rPr lang="en-US" dirty="0" smtClean="0"/>
              <a:t>other market </a:t>
            </a:r>
            <a:r>
              <a:rPr lang="en-US" dirty="0"/>
              <a:t>players.</a:t>
            </a:r>
          </a:p>
        </p:txBody>
      </p:sp>
    </p:spTree>
    <p:extLst>
      <p:ext uri="{BB962C8B-B14F-4D97-AF65-F5344CB8AC3E}">
        <p14:creationId xmlns:p14="http://schemas.microsoft.com/office/powerpoint/2010/main" xmlns="" val="365879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00100"/>
          </a:xfrm>
        </p:spPr>
        <p:txBody>
          <a:bodyPr/>
          <a:lstStyle/>
          <a:p>
            <a:r>
              <a:rPr lang="en-US" b="1" dirty="0"/>
              <a:t>Advanced knowledge</a:t>
            </a:r>
            <a:r>
              <a:rPr lang="en-US" b="1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07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case of a company trying to compete in modem manufacturing markets</a:t>
            </a:r>
            <a:r>
              <a:rPr lang="en-US" dirty="0" smtClean="0"/>
              <a:t>, superior </a:t>
            </a:r>
            <a:r>
              <a:rPr lang="en-US" dirty="0"/>
              <a:t>or user-friendly software or an additional capability in modems (such </a:t>
            </a:r>
            <a:r>
              <a:rPr lang="en-US" dirty="0" smtClean="0"/>
              <a:t>as warning </a:t>
            </a:r>
            <a:r>
              <a:rPr lang="en-US" dirty="0"/>
              <a:t>online users of incoming telephone calls) represents such knowledge. </a:t>
            </a:r>
            <a:endParaRPr lang="en-US" dirty="0" smtClean="0"/>
          </a:p>
          <a:p>
            <a:r>
              <a:rPr lang="en-US" dirty="0" smtClean="0"/>
              <a:t>In case </a:t>
            </a:r>
            <a:r>
              <a:rPr lang="en-US" dirty="0"/>
              <a:t>of a Website development firm, such knowledge might be about </a:t>
            </a:r>
            <a:r>
              <a:rPr lang="en-US" dirty="0" smtClean="0"/>
              <a:t>international flower </a:t>
            </a:r>
            <a:r>
              <a:rPr lang="en-US" dirty="0"/>
              <a:t>markets and collaborative relationships in Dutch flower auctions that </a:t>
            </a:r>
            <a:r>
              <a:rPr lang="en-US" dirty="0" smtClean="0"/>
              <a:t>the company </a:t>
            </a:r>
            <a:r>
              <a:rPr lang="en-US" dirty="0"/>
              <a:t>can use to improve Websites delivered to its customers.</a:t>
            </a:r>
          </a:p>
        </p:txBody>
      </p:sp>
    </p:spTree>
    <p:extLst>
      <p:ext uri="{BB962C8B-B14F-4D97-AF65-F5344CB8AC3E}">
        <p14:creationId xmlns:p14="http://schemas.microsoft.com/office/powerpoint/2010/main" xmlns="" val="622405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Innovative knowledge</a:t>
            </a:r>
            <a:r>
              <a:rPr lang="en-US" b="1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Patented technology is an applicable example of changing the rules. </a:t>
            </a:r>
            <a:endParaRPr lang="en-US" dirty="0" smtClean="0"/>
          </a:p>
          <a:p>
            <a:r>
              <a:rPr lang="en-US" dirty="0" smtClean="0"/>
              <a:t>Innovative knowledge </a:t>
            </a:r>
            <a:r>
              <a:rPr lang="en-US" dirty="0"/>
              <a:t>cannot always be protected by patents, as the lawsuit between </a:t>
            </a:r>
            <a:r>
              <a:rPr lang="en-US" dirty="0" smtClean="0"/>
              <a:t>Microsoft and </a:t>
            </a:r>
            <a:r>
              <a:rPr lang="en-US" dirty="0"/>
              <a:t>Apple in the 1980s should serve to remind us. </a:t>
            </a:r>
            <a:endParaRPr lang="en-US" dirty="0" smtClean="0"/>
          </a:p>
          <a:p>
            <a:r>
              <a:rPr lang="en-US" dirty="0" smtClean="0"/>
              <a:t>Apple </a:t>
            </a:r>
            <a:r>
              <a:rPr lang="en-US" dirty="0"/>
              <a:t>sued Microsoft for </a:t>
            </a:r>
            <a:r>
              <a:rPr lang="en-US" dirty="0" smtClean="0"/>
              <a:t>copying the </a:t>
            </a:r>
            <a:r>
              <a:rPr lang="en-US" dirty="0"/>
              <a:t>look and feel of its graphical user interface (GUI). The Supreme Court ruled </a:t>
            </a:r>
            <a:r>
              <a:rPr lang="en-US" dirty="0" smtClean="0"/>
              <a:t>that things </a:t>
            </a:r>
            <a:r>
              <a:rPr lang="en-US" dirty="0"/>
              <a:t>like look and feel cannot be patented; they can only be copyrighted. </a:t>
            </a:r>
            <a:r>
              <a:rPr lang="en-US" dirty="0" smtClean="0"/>
              <a:t>Microsoft won </a:t>
            </a:r>
            <a:r>
              <a:rPr lang="en-US" dirty="0"/>
              <a:t>the case, since it copied the look and feel but used entirely </a:t>
            </a:r>
            <a:r>
              <a:rPr lang="en-US" dirty="0" smtClean="0"/>
              <a:t> different </a:t>
            </a:r>
            <a:r>
              <a:rPr lang="en-US" dirty="0"/>
              <a:t>code </a:t>
            </a:r>
            <a:r>
              <a:rPr lang="en-US" dirty="0" smtClean="0"/>
              <a:t>to create </a:t>
            </a:r>
            <a:r>
              <a:rPr lang="en-US" dirty="0"/>
              <a:t>it in the first place.</a:t>
            </a:r>
          </a:p>
        </p:txBody>
      </p:sp>
    </p:spTree>
    <p:extLst>
      <p:ext uri="{BB962C8B-B14F-4D97-AF65-F5344CB8AC3E}">
        <p14:creationId xmlns:p14="http://schemas.microsoft.com/office/powerpoint/2010/main" xmlns="" val="1270566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a Knowledge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Knowledge is not </a:t>
            </a:r>
            <a:r>
              <a:rPr lang="en-US" dirty="0" smtClean="0"/>
              <a:t>static</a:t>
            </a:r>
          </a:p>
          <a:p>
            <a:r>
              <a:rPr lang="en-US" dirty="0"/>
              <a:t>What is innovative knowledge today will become the </a:t>
            </a:r>
            <a:r>
              <a:rPr lang="en-US" dirty="0" smtClean="0"/>
              <a:t>core knowledge </a:t>
            </a:r>
            <a:r>
              <a:rPr lang="en-US" dirty="0"/>
              <a:t>of </a:t>
            </a:r>
            <a:r>
              <a:rPr lang="en-US" dirty="0" smtClean="0"/>
              <a:t>tomorrow</a:t>
            </a:r>
          </a:p>
          <a:p>
            <a:r>
              <a:rPr lang="en-US" dirty="0"/>
              <a:t>The key lies in staying consistently ahead of the </a:t>
            </a:r>
            <a:r>
              <a:rPr lang="en-US" dirty="0" smtClean="0"/>
              <a:t>competition</a:t>
            </a:r>
          </a:p>
          <a:p>
            <a:r>
              <a:rPr lang="en-US" dirty="0" smtClean="0"/>
              <a:t>The knowledge </a:t>
            </a:r>
            <a:r>
              <a:rPr lang="en-US" dirty="0"/>
              <a:t>map we'll </a:t>
            </a:r>
            <a:r>
              <a:rPr lang="en-US" dirty="0" smtClean="0"/>
              <a:t>create </a:t>
            </a:r>
            <a:r>
              <a:rPr lang="en-US" dirty="0"/>
              <a:t>provides a snapshot of where your company </a:t>
            </a:r>
            <a:r>
              <a:rPr lang="en-US" dirty="0" smtClean="0"/>
              <a:t>is at </a:t>
            </a:r>
            <a:r>
              <a:rPr lang="en-US" dirty="0"/>
              <a:t>any given time (such as today) relative to its competitors</a:t>
            </a:r>
          </a:p>
        </p:txBody>
      </p:sp>
    </p:spTree>
    <p:extLst>
      <p:ext uri="{BB962C8B-B14F-4D97-AF65-F5344CB8AC3E}">
        <p14:creationId xmlns:p14="http://schemas.microsoft.com/office/powerpoint/2010/main" xmlns="" val="415167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Analyzing Knowledge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gap between what your company is doing and what it should be doing represents </a:t>
            </a:r>
            <a:r>
              <a:rPr lang="en-US" dirty="0" smtClean="0"/>
              <a:t>its strategic gap.</a:t>
            </a:r>
          </a:p>
          <a:p>
            <a:r>
              <a:rPr lang="en-US" dirty="0"/>
              <a:t>your company's knowledge gap </a:t>
            </a:r>
            <a:r>
              <a:rPr lang="en-US" dirty="0" smtClean="0"/>
              <a:t>is represented </a:t>
            </a:r>
            <a:r>
              <a:rPr lang="en-US" dirty="0"/>
              <a:t>by what your company </a:t>
            </a:r>
            <a:r>
              <a:rPr lang="en-US" i="1" dirty="0"/>
              <a:t>should </a:t>
            </a:r>
            <a:r>
              <a:rPr lang="en-US" dirty="0"/>
              <a:t>(and possibly can) know and what it does </a:t>
            </a:r>
            <a:r>
              <a:rPr lang="en-US" dirty="0" smtClean="0"/>
              <a:t>know in </a:t>
            </a:r>
            <a:r>
              <a:rPr lang="en-US" dirty="0"/>
              <a:t>order to support the competitive position that it has adopted.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two gaps must </a:t>
            </a:r>
            <a:r>
              <a:rPr lang="en-US" dirty="0" smtClean="0"/>
              <a:t>be aligned </a:t>
            </a:r>
            <a:r>
              <a:rPr lang="en-US" dirty="0"/>
              <a:t>and must feed into each other to bridge existing gaps.</a:t>
            </a:r>
          </a:p>
        </p:txBody>
      </p:sp>
    </p:spTree>
    <p:extLst>
      <p:ext uri="{BB962C8B-B14F-4D97-AF65-F5344CB8AC3E}">
        <p14:creationId xmlns:p14="http://schemas.microsoft.com/office/powerpoint/2010/main" xmlns="" val="261911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00100"/>
          </a:xfrm>
        </p:spPr>
        <p:txBody>
          <a:bodyPr>
            <a:normAutofit/>
          </a:bodyPr>
          <a:lstStyle/>
          <a:p>
            <a:r>
              <a:rPr lang="en-US" sz="3200" b="1" i="1" dirty="0"/>
              <a:t>Aligning knowledge and business strategy</a:t>
            </a:r>
            <a:endParaRPr lang="en-US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94079"/>
            <a:ext cx="5638800" cy="399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069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Thank’s</a:t>
            </a:r>
            <a:r>
              <a:rPr lang="en-US" dirty="0" smtClean="0"/>
              <a:t> for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589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</a:t>
            </a:r>
            <a:r>
              <a:rPr lang="en-US" dirty="0" smtClean="0"/>
              <a:t>leveraged?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From the machine to the </a:t>
            </a:r>
            <a:r>
              <a:rPr lang="en-US" b="1" dirty="0" smtClean="0"/>
              <a:t>mind</a:t>
            </a:r>
            <a:endParaRPr lang="en-US" b="1" dirty="0"/>
          </a:p>
          <a:p>
            <a:r>
              <a:rPr lang="en-US" b="1" dirty="0"/>
              <a:t>Collaborative synergy and </a:t>
            </a:r>
            <a:r>
              <a:rPr lang="en-US" b="1" dirty="0" smtClean="0"/>
              <a:t>support</a:t>
            </a:r>
          </a:p>
          <a:p>
            <a:r>
              <a:rPr lang="en-US" b="1" dirty="0"/>
              <a:t>Real knowledge, not artificial </a:t>
            </a:r>
            <a:r>
              <a:rPr lang="en-US" b="1" dirty="0" smtClean="0"/>
              <a:t>intelligence</a:t>
            </a:r>
          </a:p>
          <a:p>
            <a:r>
              <a:rPr lang="en-US" b="1" dirty="0"/>
              <a:t>Conversation as a medium for </a:t>
            </a:r>
            <a:r>
              <a:rPr lang="en-US" b="1" dirty="0" smtClean="0"/>
              <a:t>thought</a:t>
            </a:r>
          </a:p>
          <a:p>
            <a:r>
              <a:rPr lang="en-US" b="1" dirty="0"/>
              <a:t>Sources and originators, not just </a:t>
            </a:r>
            <a:r>
              <a:rPr lang="en-US" b="1" dirty="0" smtClean="0"/>
              <a:t>information</a:t>
            </a:r>
          </a:p>
          <a:p>
            <a:r>
              <a:rPr lang="en-US" b="1" dirty="0"/>
              <a:t>The golden </a:t>
            </a:r>
            <a:r>
              <a:rPr lang="en-US" b="1" dirty="0" smtClean="0"/>
              <a:t>rule</a:t>
            </a:r>
          </a:p>
          <a:p>
            <a:r>
              <a:rPr lang="en-US" b="1" dirty="0"/>
              <a:t>Decision </a:t>
            </a:r>
            <a:r>
              <a:rPr lang="en-US" b="1" dirty="0" smtClean="0"/>
              <a:t>support</a:t>
            </a:r>
          </a:p>
          <a:p>
            <a:r>
              <a:rPr lang="en-US" b="1" dirty="0"/>
              <a:t>Flexibility and </a:t>
            </a:r>
            <a:r>
              <a:rPr lang="en-US" b="1" dirty="0" smtClean="0"/>
              <a:t>scalability</a:t>
            </a:r>
          </a:p>
          <a:p>
            <a:r>
              <a:rPr lang="en-US" b="1" dirty="0"/>
              <a:t>Pragmatism, not </a:t>
            </a:r>
            <a:r>
              <a:rPr lang="en-US" b="1" dirty="0" smtClean="0"/>
              <a:t>perfection</a:t>
            </a:r>
          </a:p>
          <a:p>
            <a:r>
              <a:rPr lang="en-US" b="1" dirty="0"/>
              <a:t>The user is </a:t>
            </a:r>
            <a:r>
              <a:rPr lang="en-US" b="1" dirty="0" smtClean="0"/>
              <a:t>king</a:t>
            </a:r>
          </a:p>
          <a:p>
            <a:r>
              <a:rPr lang="en-US" b="1" dirty="0"/>
              <a:t>Ease of </a:t>
            </a:r>
            <a:r>
              <a:rPr lang="en-US" b="1" dirty="0" smtClean="0"/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278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23850"/>
            <a:ext cx="8229600" cy="800100"/>
          </a:xfrm>
        </p:spPr>
        <p:txBody>
          <a:bodyPr/>
          <a:lstStyle/>
          <a:p>
            <a:r>
              <a:rPr lang="en-US" b="1" dirty="0"/>
              <a:t>Leveraging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8229600" cy="1037082"/>
          </a:xfrm>
        </p:spPr>
        <p:txBody>
          <a:bodyPr/>
          <a:lstStyle/>
          <a:p>
            <a:r>
              <a:rPr lang="en-US" dirty="0"/>
              <a:t>In the context </a:t>
            </a:r>
            <a:r>
              <a:rPr lang="en-US" dirty="0" smtClean="0"/>
              <a:t>of knowledge </a:t>
            </a:r>
            <a:r>
              <a:rPr lang="en-US" dirty="0"/>
              <a:t>management, the Internet's global reach has five key implications: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793273452"/>
              </p:ext>
            </p:extLst>
          </p:nvPr>
        </p:nvGraphicFramePr>
        <p:xfrm>
          <a:off x="609600" y="1962150"/>
          <a:ext cx="784860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244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Platform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Data in the enterprise is often available in a multitude of formats and </a:t>
            </a:r>
            <a:r>
              <a:rPr lang="en-US" dirty="0" smtClean="0"/>
              <a:t>platform-dependent forms.</a:t>
            </a:r>
          </a:p>
          <a:p>
            <a:r>
              <a:rPr lang="en-US" dirty="0"/>
              <a:t>Even if we ignore the platform compatibility issues that people might have </a:t>
            </a:r>
            <a:r>
              <a:rPr lang="en-US" dirty="0" smtClean="0"/>
              <a:t>with different </a:t>
            </a:r>
            <a:r>
              <a:rPr lang="en-US" dirty="0"/>
              <a:t>versions of Windows alone, a typical company is still left with several, </a:t>
            </a:r>
            <a:r>
              <a:rPr lang="en-US" dirty="0" smtClean="0"/>
              <a:t>often incompatible </a:t>
            </a:r>
            <a:r>
              <a:rPr lang="en-US" dirty="0"/>
              <a:t>platforms across which its data is spread out</a:t>
            </a:r>
            <a:r>
              <a:rPr lang="en-US" dirty="0" smtClean="0"/>
              <a:t>.</a:t>
            </a:r>
          </a:p>
          <a:p>
            <a:r>
              <a:rPr lang="en-US" dirty="0"/>
              <a:t>Knowledge management </a:t>
            </a:r>
            <a:r>
              <a:rPr lang="en-US" dirty="0" smtClean="0"/>
              <a:t>must begin </a:t>
            </a:r>
            <a:r>
              <a:rPr lang="en-US" dirty="0"/>
              <a:t>by taking stock of what information and knowledge already exists</a:t>
            </a:r>
          </a:p>
        </p:txBody>
      </p:sp>
    </p:spTree>
    <p:extLst>
      <p:ext uri="{BB962C8B-B14F-4D97-AF65-F5344CB8AC3E}">
        <p14:creationId xmlns:p14="http://schemas.microsoft.com/office/powerpoint/2010/main" xmlns="" val="4055691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1950"/>
            <a:ext cx="9144000" cy="4781550"/>
          </a:xfrm>
        </p:spPr>
      </p:pic>
      <p:sp>
        <p:nvSpPr>
          <p:cNvPr id="5" name="Rectangle 4"/>
          <p:cNvSpPr/>
          <p:nvPr/>
        </p:nvSpPr>
        <p:spPr>
          <a:xfrm>
            <a:off x="185057" y="438150"/>
            <a:ext cx="609600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Paper documents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not a problem to begin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895350"/>
            <a:ext cx="4114800" cy="411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279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1447800" cy="4343400"/>
          </a:xfrm>
        </p:spPr>
        <p:txBody>
          <a:bodyPr vert="vert270">
            <a:noAutofit/>
          </a:bodyPr>
          <a:lstStyle/>
          <a:p>
            <a:r>
              <a:rPr lang="en-US" sz="2400" b="1" dirty="0"/>
              <a:t>Enabling Technologies for the Knowledge </a:t>
            </a:r>
            <a:r>
              <a:rPr lang="en-US" sz="2400" b="1" dirty="0" smtClean="0"/>
              <a:t>Management Technology </a:t>
            </a:r>
            <a:r>
              <a:rPr lang="en-US" sz="2400" b="1" dirty="0"/>
              <a:t>Framework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76"/>
            <a:ext cx="6019800" cy="477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72597" y="590550"/>
            <a:ext cx="2133600" cy="2743200"/>
          </a:xfrm>
          <a:prstGeom prst="wedgeRoundRectCallout">
            <a:avLst>
              <a:gd name="adj1" fmla="val 86820"/>
              <a:gd name="adj2" fmla="val 73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These components facilitate knowledge flow within the</a:t>
            </a:r>
          </a:p>
          <a:p>
            <a:r>
              <a:rPr lang="en-US" dirty="0"/>
              <a:t>knowledge management system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68925" y="590550"/>
            <a:ext cx="2133600" cy="2743200"/>
          </a:xfrm>
          <a:prstGeom prst="wedgeRoundRectCallout">
            <a:avLst>
              <a:gd name="adj1" fmla="val 151616"/>
              <a:gd name="adj2" fmla="val 89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These link and map the flow of information that might</a:t>
            </a:r>
          </a:p>
          <a:p>
            <a:r>
              <a:rPr lang="en-US" dirty="0"/>
              <a:t>later be converted to knowledge across the enterprise.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72597" y="580793"/>
            <a:ext cx="2133600" cy="2743200"/>
          </a:xfrm>
          <a:prstGeom prst="wedgeRoundRectCallout">
            <a:avLst>
              <a:gd name="adj1" fmla="val 235265"/>
              <a:gd name="adj2" fmla="val 89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These link and map the flow of information that might</a:t>
            </a:r>
          </a:p>
          <a:p>
            <a:r>
              <a:rPr lang="en-US" dirty="0" smtClean="0"/>
              <a:t>later be converted to knowledge across the enterprise.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68924" y="590551"/>
            <a:ext cx="3945876" cy="3962400"/>
          </a:xfrm>
          <a:prstGeom prst="wedgeRoundRectCallout">
            <a:avLst>
              <a:gd name="adj1" fmla="val 140027"/>
              <a:gd name="adj2" fmla="val -77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Tools and </a:t>
            </a:r>
            <a:r>
              <a:rPr lang="en-US" dirty="0" err="1"/>
              <a:t>nontechnological</a:t>
            </a:r>
            <a:r>
              <a:rPr lang="en-US" dirty="0"/>
              <a:t> facilitators</a:t>
            </a:r>
          </a:p>
          <a:p>
            <a:r>
              <a:rPr lang="en-US" dirty="0"/>
              <a:t>that enable exchange of information across tacit (such as people) and explicit (such</a:t>
            </a:r>
          </a:p>
          <a:p>
            <a:r>
              <a:rPr lang="en-US" dirty="0"/>
              <a:t>as databases, transaction processing repositories, and data warehouses) sources,</a:t>
            </a:r>
          </a:p>
          <a:p>
            <a:r>
              <a:rPr lang="en-US" dirty="0"/>
              <a:t>help create and share context (the process itself is called </a:t>
            </a:r>
            <a:r>
              <a:rPr lang="en-US" i="1" dirty="0"/>
              <a:t>contextualization</a:t>
            </a:r>
            <a:r>
              <a:rPr lang="en-US" dirty="0"/>
              <a:t>), and</a:t>
            </a:r>
          </a:p>
          <a:p>
            <a:r>
              <a:rPr lang="en-US" dirty="0"/>
              <a:t>facilitate </a:t>
            </a:r>
            <a:r>
              <a:rPr lang="en-US" dirty="0" err="1"/>
              <a:t>sensemaking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85607" y="580793"/>
            <a:ext cx="3395793" cy="2905357"/>
          </a:xfrm>
          <a:prstGeom prst="wedgeRoundRectCallout">
            <a:avLst>
              <a:gd name="adj1" fmla="val 38885"/>
              <a:gd name="adj2" fmla="val 659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Knowledge mining, linking, retrieval, and</a:t>
            </a:r>
          </a:p>
          <a:p>
            <a:r>
              <a:rPr lang="en-US" dirty="0"/>
              <a:t>intelligence tools facilitate finding knowledge using intelligent agents and pattern</a:t>
            </a:r>
          </a:p>
          <a:p>
            <a:r>
              <a:rPr lang="en-US" dirty="0"/>
              <a:t>mining tools.</a:t>
            </a:r>
          </a:p>
        </p:txBody>
      </p:sp>
    </p:spTree>
    <p:extLst>
      <p:ext uri="{BB962C8B-B14F-4D97-AF65-F5344CB8AC3E}">
        <p14:creationId xmlns:p14="http://schemas.microsoft.com/office/powerpoint/2010/main" xmlns="" val="323734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538162"/>
            <a:ext cx="3276600" cy="2209800"/>
          </a:xfrm>
        </p:spPr>
        <p:txBody>
          <a:bodyPr>
            <a:noAutofit/>
          </a:bodyPr>
          <a:lstStyle/>
          <a:p>
            <a:r>
              <a:rPr lang="en-US" sz="2400" b="1" i="1" dirty="0"/>
              <a:t>The framework of technologies required to support</a:t>
            </a:r>
            <a:br>
              <a:rPr lang="en-US" sz="2400" b="1" i="1" dirty="0"/>
            </a:br>
            <a:r>
              <a:rPr lang="en-US" sz="2400" b="1" i="1" dirty="0"/>
              <a:t>knowledge management and their functionality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" y="333375"/>
            <a:ext cx="476250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9014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96" y="584353"/>
            <a:ext cx="4114800" cy="800100"/>
          </a:xfrm>
        </p:spPr>
        <p:txBody>
          <a:bodyPr>
            <a:normAutofit/>
          </a:bodyPr>
          <a:lstStyle/>
          <a:p>
            <a:r>
              <a:rPr lang="en-US" sz="2800" b="1" dirty="0"/>
              <a:t>Integrating Technology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28750"/>
            <a:ext cx="4114800" cy="579882"/>
          </a:xfrm>
        </p:spPr>
        <p:txBody>
          <a:bodyPr/>
          <a:lstStyle/>
          <a:p>
            <a:r>
              <a:rPr lang="en-US" b="1" dirty="0"/>
              <a:t>Knowledge Servers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90550"/>
            <a:ext cx="4267200" cy="4284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8239" y="2270422"/>
            <a:ext cx="472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knowledge server</a:t>
            </a:r>
            <a:r>
              <a:rPr lang="en-US" dirty="0" smtClean="0"/>
              <a:t>, </a:t>
            </a:r>
            <a:r>
              <a:rPr lang="en-US" dirty="0"/>
              <a:t>provides an extensible architecture for </a:t>
            </a:r>
            <a:r>
              <a:rPr lang="en-US" dirty="0" smtClean="0"/>
              <a:t>unifying and </a:t>
            </a:r>
            <a:r>
              <a:rPr lang="en-US" dirty="0"/>
              <a:t>organizing access to disparate corporate repositories and Internet data sources as </a:t>
            </a:r>
            <a:r>
              <a:rPr lang="en-US" dirty="0" smtClean="0"/>
              <a:t>a first </a:t>
            </a:r>
            <a:r>
              <a:rPr lang="en-US" dirty="0"/>
              <a:t>affirmative step toward building content for the knowledge management system. In </a:t>
            </a:r>
            <a:r>
              <a:rPr lang="en-US" dirty="0" smtClean="0"/>
              <a:t>a typical </a:t>
            </a:r>
            <a:r>
              <a:rPr lang="en-US" dirty="0"/>
              <a:t>knowledge server, plug-in components or </a:t>
            </a:r>
            <a:r>
              <a:rPr lang="en-US" dirty="0" err="1"/>
              <a:t>accessors</a:t>
            </a:r>
            <a:r>
              <a:rPr lang="en-US" dirty="0"/>
              <a:t> periodically poll remote </a:t>
            </a:r>
            <a:r>
              <a:rPr lang="en-US" dirty="0" smtClean="0"/>
              <a:t>data sources </a:t>
            </a:r>
            <a:r>
              <a:rPr lang="en-US" dirty="0"/>
              <a:t>for new content.</a:t>
            </a:r>
          </a:p>
        </p:txBody>
      </p:sp>
    </p:spTree>
    <p:extLst>
      <p:ext uri="{BB962C8B-B14F-4D97-AF65-F5344CB8AC3E}">
        <p14:creationId xmlns:p14="http://schemas.microsoft.com/office/powerpoint/2010/main" xmlns="" val="1485947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1575</Words>
  <Application>Microsoft Office PowerPoint</Application>
  <PresentationFormat>On-screen Show (16:9)</PresentationFormat>
  <Paragraphs>137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Phase 1</vt:lpstr>
      <vt:lpstr>Slide 2</vt:lpstr>
      <vt:lpstr>what can be leveraged?</vt:lpstr>
      <vt:lpstr>Leveraging the Internet</vt:lpstr>
      <vt:lpstr>Platform Independence</vt:lpstr>
      <vt:lpstr>Slide 6</vt:lpstr>
      <vt:lpstr>Enabling Technologies for the Knowledge Management Technology Framework</vt:lpstr>
      <vt:lpstr>The framework of technologies required to support knowledge management and their functionality</vt:lpstr>
      <vt:lpstr>Integrating Technology</vt:lpstr>
      <vt:lpstr>Knowledge Server</vt:lpstr>
      <vt:lpstr>Aligning Knowledge Management and Business Strategy</vt:lpstr>
      <vt:lpstr>Slide 12</vt:lpstr>
      <vt:lpstr>From Strategic Programming to Strategic Planning</vt:lpstr>
      <vt:lpstr>Slide 14</vt:lpstr>
      <vt:lpstr>Moving Beyond SWOT Analysis</vt:lpstr>
      <vt:lpstr>Codification or Personalization?</vt:lpstr>
      <vt:lpstr>Knowledge Maps to Link Knowledge to Strategy</vt:lpstr>
      <vt:lpstr>Slide 18</vt:lpstr>
      <vt:lpstr>Slide 19</vt:lpstr>
      <vt:lpstr>Slide 20</vt:lpstr>
      <vt:lpstr>Core knowledge: Example</vt:lpstr>
      <vt:lpstr>Advanced knowledge: Example</vt:lpstr>
      <vt:lpstr>Innovative knowledge: Example</vt:lpstr>
      <vt:lpstr>Creating a Knowledge Map</vt:lpstr>
      <vt:lpstr>Analyzing Knowledge Gaps</vt:lpstr>
      <vt:lpstr>Aligning knowledge and business strategy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1</dc:title>
  <dc:creator>Rangga sidik</dc:creator>
  <cp:lastModifiedBy>037</cp:lastModifiedBy>
  <cp:revision>24</cp:revision>
  <dcterms:created xsi:type="dcterms:W3CDTF">2006-08-16T00:00:00Z</dcterms:created>
  <dcterms:modified xsi:type="dcterms:W3CDTF">2017-03-06T11:03:01Z</dcterms:modified>
</cp:coreProperties>
</file>