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303" r:id="rId13"/>
    <p:sldId id="283" r:id="rId14"/>
    <p:sldId id="284" r:id="rId15"/>
    <p:sldId id="286" r:id="rId16"/>
    <p:sldId id="287" r:id="rId17"/>
    <p:sldId id="285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300" r:id="rId30"/>
    <p:sldId id="301" r:id="rId31"/>
    <p:sldId id="30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456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D64BD-6D7B-4E09-8443-719A99590DD2}" type="doc">
      <dgm:prSet loTypeId="urn:microsoft.com/office/officeart/2005/8/layout/vList4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F6F3653-7823-4886-8FE8-5BA461EA5072}">
      <dgm:prSet phldrT="[Text]" custT="1"/>
      <dgm:spPr/>
      <dgm:t>
        <a:bodyPr lIns="274320"/>
        <a:lstStyle/>
        <a:p>
          <a:r>
            <a:rPr lang="id-ID" sz="3000" dirty="0">
              <a:solidFill>
                <a:schemeClr val="bg1"/>
              </a:solidFill>
              <a:latin typeface="Tw Cen MT" pitchFamily="34" charset="0"/>
            </a:rPr>
            <a:t>Alat penyelesaian masalah matematis (Sulit secara analitis)</a:t>
          </a:r>
          <a:endParaRPr lang="en-US" sz="3000" dirty="0">
            <a:latin typeface="Tw Cen MT" pitchFamily="34" charset="0"/>
          </a:endParaRPr>
        </a:p>
      </dgm:t>
    </dgm:pt>
    <dgm:pt modelId="{F25EA6DB-85F7-4780-AF22-8EF20F6D1E08}" type="parTrans" cxnId="{B517C609-C33B-474B-BBC9-E5ED8258FB2B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49022019-C445-4A7F-BEEF-29DAB25FFA8E}" type="sibTrans" cxnId="{B517C609-C33B-474B-BBC9-E5ED8258FB2B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DE3D2741-EF75-40BE-A2AA-C4466FBCF7D9}">
      <dgm:prSet phldrT="[Text]" custT="1"/>
      <dgm:spPr/>
      <dgm:t>
        <a:bodyPr lIns="274320"/>
        <a:lstStyle/>
        <a:p>
          <a:r>
            <a:rPr lang="id-ID" sz="3000" dirty="0">
              <a:solidFill>
                <a:schemeClr val="bg1"/>
              </a:solidFill>
              <a:latin typeface="Tw Cen MT" pitchFamily="34" charset="0"/>
            </a:rPr>
            <a:t>Paket Program (Perlu pengetahuan dasar metnum)</a:t>
          </a:r>
          <a:endParaRPr lang="en-US" sz="3000" dirty="0">
            <a:latin typeface="Tw Cen MT" pitchFamily="34" charset="0"/>
          </a:endParaRPr>
        </a:p>
      </dgm:t>
    </dgm:pt>
    <dgm:pt modelId="{2A557D5A-41E3-4078-A4D9-605945365763}" type="parTrans" cxnId="{506D686F-7DAD-4CA6-B31F-27D8CDFBC900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FE608C8F-A1A4-4283-B2F6-BF0A8C5A1DBE}" type="sibTrans" cxnId="{506D686F-7DAD-4CA6-B31F-27D8CDFBC900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C61D8196-80BB-4D35-BD13-D0C1DA8131BC}">
      <dgm:prSet phldrT="[Text]" custT="1"/>
      <dgm:spPr/>
      <dgm:t>
        <a:bodyPr lIns="274320"/>
        <a:lstStyle/>
        <a:p>
          <a:r>
            <a:rPr lang="id-ID" sz="3000" dirty="0">
              <a:solidFill>
                <a:schemeClr val="bg1"/>
              </a:solidFill>
              <a:latin typeface="Tw Cen MT" pitchFamily="34" charset="0"/>
            </a:rPr>
            <a:t>Merancang aplikasi tanpa harus membeli</a:t>
          </a:r>
          <a:endParaRPr lang="en-US" sz="3000" dirty="0">
            <a:latin typeface="Tw Cen MT" pitchFamily="34" charset="0"/>
          </a:endParaRPr>
        </a:p>
      </dgm:t>
    </dgm:pt>
    <dgm:pt modelId="{8B1A8533-F804-40D6-901B-49FBFBBC55B6}" type="parTrans" cxnId="{26547851-0577-4C58-8D3E-769D6B641769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C8389595-9C13-4147-A60B-38B9033885D1}" type="sibTrans" cxnId="{26547851-0577-4C58-8D3E-769D6B641769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839AC780-13A5-4FAA-B635-2E30FD3C676F}">
      <dgm:prSet phldrT="[Text]" custT="1"/>
      <dgm:spPr/>
      <dgm:t>
        <a:bodyPr lIns="274320"/>
        <a:lstStyle/>
        <a:p>
          <a:r>
            <a:rPr lang="id-ID" sz="3000" dirty="0">
              <a:solidFill>
                <a:schemeClr val="bg1"/>
              </a:solidFill>
              <a:latin typeface="Tw Cen MT" pitchFamily="34" charset="0"/>
            </a:rPr>
            <a:t>Sarana belajar pemrograman komputer</a:t>
          </a:r>
          <a:endParaRPr lang="en-US" sz="3000" dirty="0">
            <a:solidFill>
              <a:schemeClr val="bg1"/>
            </a:solidFill>
            <a:latin typeface="Tw Cen MT" pitchFamily="34" charset="0"/>
          </a:endParaRPr>
        </a:p>
      </dgm:t>
    </dgm:pt>
    <dgm:pt modelId="{3707159E-F716-4CA1-8EE3-CF05B0B205DD}" type="parTrans" cxnId="{88B16A35-911D-4C0E-B5D4-029C2725BE10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20EEF931-EDFE-4452-996A-33AE84AF2566}" type="sibTrans" cxnId="{88B16A35-911D-4C0E-B5D4-029C2725BE10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A1E23F44-E6DA-471D-A9FB-55025F56A5F1}">
      <dgm:prSet phldrT="[Text]" custT="1"/>
      <dgm:spPr/>
      <dgm:t>
        <a:bodyPr lIns="274320"/>
        <a:lstStyle/>
        <a:p>
          <a:r>
            <a:rPr lang="id-ID" sz="3000" dirty="0">
              <a:solidFill>
                <a:schemeClr val="bg1"/>
              </a:solidFill>
              <a:latin typeface="Tw Cen MT" pitchFamily="34" charset="0"/>
            </a:rPr>
            <a:t>Memperkuat pengertian matematika</a:t>
          </a:r>
          <a:endParaRPr lang="en-US" sz="3000" dirty="0">
            <a:latin typeface="Tw Cen MT" pitchFamily="34" charset="0"/>
          </a:endParaRPr>
        </a:p>
      </dgm:t>
    </dgm:pt>
    <dgm:pt modelId="{C66BAFE4-518E-4344-A5F5-2D4722ABC643}" type="sibTrans" cxnId="{658850A7-51A7-49D1-8A80-F4B8FF016253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6B0D0E97-F911-45B4-9066-96DE855A9564}" type="parTrans" cxnId="{658850A7-51A7-49D1-8A80-F4B8FF016253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3D04899B-D862-420D-8F49-1893A76AF67C}" type="pres">
      <dgm:prSet presAssocID="{D50D64BD-6D7B-4E09-8443-719A99590DD2}" presName="linear" presStyleCnt="0">
        <dgm:presLayoutVars>
          <dgm:dir/>
          <dgm:resizeHandles val="exact"/>
        </dgm:presLayoutVars>
      </dgm:prSet>
      <dgm:spPr/>
    </dgm:pt>
    <dgm:pt modelId="{B89EC810-71D2-405B-AE08-B442CC946E02}" type="pres">
      <dgm:prSet presAssocID="{2F6F3653-7823-4886-8FE8-5BA461EA5072}" presName="comp" presStyleCnt="0"/>
      <dgm:spPr/>
    </dgm:pt>
    <dgm:pt modelId="{5EEAA564-2D02-4C79-A0CD-EC5644FDC4FA}" type="pres">
      <dgm:prSet presAssocID="{2F6F3653-7823-4886-8FE8-5BA461EA5072}" presName="box" presStyleLbl="node1" presStyleIdx="0" presStyleCnt="5"/>
      <dgm:spPr>
        <a:prstGeom prst="round2DiagRect">
          <a:avLst/>
        </a:prstGeom>
      </dgm:spPr>
    </dgm:pt>
    <dgm:pt modelId="{36133411-8FE4-4491-BA08-56144C63CB99}" type="pres">
      <dgm:prSet presAssocID="{2F6F3653-7823-4886-8FE8-5BA461EA5072}" presName="img" presStyleLbl="fgImgPlace1" presStyleIdx="0" presStyleCnt="5" custFlipVert="0"/>
      <dgm:spPr>
        <a:prstGeom prst="round2Diag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01600">
            <a:schemeClr val="bg1">
              <a:alpha val="40000"/>
            </a:schemeClr>
          </a:glow>
        </a:effectLst>
      </dgm:spPr>
    </dgm:pt>
    <dgm:pt modelId="{2A8EB2AC-5AC5-4E22-91AE-50C3F39A45EA}" type="pres">
      <dgm:prSet presAssocID="{2F6F3653-7823-4886-8FE8-5BA461EA5072}" presName="text" presStyleLbl="node1" presStyleIdx="0" presStyleCnt="5">
        <dgm:presLayoutVars>
          <dgm:bulletEnabled val="1"/>
        </dgm:presLayoutVars>
      </dgm:prSet>
      <dgm:spPr/>
    </dgm:pt>
    <dgm:pt modelId="{F869A8CC-EF8C-4CFA-9835-B9925813F9A0}" type="pres">
      <dgm:prSet presAssocID="{49022019-C445-4A7F-BEEF-29DAB25FFA8E}" presName="spacer" presStyleCnt="0"/>
      <dgm:spPr/>
    </dgm:pt>
    <dgm:pt modelId="{454B0ABE-DF6A-4B8F-B0CD-89A7FE9A38EA}" type="pres">
      <dgm:prSet presAssocID="{DE3D2741-EF75-40BE-A2AA-C4466FBCF7D9}" presName="comp" presStyleCnt="0"/>
      <dgm:spPr/>
    </dgm:pt>
    <dgm:pt modelId="{2F55DC1D-2488-4424-936F-00C76D4A824B}" type="pres">
      <dgm:prSet presAssocID="{DE3D2741-EF75-40BE-A2AA-C4466FBCF7D9}" presName="box" presStyleLbl="node1" presStyleIdx="1" presStyleCnt="5"/>
      <dgm:spPr>
        <a:prstGeom prst="round2DiagRect">
          <a:avLst/>
        </a:prstGeom>
      </dgm:spPr>
    </dgm:pt>
    <dgm:pt modelId="{8B82C056-6D44-4EC6-B428-208028A042F5}" type="pres">
      <dgm:prSet presAssocID="{DE3D2741-EF75-40BE-A2AA-C4466FBCF7D9}" presName="img" presStyleLbl="fgImgPlace1" presStyleIdx="1" presStyleCnt="5" custFlipVert="0"/>
      <dgm:spPr>
        <a:prstGeom prst="round2Diag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101600">
            <a:schemeClr val="bg1">
              <a:alpha val="40000"/>
            </a:schemeClr>
          </a:glow>
        </a:effectLst>
      </dgm:spPr>
    </dgm:pt>
    <dgm:pt modelId="{F85EA075-D51B-464B-BA17-0A4CB92974CA}" type="pres">
      <dgm:prSet presAssocID="{DE3D2741-EF75-40BE-A2AA-C4466FBCF7D9}" presName="text" presStyleLbl="node1" presStyleIdx="1" presStyleCnt="5">
        <dgm:presLayoutVars>
          <dgm:bulletEnabled val="1"/>
        </dgm:presLayoutVars>
      </dgm:prSet>
      <dgm:spPr/>
    </dgm:pt>
    <dgm:pt modelId="{1CCAF248-8652-44C1-84F3-06AC0EFFF8A4}" type="pres">
      <dgm:prSet presAssocID="{FE608C8F-A1A4-4283-B2F6-BF0A8C5A1DBE}" presName="spacer" presStyleCnt="0"/>
      <dgm:spPr/>
    </dgm:pt>
    <dgm:pt modelId="{32A2C8C6-8799-47FD-8C0D-3265B640B303}" type="pres">
      <dgm:prSet presAssocID="{C61D8196-80BB-4D35-BD13-D0C1DA8131BC}" presName="comp" presStyleCnt="0"/>
      <dgm:spPr/>
    </dgm:pt>
    <dgm:pt modelId="{CAEE08B3-1990-4730-B352-C1BE95C73039}" type="pres">
      <dgm:prSet presAssocID="{C61D8196-80BB-4D35-BD13-D0C1DA8131BC}" presName="box" presStyleLbl="node1" presStyleIdx="2" presStyleCnt="5"/>
      <dgm:spPr>
        <a:prstGeom prst="round2DiagRect">
          <a:avLst/>
        </a:prstGeom>
      </dgm:spPr>
    </dgm:pt>
    <dgm:pt modelId="{0B2BB8AA-4092-4C07-BA8C-D47A4D6D5285}" type="pres">
      <dgm:prSet presAssocID="{C61D8196-80BB-4D35-BD13-D0C1DA8131BC}" presName="img" presStyleLbl="fgImgPlace1" presStyleIdx="2" presStyleCnt="5" custFlipVert="0"/>
      <dgm:spPr>
        <a:prstGeom prst="round2Diag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glow rad="101600">
            <a:schemeClr val="bg1">
              <a:alpha val="40000"/>
            </a:schemeClr>
          </a:glow>
        </a:effectLst>
      </dgm:spPr>
    </dgm:pt>
    <dgm:pt modelId="{A4E1CAE1-4D24-4D7F-A35F-F32935000A10}" type="pres">
      <dgm:prSet presAssocID="{C61D8196-80BB-4D35-BD13-D0C1DA8131BC}" presName="text" presStyleLbl="node1" presStyleIdx="2" presStyleCnt="5">
        <dgm:presLayoutVars>
          <dgm:bulletEnabled val="1"/>
        </dgm:presLayoutVars>
      </dgm:prSet>
      <dgm:spPr/>
    </dgm:pt>
    <dgm:pt modelId="{520717BE-6B16-4A5A-B4A1-0CCB3B4708E7}" type="pres">
      <dgm:prSet presAssocID="{C8389595-9C13-4147-A60B-38B9033885D1}" presName="spacer" presStyleCnt="0"/>
      <dgm:spPr/>
    </dgm:pt>
    <dgm:pt modelId="{2B19E5BF-6084-45E9-A4AF-FDCC112D81D2}" type="pres">
      <dgm:prSet presAssocID="{839AC780-13A5-4FAA-B635-2E30FD3C676F}" presName="comp" presStyleCnt="0"/>
      <dgm:spPr/>
    </dgm:pt>
    <dgm:pt modelId="{FD5949A6-095C-41CC-A96A-D3022429CFFC}" type="pres">
      <dgm:prSet presAssocID="{839AC780-13A5-4FAA-B635-2E30FD3C676F}" presName="box" presStyleLbl="node1" presStyleIdx="3" presStyleCnt="5"/>
      <dgm:spPr>
        <a:prstGeom prst="round2DiagRect">
          <a:avLst/>
        </a:prstGeom>
      </dgm:spPr>
    </dgm:pt>
    <dgm:pt modelId="{C24DEB7B-AAFE-4777-B8F6-0463A3E03E1B}" type="pres">
      <dgm:prSet presAssocID="{839AC780-13A5-4FAA-B635-2E30FD3C676F}" presName="img" presStyleLbl="fgImgPlace1" presStyleIdx="3" presStyleCnt="5" custFlipVert="0"/>
      <dgm:spPr>
        <a:prstGeom prst="round2Diag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effectLst>
          <a:glow rad="101600">
            <a:schemeClr val="bg1">
              <a:alpha val="40000"/>
            </a:schemeClr>
          </a:glow>
        </a:effectLst>
      </dgm:spPr>
    </dgm:pt>
    <dgm:pt modelId="{A4AC18A5-FE0B-41F7-9A60-BCF3636A933C}" type="pres">
      <dgm:prSet presAssocID="{839AC780-13A5-4FAA-B635-2E30FD3C676F}" presName="text" presStyleLbl="node1" presStyleIdx="3" presStyleCnt="5">
        <dgm:presLayoutVars>
          <dgm:bulletEnabled val="1"/>
        </dgm:presLayoutVars>
      </dgm:prSet>
      <dgm:spPr/>
    </dgm:pt>
    <dgm:pt modelId="{45FC22E6-4E0A-4510-84BB-A948920C6FDA}" type="pres">
      <dgm:prSet presAssocID="{20EEF931-EDFE-4452-996A-33AE84AF2566}" presName="spacer" presStyleCnt="0"/>
      <dgm:spPr/>
    </dgm:pt>
    <dgm:pt modelId="{92D2933D-6B9D-44AD-9181-4F5D8F00793C}" type="pres">
      <dgm:prSet presAssocID="{A1E23F44-E6DA-471D-A9FB-55025F56A5F1}" presName="comp" presStyleCnt="0"/>
      <dgm:spPr/>
    </dgm:pt>
    <dgm:pt modelId="{21987A41-88CE-4917-A47B-5C68237DC6A6}" type="pres">
      <dgm:prSet presAssocID="{A1E23F44-E6DA-471D-A9FB-55025F56A5F1}" presName="box" presStyleLbl="node1" presStyleIdx="4" presStyleCnt="5"/>
      <dgm:spPr>
        <a:prstGeom prst="round2DiagRect">
          <a:avLst/>
        </a:prstGeom>
      </dgm:spPr>
    </dgm:pt>
    <dgm:pt modelId="{AB2C5E68-71D1-45BF-8944-A26400AB737A}" type="pres">
      <dgm:prSet presAssocID="{A1E23F44-E6DA-471D-A9FB-55025F56A5F1}" presName="img" presStyleLbl="fgImgPlace1" presStyleIdx="4" presStyleCnt="5" custFlipVert="0"/>
      <dgm:spPr>
        <a:prstGeom prst="round2Diag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effectLst>
          <a:glow rad="101600">
            <a:schemeClr val="bg1">
              <a:alpha val="40000"/>
            </a:schemeClr>
          </a:glow>
        </a:effectLst>
      </dgm:spPr>
    </dgm:pt>
    <dgm:pt modelId="{9AC0065A-AD2B-4039-BB69-4C346A774888}" type="pres">
      <dgm:prSet presAssocID="{A1E23F44-E6DA-471D-A9FB-55025F56A5F1}" presName="text" presStyleLbl="node1" presStyleIdx="4" presStyleCnt="5">
        <dgm:presLayoutVars>
          <dgm:bulletEnabled val="1"/>
        </dgm:presLayoutVars>
      </dgm:prSet>
      <dgm:spPr/>
    </dgm:pt>
  </dgm:ptLst>
  <dgm:cxnLst>
    <dgm:cxn modelId="{56926B04-A9E5-4732-8F67-65C14BF5E868}" type="presOf" srcId="{D50D64BD-6D7B-4E09-8443-719A99590DD2}" destId="{3D04899B-D862-420D-8F49-1893A76AF67C}" srcOrd="0" destOrd="0" presId="urn:microsoft.com/office/officeart/2005/8/layout/vList4"/>
    <dgm:cxn modelId="{B517C609-C33B-474B-BBC9-E5ED8258FB2B}" srcId="{D50D64BD-6D7B-4E09-8443-719A99590DD2}" destId="{2F6F3653-7823-4886-8FE8-5BA461EA5072}" srcOrd="0" destOrd="0" parTransId="{F25EA6DB-85F7-4780-AF22-8EF20F6D1E08}" sibTransId="{49022019-C445-4A7F-BEEF-29DAB25FFA8E}"/>
    <dgm:cxn modelId="{0BD6C60E-590E-407F-97DB-97294621576A}" type="presOf" srcId="{DE3D2741-EF75-40BE-A2AA-C4466FBCF7D9}" destId="{F85EA075-D51B-464B-BA17-0A4CB92974CA}" srcOrd="1" destOrd="0" presId="urn:microsoft.com/office/officeart/2005/8/layout/vList4"/>
    <dgm:cxn modelId="{9ED62C34-3D0B-4380-9A38-23B8244E18FC}" type="presOf" srcId="{A1E23F44-E6DA-471D-A9FB-55025F56A5F1}" destId="{21987A41-88CE-4917-A47B-5C68237DC6A6}" srcOrd="0" destOrd="0" presId="urn:microsoft.com/office/officeart/2005/8/layout/vList4"/>
    <dgm:cxn modelId="{88B16A35-911D-4C0E-B5D4-029C2725BE10}" srcId="{D50D64BD-6D7B-4E09-8443-719A99590DD2}" destId="{839AC780-13A5-4FAA-B635-2E30FD3C676F}" srcOrd="3" destOrd="0" parTransId="{3707159E-F716-4CA1-8EE3-CF05B0B205DD}" sibTransId="{20EEF931-EDFE-4452-996A-33AE84AF2566}"/>
    <dgm:cxn modelId="{BFDB4C45-779A-4CE1-8F4C-6ABC1C631E2A}" type="presOf" srcId="{DE3D2741-EF75-40BE-A2AA-C4466FBCF7D9}" destId="{2F55DC1D-2488-4424-936F-00C76D4A824B}" srcOrd="0" destOrd="0" presId="urn:microsoft.com/office/officeart/2005/8/layout/vList4"/>
    <dgm:cxn modelId="{506D686F-7DAD-4CA6-B31F-27D8CDFBC900}" srcId="{D50D64BD-6D7B-4E09-8443-719A99590DD2}" destId="{DE3D2741-EF75-40BE-A2AA-C4466FBCF7D9}" srcOrd="1" destOrd="0" parTransId="{2A557D5A-41E3-4078-A4D9-605945365763}" sibTransId="{FE608C8F-A1A4-4283-B2F6-BF0A8C5A1DBE}"/>
    <dgm:cxn modelId="{26547851-0577-4C58-8D3E-769D6B641769}" srcId="{D50D64BD-6D7B-4E09-8443-719A99590DD2}" destId="{C61D8196-80BB-4D35-BD13-D0C1DA8131BC}" srcOrd="2" destOrd="0" parTransId="{8B1A8533-F804-40D6-901B-49FBFBBC55B6}" sibTransId="{C8389595-9C13-4147-A60B-38B9033885D1}"/>
    <dgm:cxn modelId="{C693E479-F146-4C16-BB1F-9EB3CF7943B1}" type="presOf" srcId="{C61D8196-80BB-4D35-BD13-D0C1DA8131BC}" destId="{A4E1CAE1-4D24-4D7F-A35F-F32935000A10}" srcOrd="1" destOrd="0" presId="urn:microsoft.com/office/officeart/2005/8/layout/vList4"/>
    <dgm:cxn modelId="{B4C4E487-6A1C-4AC5-B8E4-AAFCBEC160BF}" type="presOf" srcId="{839AC780-13A5-4FAA-B635-2E30FD3C676F}" destId="{A4AC18A5-FE0B-41F7-9A60-BCF3636A933C}" srcOrd="1" destOrd="0" presId="urn:microsoft.com/office/officeart/2005/8/layout/vList4"/>
    <dgm:cxn modelId="{1F060690-5F33-4808-85E9-467D031C0AD0}" type="presOf" srcId="{C61D8196-80BB-4D35-BD13-D0C1DA8131BC}" destId="{CAEE08B3-1990-4730-B352-C1BE95C73039}" srcOrd="0" destOrd="0" presId="urn:microsoft.com/office/officeart/2005/8/layout/vList4"/>
    <dgm:cxn modelId="{1263909A-3EA7-4D83-9A15-46E5EDF9CC90}" type="presOf" srcId="{2F6F3653-7823-4886-8FE8-5BA461EA5072}" destId="{2A8EB2AC-5AC5-4E22-91AE-50C3F39A45EA}" srcOrd="1" destOrd="0" presId="urn:microsoft.com/office/officeart/2005/8/layout/vList4"/>
    <dgm:cxn modelId="{658850A7-51A7-49D1-8A80-F4B8FF016253}" srcId="{D50D64BD-6D7B-4E09-8443-719A99590DD2}" destId="{A1E23F44-E6DA-471D-A9FB-55025F56A5F1}" srcOrd="4" destOrd="0" parTransId="{6B0D0E97-F911-45B4-9066-96DE855A9564}" sibTransId="{C66BAFE4-518E-4344-A5F5-2D4722ABC643}"/>
    <dgm:cxn modelId="{629C5EAD-54D2-4159-9C5D-6A9DB8409B54}" type="presOf" srcId="{839AC780-13A5-4FAA-B635-2E30FD3C676F}" destId="{FD5949A6-095C-41CC-A96A-D3022429CFFC}" srcOrd="0" destOrd="0" presId="urn:microsoft.com/office/officeart/2005/8/layout/vList4"/>
    <dgm:cxn modelId="{FCA34FC1-EF37-46E7-AB47-B374BBEACF85}" type="presOf" srcId="{2F6F3653-7823-4886-8FE8-5BA461EA5072}" destId="{5EEAA564-2D02-4C79-A0CD-EC5644FDC4FA}" srcOrd="0" destOrd="0" presId="urn:microsoft.com/office/officeart/2005/8/layout/vList4"/>
    <dgm:cxn modelId="{10E4CBC8-0C46-41F1-8560-30AA9AE93463}" type="presOf" srcId="{A1E23F44-E6DA-471D-A9FB-55025F56A5F1}" destId="{9AC0065A-AD2B-4039-BB69-4C346A774888}" srcOrd="1" destOrd="0" presId="urn:microsoft.com/office/officeart/2005/8/layout/vList4"/>
    <dgm:cxn modelId="{72979760-4D61-4F91-ABFA-E02D7AD7F0F5}" type="presParOf" srcId="{3D04899B-D862-420D-8F49-1893A76AF67C}" destId="{B89EC810-71D2-405B-AE08-B442CC946E02}" srcOrd="0" destOrd="0" presId="urn:microsoft.com/office/officeart/2005/8/layout/vList4"/>
    <dgm:cxn modelId="{6FC1EA59-C77E-44F9-877F-31298E0BB539}" type="presParOf" srcId="{B89EC810-71D2-405B-AE08-B442CC946E02}" destId="{5EEAA564-2D02-4C79-A0CD-EC5644FDC4FA}" srcOrd="0" destOrd="0" presId="urn:microsoft.com/office/officeart/2005/8/layout/vList4"/>
    <dgm:cxn modelId="{977924DF-E6EC-458A-80DA-4F6BB20DB659}" type="presParOf" srcId="{B89EC810-71D2-405B-AE08-B442CC946E02}" destId="{36133411-8FE4-4491-BA08-56144C63CB99}" srcOrd="1" destOrd="0" presId="urn:microsoft.com/office/officeart/2005/8/layout/vList4"/>
    <dgm:cxn modelId="{77502BC1-440A-4E03-9685-D08289C3BF87}" type="presParOf" srcId="{B89EC810-71D2-405B-AE08-B442CC946E02}" destId="{2A8EB2AC-5AC5-4E22-91AE-50C3F39A45EA}" srcOrd="2" destOrd="0" presId="urn:microsoft.com/office/officeart/2005/8/layout/vList4"/>
    <dgm:cxn modelId="{2E066529-7EF9-461A-9286-F605F41A57D8}" type="presParOf" srcId="{3D04899B-D862-420D-8F49-1893A76AF67C}" destId="{F869A8CC-EF8C-4CFA-9835-B9925813F9A0}" srcOrd="1" destOrd="0" presId="urn:microsoft.com/office/officeart/2005/8/layout/vList4"/>
    <dgm:cxn modelId="{7216AECC-2353-4B47-B1C4-FDE260FB04DE}" type="presParOf" srcId="{3D04899B-D862-420D-8F49-1893A76AF67C}" destId="{454B0ABE-DF6A-4B8F-B0CD-89A7FE9A38EA}" srcOrd="2" destOrd="0" presId="urn:microsoft.com/office/officeart/2005/8/layout/vList4"/>
    <dgm:cxn modelId="{E69F6CCF-A921-4FD7-A01B-6BD3C42549E7}" type="presParOf" srcId="{454B0ABE-DF6A-4B8F-B0CD-89A7FE9A38EA}" destId="{2F55DC1D-2488-4424-936F-00C76D4A824B}" srcOrd="0" destOrd="0" presId="urn:microsoft.com/office/officeart/2005/8/layout/vList4"/>
    <dgm:cxn modelId="{282B7A08-F314-4819-A390-DC52F3C3F051}" type="presParOf" srcId="{454B0ABE-DF6A-4B8F-B0CD-89A7FE9A38EA}" destId="{8B82C056-6D44-4EC6-B428-208028A042F5}" srcOrd="1" destOrd="0" presId="urn:microsoft.com/office/officeart/2005/8/layout/vList4"/>
    <dgm:cxn modelId="{7B6DA903-6FFF-4AB9-AFC4-834322BE5B27}" type="presParOf" srcId="{454B0ABE-DF6A-4B8F-B0CD-89A7FE9A38EA}" destId="{F85EA075-D51B-464B-BA17-0A4CB92974CA}" srcOrd="2" destOrd="0" presId="urn:microsoft.com/office/officeart/2005/8/layout/vList4"/>
    <dgm:cxn modelId="{54C134EC-E250-4855-BDCE-35F91EA78B87}" type="presParOf" srcId="{3D04899B-D862-420D-8F49-1893A76AF67C}" destId="{1CCAF248-8652-44C1-84F3-06AC0EFFF8A4}" srcOrd="3" destOrd="0" presId="urn:microsoft.com/office/officeart/2005/8/layout/vList4"/>
    <dgm:cxn modelId="{5E2861FA-238F-4093-9B14-A5E592D1D75F}" type="presParOf" srcId="{3D04899B-D862-420D-8F49-1893A76AF67C}" destId="{32A2C8C6-8799-47FD-8C0D-3265B640B303}" srcOrd="4" destOrd="0" presId="urn:microsoft.com/office/officeart/2005/8/layout/vList4"/>
    <dgm:cxn modelId="{D2B825B7-7796-4D51-897E-4411B86162B7}" type="presParOf" srcId="{32A2C8C6-8799-47FD-8C0D-3265B640B303}" destId="{CAEE08B3-1990-4730-B352-C1BE95C73039}" srcOrd="0" destOrd="0" presId="urn:microsoft.com/office/officeart/2005/8/layout/vList4"/>
    <dgm:cxn modelId="{445E49F3-50C0-44E4-AB95-9977E1CC425E}" type="presParOf" srcId="{32A2C8C6-8799-47FD-8C0D-3265B640B303}" destId="{0B2BB8AA-4092-4C07-BA8C-D47A4D6D5285}" srcOrd="1" destOrd="0" presId="urn:microsoft.com/office/officeart/2005/8/layout/vList4"/>
    <dgm:cxn modelId="{568E8BC2-40E4-45C6-9158-F313C3162B2F}" type="presParOf" srcId="{32A2C8C6-8799-47FD-8C0D-3265B640B303}" destId="{A4E1CAE1-4D24-4D7F-A35F-F32935000A10}" srcOrd="2" destOrd="0" presId="urn:microsoft.com/office/officeart/2005/8/layout/vList4"/>
    <dgm:cxn modelId="{155B1262-4E12-46B9-99CB-39CEB5D8DA01}" type="presParOf" srcId="{3D04899B-D862-420D-8F49-1893A76AF67C}" destId="{520717BE-6B16-4A5A-B4A1-0CCB3B4708E7}" srcOrd="5" destOrd="0" presId="urn:microsoft.com/office/officeart/2005/8/layout/vList4"/>
    <dgm:cxn modelId="{30BC15F7-AA38-4752-B565-4CEE51E286AA}" type="presParOf" srcId="{3D04899B-D862-420D-8F49-1893A76AF67C}" destId="{2B19E5BF-6084-45E9-A4AF-FDCC112D81D2}" srcOrd="6" destOrd="0" presId="urn:microsoft.com/office/officeart/2005/8/layout/vList4"/>
    <dgm:cxn modelId="{40574974-1EE0-4B65-B842-E5D22A26FD6F}" type="presParOf" srcId="{2B19E5BF-6084-45E9-A4AF-FDCC112D81D2}" destId="{FD5949A6-095C-41CC-A96A-D3022429CFFC}" srcOrd="0" destOrd="0" presId="urn:microsoft.com/office/officeart/2005/8/layout/vList4"/>
    <dgm:cxn modelId="{F0FAC345-BEE1-4B3A-BB24-FA9732396576}" type="presParOf" srcId="{2B19E5BF-6084-45E9-A4AF-FDCC112D81D2}" destId="{C24DEB7B-AAFE-4777-B8F6-0463A3E03E1B}" srcOrd="1" destOrd="0" presId="urn:microsoft.com/office/officeart/2005/8/layout/vList4"/>
    <dgm:cxn modelId="{A7F8FBC3-B425-4254-B116-762BA8399544}" type="presParOf" srcId="{2B19E5BF-6084-45E9-A4AF-FDCC112D81D2}" destId="{A4AC18A5-FE0B-41F7-9A60-BCF3636A933C}" srcOrd="2" destOrd="0" presId="urn:microsoft.com/office/officeart/2005/8/layout/vList4"/>
    <dgm:cxn modelId="{E508DAB9-2C37-4642-A3DE-8C54C85ADE4C}" type="presParOf" srcId="{3D04899B-D862-420D-8F49-1893A76AF67C}" destId="{45FC22E6-4E0A-4510-84BB-A948920C6FDA}" srcOrd="7" destOrd="0" presId="urn:microsoft.com/office/officeart/2005/8/layout/vList4"/>
    <dgm:cxn modelId="{6B4335D0-78D7-4702-8796-7846E4D6F7C7}" type="presParOf" srcId="{3D04899B-D862-420D-8F49-1893A76AF67C}" destId="{92D2933D-6B9D-44AD-9181-4F5D8F00793C}" srcOrd="8" destOrd="0" presId="urn:microsoft.com/office/officeart/2005/8/layout/vList4"/>
    <dgm:cxn modelId="{4A689C65-091E-4F44-B199-A7648BB3FB3C}" type="presParOf" srcId="{92D2933D-6B9D-44AD-9181-4F5D8F00793C}" destId="{21987A41-88CE-4917-A47B-5C68237DC6A6}" srcOrd="0" destOrd="0" presId="urn:microsoft.com/office/officeart/2005/8/layout/vList4"/>
    <dgm:cxn modelId="{1A928772-074D-4091-A506-A6345DF77637}" type="presParOf" srcId="{92D2933D-6B9D-44AD-9181-4F5D8F00793C}" destId="{AB2C5E68-71D1-45BF-8944-A26400AB737A}" srcOrd="1" destOrd="0" presId="urn:microsoft.com/office/officeart/2005/8/layout/vList4"/>
    <dgm:cxn modelId="{FED07DFA-ECE7-49A1-B90A-6E4E8B1D2536}" type="presParOf" srcId="{92D2933D-6B9D-44AD-9181-4F5D8F00793C}" destId="{9AC0065A-AD2B-4039-BB69-4C346A77488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AA564-2D02-4C79-A0CD-EC5644FDC4FA}">
      <dsp:nvSpPr>
        <dsp:cNvPr id="0" name=""/>
        <dsp:cNvSpPr/>
      </dsp:nvSpPr>
      <dsp:spPr>
        <a:xfrm>
          <a:off x="0" y="0"/>
          <a:ext cx="8501329" cy="1079154"/>
        </a:xfrm>
        <a:prstGeom prst="round2Diag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kern="1200" dirty="0">
              <a:solidFill>
                <a:schemeClr val="bg1"/>
              </a:solidFill>
              <a:latin typeface="Tw Cen MT" pitchFamily="34" charset="0"/>
            </a:rPr>
            <a:t>Alat penyelesaian masalah matematis (Sulit secara analitis)</a:t>
          </a:r>
          <a:endParaRPr lang="en-US" sz="3000" kern="1200" dirty="0">
            <a:latin typeface="Tw Cen MT" pitchFamily="34" charset="0"/>
          </a:endParaRPr>
        </a:p>
      </dsp:txBody>
      <dsp:txXfrm>
        <a:off x="1808181" y="0"/>
        <a:ext cx="6693147" cy="1079154"/>
      </dsp:txXfrm>
    </dsp:sp>
    <dsp:sp modelId="{36133411-8FE4-4491-BA08-56144C63CB99}">
      <dsp:nvSpPr>
        <dsp:cNvPr id="0" name=""/>
        <dsp:cNvSpPr/>
      </dsp:nvSpPr>
      <dsp:spPr>
        <a:xfrm>
          <a:off x="107915" y="107915"/>
          <a:ext cx="1700265" cy="863323"/>
        </a:xfrm>
        <a:prstGeom prst="round2Diag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101600">
            <a:schemeClr val="bg1"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55DC1D-2488-4424-936F-00C76D4A824B}">
      <dsp:nvSpPr>
        <dsp:cNvPr id="0" name=""/>
        <dsp:cNvSpPr/>
      </dsp:nvSpPr>
      <dsp:spPr>
        <a:xfrm>
          <a:off x="0" y="1187069"/>
          <a:ext cx="8501329" cy="1079154"/>
        </a:xfrm>
        <a:prstGeom prst="round2DiagRect">
          <a:avLst/>
        </a:prstGeom>
        <a:gradFill rotWithShape="0">
          <a:gsLst>
            <a:gs pos="0">
              <a:schemeClr val="accent3">
                <a:hueOff val="1565956"/>
                <a:satOff val="-4920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65956"/>
                <a:satOff val="-4920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65956"/>
                <a:satOff val="-4920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kern="1200" dirty="0">
              <a:solidFill>
                <a:schemeClr val="bg1"/>
              </a:solidFill>
              <a:latin typeface="Tw Cen MT" pitchFamily="34" charset="0"/>
            </a:rPr>
            <a:t>Paket Program (Perlu pengetahuan dasar metnum)</a:t>
          </a:r>
          <a:endParaRPr lang="en-US" sz="3000" kern="1200" dirty="0">
            <a:latin typeface="Tw Cen MT" pitchFamily="34" charset="0"/>
          </a:endParaRPr>
        </a:p>
      </dsp:txBody>
      <dsp:txXfrm>
        <a:off x="1808181" y="1187069"/>
        <a:ext cx="6693147" cy="1079154"/>
      </dsp:txXfrm>
    </dsp:sp>
    <dsp:sp modelId="{8B82C056-6D44-4EC6-B428-208028A042F5}">
      <dsp:nvSpPr>
        <dsp:cNvPr id="0" name=""/>
        <dsp:cNvSpPr/>
      </dsp:nvSpPr>
      <dsp:spPr>
        <a:xfrm>
          <a:off x="107915" y="1294984"/>
          <a:ext cx="1700265" cy="863323"/>
        </a:xfrm>
        <a:prstGeom prst="round2Diag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glow rad="101600">
            <a:schemeClr val="bg1"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EE08B3-1990-4730-B352-C1BE95C73039}">
      <dsp:nvSpPr>
        <dsp:cNvPr id="0" name=""/>
        <dsp:cNvSpPr/>
      </dsp:nvSpPr>
      <dsp:spPr>
        <a:xfrm>
          <a:off x="0" y="2374138"/>
          <a:ext cx="8501329" cy="1079154"/>
        </a:xfrm>
        <a:prstGeom prst="round2DiagRect">
          <a:avLst/>
        </a:prstGeom>
        <a:gradFill rotWithShape="0">
          <a:gsLst>
            <a:gs pos="0">
              <a:schemeClr val="accent3">
                <a:hueOff val="3131913"/>
                <a:satOff val="-9840"/>
                <a:lumOff val="3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131913"/>
                <a:satOff val="-9840"/>
                <a:lumOff val="3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131913"/>
                <a:satOff val="-9840"/>
                <a:lumOff val="3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kern="1200" dirty="0">
              <a:solidFill>
                <a:schemeClr val="bg1"/>
              </a:solidFill>
              <a:latin typeface="Tw Cen MT" pitchFamily="34" charset="0"/>
            </a:rPr>
            <a:t>Merancang aplikasi tanpa harus membeli</a:t>
          </a:r>
          <a:endParaRPr lang="en-US" sz="3000" kern="1200" dirty="0">
            <a:latin typeface="Tw Cen MT" pitchFamily="34" charset="0"/>
          </a:endParaRPr>
        </a:p>
      </dsp:txBody>
      <dsp:txXfrm>
        <a:off x="1808181" y="2374138"/>
        <a:ext cx="6693147" cy="1079154"/>
      </dsp:txXfrm>
    </dsp:sp>
    <dsp:sp modelId="{0B2BB8AA-4092-4C07-BA8C-D47A4D6D5285}">
      <dsp:nvSpPr>
        <dsp:cNvPr id="0" name=""/>
        <dsp:cNvSpPr/>
      </dsp:nvSpPr>
      <dsp:spPr>
        <a:xfrm>
          <a:off x="107915" y="2482054"/>
          <a:ext cx="1700265" cy="863323"/>
        </a:xfrm>
        <a:prstGeom prst="round2Diag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glow rad="101600">
            <a:schemeClr val="bg1"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5949A6-095C-41CC-A96A-D3022429CFFC}">
      <dsp:nvSpPr>
        <dsp:cNvPr id="0" name=""/>
        <dsp:cNvSpPr/>
      </dsp:nvSpPr>
      <dsp:spPr>
        <a:xfrm>
          <a:off x="0" y="3561208"/>
          <a:ext cx="8501329" cy="1079154"/>
        </a:xfrm>
        <a:prstGeom prst="round2DiagRect">
          <a:avLst/>
        </a:prstGeom>
        <a:gradFill rotWithShape="0">
          <a:gsLst>
            <a:gs pos="0">
              <a:schemeClr val="accent3">
                <a:hueOff val="4697869"/>
                <a:satOff val="-14760"/>
                <a:lumOff val="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697869"/>
                <a:satOff val="-14760"/>
                <a:lumOff val="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697869"/>
                <a:satOff val="-14760"/>
                <a:lumOff val="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kern="1200" dirty="0">
              <a:solidFill>
                <a:schemeClr val="bg1"/>
              </a:solidFill>
              <a:latin typeface="Tw Cen MT" pitchFamily="34" charset="0"/>
            </a:rPr>
            <a:t>Sarana belajar pemrograman komputer</a:t>
          </a:r>
          <a:endParaRPr lang="en-US" sz="3000" kern="1200" dirty="0">
            <a:solidFill>
              <a:schemeClr val="bg1"/>
            </a:solidFill>
            <a:latin typeface="Tw Cen MT" pitchFamily="34" charset="0"/>
          </a:endParaRPr>
        </a:p>
      </dsp:txBody>
      <dsp:txXfrm>
        <a:off x="1808181" y="3561208"/>
        <a:ext cx="6693147" cy="1079154"/>
      </dsp:txXfrm>
    </dsp:sp>
    <dsp:sp modelId="{C24DEB7B-AAFE-4777-B8F6-0463A3E03E1B}">
      <dsp:nvSpPr>
        <dsp:cNvPr id="0" name=""/>
        <dsp:cNvSpPr/>
      </dsp:nvSpPr>
      <dsp:spPr>
        <a:xfrm>
          <a:off x="107915" y="3669123"/>
          <a:ext cx="1700265" cy="863323"/>
        </a:xfrm>
        <a:prstGeom prst="round2Diag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glow rad="101600">
            <a:schemeClr val="bg1"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987A41-88CE-4917-A47B-5C68237DC6A6}">
      <dsp:nvSpPr>
        <dsp:cNvPr id="0" name=""/>
        <dsp:cNvSpPr/>
      </dsp:nvSpPr>
      <dsp:spPr>
        <a:xfrm>
          <a:off x="0" y="4748277"/>
          <a:ext cx="8501329" cy="1079154"/>
        </a:xfrm>
        <a:prstGeom prst="round2DiagRect">
          <a:avLst/>
        </a:prstGeom>
        <a:gradFill rotWithShape="0">
          <a:gsLst>
            <a:gs pos="0">
              <a:schemeClr val="accent3">
                <a:hueOff val="6263826"/>
                <a:satOff val="-19680"/>
                <a:lumOff val="6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263826"/>
                <a:satOff val="-19680"/>
                <a:lumOff val="6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263826"/>
                <a:satOff val="-19680"/>
                <a:lumOff val="6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kern="1200" dirty="0">
              <a:solidFill>
                <a:schemeClr val="bg1"/>
              </a:solidFill>
              <a:latin typeface="Tw Cen MT" pitchFamily="34" charset="0"/>
            </a:rPr>
            <a:t>Memperkuat pengertian matematika</a:t>
          </a:r>
          <a:endParaRPr lang="en-US" sz="3000" kern="1200" dirty="0">
            <a:latin typeface="Tw Cen MT" pitchFamily="34" charset="0"/>
          </a:endParaRPr>
        </a:p>
      </dsp:txBody>
      <dsp:txXfrm>
        <a:off x="1808181" y="4748277"/>
        <a:ext cx="6693147" cy="1079154"/>
      </dsp:txXfrm>
    </dsp:sp>
    <dsp:sp modelId="{AB2C5E68-71D1-45BF-8944-A26400AB737A}">
      <dsp:nvSpPr>
        <dsp:cNvPr id="0" name=""/>
        <dsp:cNvSpPr/>
      </dsp:nvSpPr>
      <dsp:spPr>
        <a:xfrm>
          <a:off x="107915" y="4856193"/>
          <a:ext cx="1700265" cy="863323"/>
        </a:xfrm>
        <a:prstGeom prst="round2Diag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glow rad="101600">
            <a:schemeClr val="bg1"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3/3/2018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3/3/2018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8554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710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5139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8203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2249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2708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0137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1248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6478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3171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4628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3898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16094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5938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6270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4986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4518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7361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170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9059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4943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9848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1760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0560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986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33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40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37.wmf"/><Relationship Id="rId23" Type="http://schemas.openxmlformats.org/officeDocument/2006/relationships/image" Target="../media/image41.wmf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39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3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2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4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Numerik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Perkuliahan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Numerik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2384" y="548680"/>
            <a:ext cx="2448272" cy="57606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>
            <a:normAutofit/>
          </a:bodyPr>
          <a:lstStyle/>
          <a:p>
            <a:pPr algn="ctr"/>
            <a:r>
              <a:rPr lang="id-ID" sz="3200" b="1" dirty="0">
                <a:solidFill>
                  <a:schemeClr val="bg1"/>
                </a:solidFill>
                <a:latin typeface="Tw Cen MT" pitchFamily="34" charset="0"/>
              </a:rPr>
              <a:t>Mengapa perlu mempelajari Metode Numerik</a:t>
            </a:r>
            <a:br>
              <a:rPr lang="id-ID" sz="3200" b="1" dirty="0">
                <a:solidFill>
                  <a:schemeClr val="bg1"/>
                </a:solidFill>
                <a:latin typeface="Tw Cen MT" pitchFamily="34" charset="0"/>
              </a:rPr>
            </a:br>
            <a:r>
              <a:rPr lang="id-ID" sz="5400" b="1" dirty="0">
                <a:solidFill>
                  <a:schemeClr val="bg1"/>
                </a:solidFill>
                <a:latin typeface="Tw Cen MT" pitchFamily="34" charset="0"/>
              </a:rPr>
              <a:t>?</a:t>
            </a:r>
            <a:endParaRPr lang="id-ID" sz="32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20435651"/>
              </p:ext>
            </p:extLst>
          </p:nvPr>
        </p:nvGraphicFramePr>
        <p:xfrm>
          <a:off x="979048" y="536024"/>
          <a:ext cx="8501329" cy="5831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023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133411-8FE4-4491-BA08-56144C63C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36133411-8FE4-4491-BA08-56144C63C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0695 -7.40741E-7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5">
                                            <p:graphicEl>
                                              <a:dgm id="{36133411-8FE4-4491-BA08-56144C63C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EAA564-2D02-4C79-A0CD-EC5644FDC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5EEAA564-2D02-4C79-A0CD-EC5644FDC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5 -7.40741E-7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5">
                                            <p:graphicEl>
                                              <a:dgm id="{5EEAA564-2D02-4C79-A0CD-EC5644FDC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82C056-6D44-4EC6-B428-208028A04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8B82C056-6D44-4EC6-B428-208028A04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 -7.40741E-7 " pathEditMode="relative" rAng="0" ptsTypes="AA">
                                      <p:cBhvr>
                                        <p:cTn id="21" dur="1000" spd="-100000" fill="hold"/>
                                        <p:tgtEl>
                                          <p:spTgt spid="5">
                                            <p:graphicEl>
                                              <a:dgm id="{8B82C056-6D44-4EC6-B428-208028A04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55DC1D-2488-4424-936F-00C76D4A8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2F55DC1D-2488-4424-936F-00C76D4A82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1000" spd="-100000" fill="hold"/>
                                        <p:tgtEl>
                                          <p:spTgt spid="5">
                                            <p:graphicEl>
                                              <a:dgm id="{2F55DC1D-2488-4424-936F-00C76D4A8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2BB8AA-4092-4C07-BA8C-D47A4D6D5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0B2BB8AA-4092-4C07-BA8C-D47A4D6D5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 -7.40741E-7 " pathEditMode="relative" rAng="0" ptsTypes="AA">
                                      <p:cBhvr>
                                        <p:cTn id="33" dur="1000" spd="-100000" fill="hold"/>
                                        <p:tgtEl>
                                          <p:spTgt spid="5">
                                            <p:graphicEl>
                                              <a:dgm id="{0B2BB8AA-4092-4C07-BA8C-D47A4D6D5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EE08B3-1990-4730-B352-C1BE95C73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CAEE08B3-1990-4730-B352-C1BE95C73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8" dur="1000" spd="-100000" fill="hold"/>
                                        <p:tgtEl>
                                          <p:spTgt spid="5">
                                            <p:graphicEl>
                                              <a:dgm id="{CAEE08B3-1990-4730-B352-C1BE95C73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4DEB7B-AAFE-4777-B8F6-0463A3E03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C24DEB7B-AAFE-4777-B8F6-0463A3E03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 -7.40741E-7 " pathEditMode="relative" rAng="0" ptsTypes="AA">
                                      <p:cBhvr>
                                        <p:cTn id="45" dur="1000" spd="-100000" fill="hold"/>
                                        <p:tgtEl>
                                          <p:spTgt spid="5">
                                            <p:graphicEl>
                                              <a:dgm id="{C24DEB7B-AAFE-4777-B8F6-0463A3E03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5949A6-095C-41CC-A96A-D3022429C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graphicEl>
                                              <a:dgm id="{FD5949A6-095C-41CC-A96A-D3022429C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0" dur="1000" spd="-100000" fill="hold"/>
                                        <p:tgtEl>
                                          <p:spTgt spid="5">
                                            <p:graphicEl>
                                              <a:dgm id="{FD5949A6-095C-41CC-A96A-D3022429C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2C5E68-71D1-45BF-8944-A26400AB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AB2C5E68-71D1-45BF-8944-A26400AB7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19653 -7.40741E-7 " pathEditMode="relative" rAng="0" ptsTypes="AA">
                                      <p:cBhvr>
                                        <p:cTn id="57" dur="1000" spd="-100000" fill="hold"/>
                                        <p:tgtEl>
                                          <p:spTgt spid="5">
                                            <p:graphicEl>
                                              <a:dgm id="{AB2C5E68-71D1-45BF-8944-A26400AB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987A41-88CE-4917-A47B-5C68237DC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graphicEl>
                                              <a:dgm id="{21987A41-88CE-4917-A47B-5C68237DC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2" dur="1000" spd="-100000" fill="hold"/>
                                        <p:tgtEl>
                                          <p:spTgt spid="5">
                                            <p:graphicEl>
                                              <a:dgm id="{21987A41-88CE-4917-A47B-5C68237DC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5" grpI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b="1" dirty="0"/>
              <a:t>Pengertian Metode Numerik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472" y="1628800"/>
            <a:ext cx="9601200" cy="3751312"/>
          </a:xfrm>
        </p:spPr>
        <p:txBody>
          <a:bodyPr>
            <a:normAutofit/>
          </a:bodyPr>
          <a:lstStyle/>
          <a:p>
            <a:pPr>
              <a:buNone/>
            </a:pPr>
            <a:endParaRPr lang="id-ID" sz="3600" dirty="0"/>
          </a:p>
          <a:p>
            <a:r>
              <a:rPr lang="id-ID" sz="3600" dirty="0"/>
              <a:t>Metode numerik adalah teknik-teknik yang digunakan untuk memformulasikan masalah matematis agar dapat diselesaikan dengan menggunakan operasi perhitungan.</a:t>
            </a:r>
          </a:p>
        </p:txBody>
      </p:sp>
    </p:spTree>
    <p:extLst>
      <p:ext uri="{BB962C8B-B14F-4D97-AF65-F5344CB8AC3E}">
        <p14:creationId xmlns:p14="http://schemas.microsoft.com/office/powerpoint/2010/main" val="6814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81000"/>
            <a:ext cx="9601200" cy="815752"/>
          </a:xfrm>
        </p:spPr>
        <p:txBody>
          <a:bodyPr/>
          <a:lstStyle/>
          <a:p>
            <a:r>
              <a:rPr lang="id-ID" dirty="0"/>
              <a:t>Contoh Kasus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311460"/>
            <a:ext cx="10129191" cy="4831432"/>
          </a:xfrm>
        </p:spPr>
        <p:txBody>
          <a:bodyPr/>
          <a:lstStyle/>
          <a:p>
            <a:pPr lvl="0"/>
            <a:r>
              <a:rPr lang="id-ID" sz="2800" dirty="0"/>
              <a:t>Misalkan sebuah tabung diisi penuh air  dengan tinggi tabung 7 cm dan kedalamnya dimasukkan sebuah bola sehingga air dari tabung tumpah sebanyak 10 cm</a:t>
            </a:r>
            <a:r>
              <a:rPr lang="id-ID" sz="2800" baseline="30000" dirty="0"/>
              <a:t>3</a:t>
            </a:r>
            <a:r>
              <a:rPr lang="id-ID" sz="2800" dirty="0"/>
              <a:t>.  Ingin diketahui berapa ukuran diameter bola yang harus dimasukkan. Permasalahan ini diformulasikan kedalam persamaan matematika menjadi</a:t>
            </a:r>
          </a:p>
          <a:p>
            <a:pPr>
              <a:buNone/>
            </a:pPr>
            <a:endParaRPr lang="id-ID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5836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311980"/>
              </p:ext>
            </p:extLst>
          </p:nvPr>
        </p:nvGraphicFramePr>
        <p:xfrm>
          <a:off x="2057400" y="3555326"/>
          <a:ext cx="3360373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4" imgW="1333440" imgH="228600" progId="Equation.DSMT4">
                  <p:embed/>
                </p:oleObj>
              </mc:Choice>
              <mc:Fallback>
                <p:oleObj name="Equation" r:id="rId4" imgW="1333440" imgH="228600" progId="Equation.DSMT4">
                  <p:embed/>
                  <p:pic>
                    <p:nvPicPr>
                      <p:cNvPr id="5836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555326"/>
                        <a:ext cx="3360373" cy="57606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059863"/>
              </p:ext>
            </p:extLst>
          </p:nvPr>
        </p:nvGraphicFramePr>
        <p:xfrm>
          <a:off x="2518989" y="4262119"/>
          <a:ext cx="2437193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6" imgW="1041400" imgH="368300" progId="Equation.DSMT4">
                  <p:embed/>
                </p:oleObj>
              </mc:Choice>
              <mc:Fallback>
                <p:oleObj name="Equation" r:id="rId6" imgW="1041400" imgH="368300" progId="Equation.DSMT4">
                  <p:embed/>
                  <p:pic>
                    <p:nvPicPr>
                      <p:cNvPr id="583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8989" y="4262119"/>
                        <a:ext cx="2437193" cy="86409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040519"/>
              </p:ext>
            </p:extLst>
          </p:nvPr>
        </p:nvGraphicFramePr>
        <p:xfrm>
          <a:off x="2438400" y="5231904"/>
          <a:ext cx="2614445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8" imgW="1117600" imgH="368300" progId="Equation.DSMT4">
                  <p:embed/>
                </p:oleObj>
              </mc:Choice>
              <mc:Fallback>
                <p:oleObj name="Equation" r:id="rId8" imgW="1117600" imgH="368300" progId="Equation.DSMT4">
                  <p:embed/>
                  <p:pic>
                    <p:nvPicPr>
                      <p:cNvPr id="583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231904"/>
                        <a:ext cx="2614445" cy="86409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221786C-984E-4A52-9E9C-09B36825AF99}"/>
              </a:ext>
            </a:extLst>
          </p:cNvPr>
          <p:cNvSpPr txBox="1"/>
          <p:nvPr/>
        </p:nvSpPr>
        <p:spPr>
          <a:xfrm>
            <a:off x="6400800" y="3581400"/>
            <a:ext cx="457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STCaiyun" panose="02010800040101010101" pitchFamily="2" charset="-122"/>
                <a:ea typeface="STCaiyun" panose="02010800040101010101" pitchFamily="2" charset="-122"/>
              </a:rPr>
              <a:t>?</a:t>
            </a:r>
            <a:endParaRPr lang="id-ID" sz="16600" dirty="0">
              <a:latin typeface="STCaiyun" panose="02010800040101010101" pitchFamily="2" charset="-122"/>
              <a:ea typeface="STCaiyun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737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Kasus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sz="2800" dirty="0"/>
              <a:t>Misalkan berikut ini adalah data dari jarak tempuh dan kecepatan sebuah mobil</a:t>
            </a:r>
          </a:p>
          <a:p>
            <a:pPr lvl="0"/>
            <a:endParaRPr lang="id-ID" sz="2800" dirty="0"/>
          </a:p>
          <a:p>
            <a:pPr lvl="0"/>
            <a:endParaRPr lang="id-ID" sz="2800" dirty="0"/>
          </a:p>
          <a:p>
            <a:pPr lvl="0"/>
            <a:endParaRPr lang="id-ID" sz="2800" dirty="0"/>
          </a:p>
          <a:p>
            <a:r>
              <a:rPr lang="id-ID" sz="2800" dirty="0"/>
              <a:t>Dari data yang dimiliki dapat ditentukan posisi mobil pada detik ke-10 dengan menggunakan aproksimasi</a:t>
            </a:r>
          </a:p>
          <a:p>
            <a:pPr lvl="0"/>
            <a:endParaRPr lang="id-ID" sz="2800" dirty="0"/>
          </a:p>
          <a:p>
            <a:pPr>
              <a:buNone/>
            </a:pP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75521" y="2780928"/>
          <a:ext cx="8389253" cy="1371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89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9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62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62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Waktu  (detik)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Jarak (meter)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210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Kecepatan (m/det)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76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1" y="381000"/>
            <a:ext cx="9601200" cy="838200"/>
          </a:xfrm>
        </p:spPr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Numerik</a:t>
            </a:r>
            <a:r>
              <a:rPr lang="en-US" dirty="0"/>
              <a:t> Vs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Analitik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Selalu</a:t>
            </a:r>
            <a:r>
              <a:rPr lang="en-US" sz="2800" dirty="0"/>
              <a:t> </a:t>
            </a:r>
            <a:r>
              <a:rPr lang="en-US" sz="2800" dirty="0" err="1"/>
              <a:t>Angka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Menghampiri</a:t>
            </a:r>
            <a:r>
              <a:rPr lang="en-US" sz="2800" dirty="0"/>
              <a:t> </a:t>
            </a:r>
            <a:r>
              <a:rPr lang="en-US" sz="2800" dirty="0" err="1"/>
              <a:t>solusi</a:t>
            </a:r>
            <a:r>
              <a:rPr lang="en-US" sz="2800" dirty="0"/>
              <a:t> </a:t>
            </a:r>
            <a:r>
              <a:rPr lang="en-US" sz="2800" dirty="0" err="1"/>
              <a:t>sejati</a:t>
            </a:r>
            <a:r>
              <a:rPr lang="en-US" sz="2800" dirty="0"/>
              <a:t>, </a:t>
            </a:r>
            <a:r>
              <a:rPr lang="en-US" sz="2800" dirty="0" err="1"/>
              <a:t>dibuat</a:t>
            </a:r>
            <a:r>
              <a:rPr lang="en-US" sz="2800" dirty="0"/>
              <a:t> </a:t>
            </a:r>
            <a:r>
              <a:rPr lang="en-US" sz="2800" dirty="0" err="1"/>
              <a:t>seteliti</a:t>
            </a:r>
            <a:r>
              <a:rPr lang="en-US" sz="2800" dirty="0"/>
              <a:t> </a:t>
            </a:r>
            <a:r>
              <a:rPr lang="en-US" sz="2800" dirty="0" err="1"/>
              <a:t>mungkin</a:t>
            </a:r>
            <a:r>
              <a:rPr lang="en-US" sz="2800" dirty="0"/>
              <a:t>     (</a:t>
            </a:r>
            <a:r>
              <a:rPr lang="en-US" sz="2800" dirty="0" err="1"/>
              <a:t>ada</a:t>
            </a:r>
            <a:r>
              <a:rPr lang="en-US" sz="2800" dirty="0"/>
              <a:t> error/</a:t>
            </a:r>
            <a:r>
              <a:rPr lang="en-US" sz="2800" dirty="0" err="1"/>
              <a:t>galat</a:t>
            </a:r>
            <a:r>
              <a:rPr lang="en-US" sz="2800" dirty="0"/>
              <a:t>)</a:t>
            </a:r>
          </a:p>
          <a:p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Solusi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n-US" sz="2800" dirty="0" err="1"/>
              <a:t>matematika</a:t>
            </a:r>
            <a:r>
              <a:rPr lang="en-US" sz="2800" dirty="0"/>
              <a:t> yang </a:t>
            </a:r>
            <a:r>
              <a:rPr lang="en-US" sz="2800" dirty="0" err="1"/>
              <a:t>dievaluasi</a:t>
            </a:r>
            <a:r>
              <a:rPr lang="en-US" sz="2800" dirty="0"/>
              <a:t> </a:t>
            </a:r>
            <a:r>
              <a:rPr lang="en-US" sz="2800" dirty="0" err="1"/>
              <a:t>menghasilkan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angka</a:t>
            </a:r>
            <a:endParaRPr lang="en-US" sz="2800" dirty="0"/>
          </a:p>
          <a:p>
            <a:r>
              <a:rPr lang="en-US" sz="2800" dirty="0" err="1"/>
              <a:t>Solusi</a:t>
            </a:r>
            <a:r>
              <a:rPr lang="en-US" sz="2800" dirty="0"/>
              <a:t> </a:t>
            </a:r>
            <a:r>
              <a:rPr lang="en-US" sz="2800" dirty="0" err="1"/>
              <a:t>sejati</a:t>
            </a:r>
            <a:r>
              <a:rPr lang="en-US" sz="2800" dirty="0"/>
              <a:t>/</a:t>
            </a:r>
            <a:r>
              <a:rPr lang="en-US" sz="2800" dirty="0" err="1"/>
              <a:t>eksak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selalu</a:t>
            </a:r>
            <a:r>
              <a:rPr lang="en-US" sz="2800" dirty="0"/>
              <a:t> </a:t>
            </a:r>
            <a:r>
              <a:rPr lang="en-US" sz="2800" dirty="0" err="1"/>
              <a:t>ditemukan</a:t>
            </a:r>
            <a:r>
              <a:rPr lang="en-US" sz="2800" dirty="0"/>
              <a:t>/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dihitung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453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304800"/>
            <a:ext cx="10744200" cy="1143000"/>
          </a:xfrm>
        </p:spPr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–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Memecahkan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Numerik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1600200"/>
            <a:ext cx="10134600" cy="4495800"/>
          </a:xfrm>
        </p:spPr>
        <p:txBody>
          <a:bodyPr>
            <a:noAutofit/>
          </a:bodyPr>
          <a:lstStyle/>
          <a:p>
            <a:r>
              <a:rPr lang="en-US" sz="2400" dirty="0" err="1"/>
              <a:t>Pemodelan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dunia</a:t>
            </a:r>
            <a:r>
              <a:rPr lang="en-US" sz="2400" dirty="0"/>
              <a:t> </a:t>
            </a:r>
            <a:r>
              <a:rPr lang="en-US" sz="2400" dirty="0" err="1"/>
              <a:t>nyata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persamaan</a:t>
            </a:r>
            <a:r>
              <a:rPr lang="en-US" sz="2400" dirty="0"/>
              <a:t> </a:t>
            </a:r>
            <a:r>
              <a:rPr lang="en-US" sz="2400" dirty="0" err="1"/>
              <a:t>matematika</a:t>
            </a:r>
            <a:endParaRPr lang="en-US" sz="2400" dirty="0"/>
          </a:p>
          <a:p>
            <a:r>
              <a:rPr lang="en-US" sz="2400" dirty="0" err="1"/>
              <a:t>Penyederhanaan</a:t>
            </a:r>
            <a:r>
              <a:rPr lang="en-US" sz="2400" dirty="0"/>
              <a:t> model </a:t>
            </a:r>
            <a:r>
              <a:rPr lang="en-US" sz="2400" dirty="0">
                <a:cs typeface="Times New Roman"/>
              </a:rPr>
              <a:t>→ </a:t>
            </a:r>
            <a:r>
              <a:rPr lang="en-US" sz="2400" dirty="0" err="1">
                <a:cs typeface="Times New Roman"/>
              </a:rPr>
              <a:t>mengabaikan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beberapa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variabel</a:t>
            </a:r>
            <a:r>
              <a:rPr lang="en-US" sz="2400" dirty="0">
                <a:cs typeface="Times New Roman"/>
              </a:rPr>
              <a:t>/parameter</a:t>
            </a:r>
          </a:p>
          <a:p>
            <a:r>
              <a:rPr lang="en-US" sz="2400" dirty="0" err="1">
                <a:cs typeface="Times New Roman"/>
              </a:rPr>
              <a:t>Formulasi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Numerik</a:t>
            </a:r>
            <a:endParaRPr lang="en-US" sz="2400" dirty="0">
              <a:cs typeface="Times New Roman"/>
            </a:endParaRPr>
          </a:p>
          <a:p>
            <a:pPr lvl="2">
              <a:buFont typeface="Wingdings" pitchFamily="2" charset="2"/>
              <a:buChar char="ü"/>
            </a:pPr>
            <a:r>
              <a:rPr lang="en-US" sz="2000" dirty="0" err="1">
                <a:cs typeface="Times New Roman"/>
              </a:rPr>
              <a:t>Tentukan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metode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numerik</a:t>
            </a:r>
            <a:r>
              <a:rPr lang="en-US" sz="2000" dirty="0">
                <a:cs typeface="Times New Roman"/>
              </a:rPr>
              <a:t> yang </a:t>
            </a:r>
            <a:r>
              <a:rPr lang="en-US" sz="2000" dirty="0" err="1">
                <a:cs typeface="Times New Roman"/>
              </a:rPr>
              <a:t>akan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dipakai</a:t>
            </a:r>
            <a:r>
              <a:rPr lang="en-US" sz="2000" dirty="0">
                <a:cs typeface="Times New Roman"/>
              </a:rPr>
              <a:t> (</a:t>
            </a:r>
            <a:r>
              <a:rPr lang="en-US" sz="2000" dirty="0" err="1">
                <a:cs typeface="Times New Roman"/>
              </a:rPr>
              <a:t>teliti</a:t>
            </a:r>
            <a:r>
              <a:rPr lang="en-US" sz="2000" dirty="0">
                <a:cs typeface="Times New Roman"/>
              </a:rPr>
              <a:t>, </a:t>
            </a:r>
            <a:r>
              <a:rPr lang="en-US" sz="2000" dirty="0" err="1">
                <a:cs typeface="Times New Roman"/>
              </a:rPr>
              <a:t>mudah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diprogram</a:t>
            </a:r>
            <a:r>
              <a:rPr lang="en-US" sz="2000" dirty="0">
                <a:cs typeface="Times New Roman"/>
              </a:rPr>
              <a:t>, </a:t>
            </a:r>
            <a:r>
              <a:rPr lang="en-US" sz="2000" dirty="0" err="1">
                <a:cs typeface="Times New Roman"/>
              </a:rPr>
              <a:t>waktu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eksekusi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cepat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dan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tidak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peka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terhadap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perubahan</a:t>
            </a:r>
            <a:r>
              <a:rPr lang="en-US" sz="2000" dirty="0">
                <a:cs typeface="Times New Roman"/>
              </a:rPr>
              <a:t> data </a:t>
            </a:r>
            <a:r>
              <a:rPr lang="en-US" sz="2000" dirty="0" err="1">
                <a:cs typeface="Times New Roman"/>
              </a:rPr>
              <a:t>cukup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kecil</a:t>
            </a:r>
            <a:r>
              <a:rPr lang="en-US" sz="2000" dirty="0">
                <a:cs typeface="Times New Roman"/>
              </a:rPr>
              <a:t>.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dirty="0" err="1">
                <a:cs typeface="Times New Roman"/>
              </a:rPr>
              <a:t>Menyusun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algoritma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dari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metode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numerik</a:t>
            </a:r>
            <a:r>
              <a:rPr lang="en-US" sz="2000" dirty="0">
                <a:cs typeface="Times New Roman"/>
              </a:rPr>
              <a:t> yang </a:t>
            </a:r>
            <a:r>
              <a:rPr lang="en-US" sz="2000" dirty="0" err="1">
                <a:cs typeface="Times New Roman"/>
              </a:rPr>
              <a:t>dipilih</a:t>
            </a:r>
            <a:endParaRPr lang="en-US" sz="2000" dirty="0">
              <a:cs typeface="Times New Roman"/>
            </a:endParaRPr>
          </a:p>
          <a:p>
            <a:r>
              <a:rPr lang="en-US" sz="2400" dirty="0" err="1">
                <a:cs typeface="Times New Roman"/>
              </a:rPr>
              <a:t>Pemrograman</a:t>
            </a:r>
            <a:r>
              <a:rPr lang="en-US" sz="2400" dirty="0">
                <a:cs typeface="Times New Roman"/>
              </a:rPr>
              <a:t> → </a:t>
            </a:r>
            <a:r>
              <a:rPr lang="en-US" sz="2400" dirty="0" err="1">
                <a:cs typeface="Times New Roman"/>
              </a:rPr>
              <a:t>menerjemahkan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ke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salah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satu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bahasa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pemrograman</a:t>
            </a:r>
            <a:r>
              <a:rPr lang="en-US" sz="2400" dirty="0">
                <a:cs typeface="Times New Roman"/>
              </a:rPr>
              <a:t> </a:t>
            </a:r>
          </a:p>
          <a:p>
            <a:r>
              <a:rPr lang="en-US" sz="2400" dirty="0" err="1">
                <a:cs typeface="Times New Roman"/>
              </a:rPr>
              <a:t>Operasional</a:t>
            </a:r>
            <a:r>
              <a:rPr lang="en-US" sz="2400" dirty="0">
                <a:cs typeface="Times New Roman"/>
              </a:rPr>
              <a:t> program </a:t>
            </a:r>
            <a:r>
              <a:rPr lang="en-US" sz="2400" dirty="0" err="1">
                <a:cs typeface="Times New Roman"/>
              </a:rPr>
              <a:t>dijalankan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dengan</a:t>
            </a:r>
            <a:r>
              <a:rPr lang="en-US" sz="2400" dirty="0">
                <a:cs typeface="Times New Roman"/>
              </a:rPr>
              <a:t> data </a:t>
            </a:r>
            <a:r>
              <a:rPr lang="en-US" sz="2400" dirty="0" err="1">
                <a:cs typeface="Times New Roman"/>
              </a:rPr>
              <a:t>uji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coba</a:t>
            </a:r>
            <a:endParaRPr lang="en-US" sz="2400" dirty="0">
              <a:cs typeface="Times New Roman"/>
            </a:endParaRPr>
          </a:p>
          <a:p>
            <a:r>
              <a:rPr lang="en-US" sz="2400" dirty="0" err="1">
                <a:cs typeface="Times New Roman"/>
              </a:rPr>
              <a:t>Evaluasi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bandingkan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hasil</a:t>
            </a:r>
            <a:r>
              <a:rPr lang="en-US" sz="2400" dirty="0">
                <a:cs typeface="Times New Roman"/>
              </a:rPr>
              <a:t> run </a:t>
            </a:r>
            <a:r>
              <a:rPr lang="en-US" sz="2400" dirty="0" err="1">
                <a:cs typeface="Times New Roman"/>
              </a:rPr>
              <a:t>dengan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prinsip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dasar</a:t>
            </a:r>
            <a:r>
              <a:rPr lang="en-US" sz="2400" dirty="0">
                <a:cs typeface="Times New Roman"/>
              </a:rPr>
              <a:t>/</a:t>
            </a:r>
            <a:r>
              <a:rPr lang="en-US" sz="2400" dirty="0" err="1">
                <a:cs typeface="Times New Roman"/>
              </a:rPr>
              <a:t>hasil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empiris</a:t>
            </a:r>
            <a:endParaRPr lang="en-US" sz="2400" dirty="0">
              <a:cs typeface="Times New Roman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455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81000"/>
            <a:ext cx="10057183" cy="887760"/>
          </a:xfrm>
        </p:spPr>
        <p:txBody>
          <a:bodyPr>
            <a:normAutofit fontScale="90000"/>
          </a:bodyPr>
          <a:lstStyle/>
          <a:p>
            <a:r>
              <a:rPr lang="id-ID" dirty="0"/>
              <a:t>Sumber Kesalahan Aproksimasi dalam numerik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9601200" cy="4831432"/>
          </a:xfrm>
        </p:spPr>
        <p:txBody>
          <a:bodyPr>
            <a:normAutofit fontScale="92500" lnSpcReduction="10000"/>
          </a:bodyPr>
          <a:lstStyle/>
          <a:p>
            <a:r>
              <a:rPr lang="id-ID" sz="2800" dirty="0"/>
              <a:t>Galat sebelum komputasi</a:t>
            </a:r>
          </a:p>
          <a:p>
            <a:pPr>
              <a:buNone/>
            </a:pPr>
            <a:r>
              <a:rPr lang="id-ID" sz="2800" dirty="0"/>
              <a:t>	Kesalahan Pemodelan, Keterbatasan alat ukur, data yang diambil hasil aproksimasi</a:t>
            </a:r>
          </a:p>
          <a:p>
            <a:r>
              <a:rPr lang="id-ID" sz="2800" dirty="0"/>
              <a:t>Galat selama komputasi</a:t>
            </a:r>
          </a:p>
          <a:p>
            <a:pPr lvl="1">
              <a:buFont typeface="Wingdings" pitchFamily="2" charset="2"/>
              <a:buChar char="ü"/>
            </a:pPr>
            <a:r>
              <a:rPr lang="id-ID" sz="2800" dirty="0"/>
              <a:t>Galat akibat pembulatan (</a:t>
            </a:r>
            <a:r>
              <a:rPr lang="id-ID" sz="2800" i="1" dirty="0"/>
              <a:t>rounded error</a:t>
            </a:r>
            <a:r>
              <a:rPr lang="id-ID" sz="2800" dirty="0"/>
              <a:t>)</a:t>
            </a:r>
          </a:p>
          <a:p>
            <a:pPr lvl="1">
              <a:buNone/>
            </a:pPr>
            <a:r>
              <a:rPr lang="id-ID" sz="2800" dirty="0"/>
              <a:t>	Kesalahan akibat pembulatan </a:t>
            </a:r>
          </a:p>
          <a:p>
            <a:pPr lvl="1">
              <a:buFont typeface="Wingdings" pitchFamily="2" charset="2"/>
              <a:buChar char="ü"/>
            </a:pPr>
            <a:r>
              <a:rPr lang="id-ID" sz="2800" dirty="0"/>
              <a:t>Galat akibat pemotongan (</a:t>
            </a:r>
            <a:r>
              <a:rPr lang="id-ID" sz="2800" i="1" dirty="0"/>
              <a:t>truncation error</a:t>
            </a:r>
            <a:r>
              <a:rPr lang="id-ID" sz="2800" dirty="0"/>
              <a:t>)</a:t>
            </a:r>
          </a:p>
          <a:p>
            <a:pPr lvl="1">
              <a:buNone/>
            </a:pPr>
            <a:r>
              <a:rPr lang="id-ID" sz="2800" dirty="0"/>
              <a:t>  </a:t>
            </a:r>
            <a:r>
              <a:rPr lang="en-US" sz="2800" dirty="0" err="1"/>
              <a:t>sering</a:t>
            </a:r>
            <a:r>
              <a:rPr lang="en-US" sz="2800" dirty="0"/>
              <a:t> </a:t>
            </a:r>
            <a:r>
              <a:rPr lang="en-US" sz="2800" dirty="0" err="1"/>
              <a:t>disebut</a:t>
            </a:r>
            <a:r>
              <a:rPr lang="en-US" sz="2800" dirty="0"/>
              <a:t> </a:t>
            </a:r>
            <a:r>
              <a:rPr lang="en-US" sz="2800" dirty="0" err="1"/>
              <a:t>Galat</a:t>
            </a:r>
            <a:r>
              <a:rPr lang="en-US" sz="2800" dirty="0"/>
              <a:t> </a:t>
            </a:r>
            <a:r>
              <a:rPr lang="en-US" sz="2800" dirty="0" err="1"/>
              <a:t>Metode</a:t>
            </a:r>
            <a:r>
              <a:rPr lang="id-ID" sz="2800" dirty="0"/>
              <a:t> </a:t>
            </a:r>
          </a:p>
          <a:p>
            <a:pPr lvl="1">
              <a:buNone/>
            </a:pPr>
            <a:r>
              <a:rPr lang="id-ID" sz="2800" dirty="0"/>
              <a:t>	Penggunaan hampiran sebagai pengganti persamaan eksak Cth: fungsi kontinu didiskritisasi dengan sejumlah titik, menghampiri nilai fungsi dengan deret Taylor</a:t>
            </a:r>
          </a:p>
        </p:txBody>
      </p:sp>
    </p:spTree>
    <p:extLst>
      <p:ext uri="{BB962C8B-B14F-4D97-AF65-F5344CB8AC3E}">
        <p14:creationId xmlns:p14="http://schemas.microsoft.com/office/powerpoint/2010/main" val="59038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Galat Akibat Pembulatan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Pemotongan (</a:t>
            </a:r>
            <a:r>
              <a:rPr lang="id-ID" i="1" dirty="0"/>
              <a:t>Chopping</a:t>
            </a:r>
            <a:r>
              <a:rPr lang="id-ID" dirty="0"/>
              <a:t>)</a:t>
            </a:r>
          </a:p>
          <a:p>
            <a:r>
              <a:rPr lang="id-ID" dirty="0"/>
              <a:t>Pembulatan terdekat (</a:t>
            </a:r>
            <a:r>
              <a:rPr lang="id-ID" i="1" dirty="0"/>
              <a:t>Rounding</a:t>
            </a:r>
            <a:r>
              <a:rPr lang="id-ID" dirty="0"/>
              <a:t>)</a:t>
            </a:r>
          </a:p>
          <a:p>
            <a:pPr>
              <a:buNone/>
            </a:pP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71464" y="2996952"/>
          <a:ext cx="10081120" cy="214223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15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0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0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0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Bilangan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Pemotongan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Pembulatan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Bilangan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Pemotongan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Pembulatan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2.749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2.849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2.751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2.851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2.799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2.899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43472" y="5373216"/>
            <a:ext cx="936104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2400" dirty="0"/>
              <a:t>Amati Tabel diatas dan simpulkan aturan pembulatan terdekat untuk 1 desimal</a:t>
            </a:r>
          </a:p>
        </p:txBody>
      </p:sp>
    </p:spTree>
    <p:extLst>
      <p:ext uri="{BB962C8B-B14F-4D97-AF65-F5344CB8AC3E}">
        <p14:creationId xmlns:p14="http://schemas.microsoft.com/office/powerpoint/2010/main" val="106634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Latihan (lakukan pembulatan 2 &amp; 3 desimal)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99456" y="2060848"/>
          <a:ext cx="10081120" cy="257067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15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0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0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0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Bilangan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Pemotongan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Pembulatan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Bilangan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Pemotongan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Pembulatan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5.3456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5.3456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28.6785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28.6785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52.5354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52.5354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235.7935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235.7935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/>
                        <a:t>7.245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/>
                        <a:t>7.245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10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1" y="304800"/>
            <a:ext cx="9601200" cy="5334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Deret</a:t>
            </a:r>
            <a:r>
              <a:rPr lang="en-US" dirty="0"/>
              <a:t> Taylor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990600"/>
            <a:ext cx="10201199" cy="2895600"/>
          </a:xfrm>
        </p:spPr>
        <p:txBody>
          <a:bodyPr>
            <a:normAutofit/>
          </a:bodyPr>
          <a:lstStyle/>
          <a:p>
            <a:r>
              <a:rPr lang="en-US" dirty="0"/>
              <a:t>Tools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numerik</a:t>
            </a:r>
            <a:r>
              <a:rPr lang="id-ID" dirty="0"/>
              <a:t> dan menghampiri fungsi</a:t>
            </a:r>
            <a:endParaRPr lang="en-US" dirty="0"/>
          </a:p>
          <a:p>
            <a:r>
              <a:rPr lang="en-US" dirty="0" err="1"/>
              <a:t>Definisi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Andaikan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>
                <a:latin typeface="Times New Roman"/>
                <a:cs typeface="Times New Roman"/>
              </a:rPr>
              <a:t>΄, </a:t>
            </a:r>
            <a:r>
              <a:rPr lang="en-US" i="1" dirty="0">
                <a:latin typeface="Times New Roman"/>
                <a:cs typeface="Times New Roman"/>
              </a:rPr>
              <a:t>f </a:t>
            </a:r>
            <a:r>
              <a:rPr lang="el-GR" dirty="0">
                <a:latin typeface="Times New Roman"/>
                <a:cs typeface="Times New Roman"/>
              </a:rPr>
              <a:t>΄΄</a:t>
            </a:r>
            <a:r>
              <a:rPr lang="en-US" dirty="0">
                <a:latin typeface="Times New Roman"/>
                <a:cs typeface="Times New Roman"/>
              </a:rPr>
              <a:t>,…</a:t>
            </a:r>
            <a:r>
              <a:rPr lang="el-GR" dirty="0">
                <a:latin typeface="Times New Roman"/>
                <a:cs typeface="Times New Roman"/>
              </a:rPr>
              <a:t> </a:t>
            </a:r>
            <a:r>
              <a:rPr lang="en-US" dirty="0" err="1"/>
              <a:t>kontinu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selang</a:t>
            </a:r>
            <a:r>
              <a:rPr lang="en-US" dirty="0"/>
              <a:t> [</a:t>
            </a:r>
            <a:r>
              <a:rPr lang="en-US" dirty="0" err="1"/>
              <a:t>a,b</a:t>
            </a:r>
            <a:r>
              <a:rPr lang="en-US" dirty="0"/>
              <a:t>]. </a:t>
            </a:r>
            <a:r>
              <a:rPr lang="en-US" dirty="0" err="1"/>
              <a:t>Misalkan</a:t>
            </a:r>
            <a:r>
              <a:rPr lang="en-US" dirty="0"/>
              <a:t> x</a:t>
            </a:r>
            <a:r>
              <a:rPr lang="en-US" sz="1200" dirty="0"/>
              <a:t>0</a:t>
            </a:r>
            <a:r>
              <a:rPr lang="en-US" dirty="0"/>
              <a:t> </a:t>
            </a:r>
            <a:r>
              <a:rPr lang="en-US" dirty="0">
                <a:latin typeface="Arial Unicode MS"/>
                <a:ea typeface="Arial Unicode MS"/>
                <a:cs typeface="Arial Unicode MS"/>
              </a:rPr>
              <a:t>∈ </a:t>
            </a:r>
            <a:r>
              <a:rPr lang="en-US" dirty="0"/>
              <a:t>[</a:t>
            </a:r>
            <a:r>
              <a:rPr lang="en-US" dirty="0" err="1"/>
              <a:t>a,b</a:t>
            </a:r>
            <a:r>
              <a:rPr lang="en-US" dirty="0"/>
              <a:t>]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x </a:t>
            </a:r>
            <a:r>
              <a:rPr lang="en-US" dirty="0" err="1"/>
              <a:t>disekitar</a:t>
            </a:r>
            <a:r>
              <a:rPr lang="en-US" dirty="0"/>
              <a:t> x</a:t>
            </a:r>
            <a:r>
              <a:rPr lang="en-US" sz="1200" dirty="0"/>
              <a:t>0, </a:t>
            </a:r>
            <a:r>
              <a:rPr lang="en-US" dirty="0"/>
              <a:t>x </a:t>
            </a:r>
            <a:r>
              <a:rPr lang="en-US" dirty="0">
                <a:latin typeface="Arial Unicode MS"/>
                <a:ea typeface="Arial Unicode MS"/>
                <a:cs typeface="Arial Unicode MS"/>
              </a:rPr>
              <a:t>∈ </a:t>
            </a:r>
            <a:r>
              <a:rPr lang="en-US" dirty="0"/>
              <a:t>[</a:t>
            </a:r>
            <a:r>
              <a:rPr lang="en-US" dirty="0" err="1"/>
              <a:t>a,b</a:t>
            </a:r>
            <a:r>
              <a:rPr lang="en-US" dirty="0"/>
              <a:t>]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diekspansi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deret</a:t>
            </a:r>
            <a:r>
              <a:rPr lang="en-US" dirty="0"/>
              <a:t> Taylor </a:t>
            </a:r>
            <a:r>
              <a:rPr lang="en-US" dirty="0" err="1"/>
              <a:t>menjadi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006022"/>
              </p:ext>
            </p:extLst>
          </p:nvPr>
        </p:nvGraphicFramePr>
        <p:xfrm>
          <a:off x="1625602" y="2819400"/>
          <a:ext cx="9475787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4" imgW="4724280" imgH="419040" progId="Equation.DSMT4">
                  <p:embed/>
                </p:oleObj>
              </mc:Choice>
              <mc:Fallback>
                <p:oleObj name="Equation" r:id="rId4" imgW="4724280" imgH="419040" progId="Equation.DSMT4">
                  <p:embed/>
                  <p:pic>
                    <p:nvPicPr>
                      <p:cNvPr id="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2" y="2819400"/>
                        <a:ext cx="9475787" cy="84296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600200" y="5010090"/>
            <a:ext cx="891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Jika</a:t>
            </a:r>
            <a:r>
              <a:rPr lang="en-US" sz="2000" dirty="0"/>
              <a:t> x</a:t>
            </a:r>
            <a:r>
              <a:rPr lang="en-US" sz="1100" dirty="0"/>
              <a:t>0</a:t>
            </a:r>
            <a:r>
              <a:rPr lang="en-US" sz="2000" dirty="0"/>
              <a:t> =0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deret</a:t>
            </a:r>
            <a:r>
              <a:rPr lang="en-US" sz="2000" dirty="0"/>
              <a:t> Taylor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disebut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deret</a:t>
            </a:r>
            <a:r>
              <a:rPr lang="en-US" sz="2000" dirty="0"/>
              <a:t> </a:t>
            </a:r>
            <a:r>
              <a:rPr lang="en-US" sz="2000" dirty="0" err="1"/>
              <a:t>Maclaurin</a:t>
            </a:r>
            <a:endParaRPr lang="en-US" sz="2000" dirty="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072337"/>
              </p:ext>
            </p:extLst>
          </p:nvPr>
        </p:nvGraphicFramePr>
        <p:xfrm>
          <a:off x="1676400" y="5557837"/>
          <a:ext cx="66484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6" imgW="3314520" imgH="419040" progId="Equation.DSMT4">
                  <p:embed/>
                </p:oleObj>
              </mc:Choice>
              <mc:Fallback>
                <p:oleObj name="Equation" r:id="rId6" imgW="3314520" imgH="419040" progId="Equation.DSMT4">
                  <p:embed/>
                  <p:pic>
                    <p:nvPicPr>
                      <p:cNvPr id="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557837"/>
                        <a:ext cx="6648450" cy="84296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676400" y="3810001"/>
            <a:ext cx="891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Jika</a:t>
            </a:r>
            <a:r>
              <a:rPr lang="en-US" sz="2000" dirty="0"/>
              <a:t> x - x</a:t>
            </a:r>
            <a:r>
              <a:rPr lang="en-US" sz="1100" dirty="0"/>
              <a:t>0</a:t>
            </a:r>
            <a:r>
              <a:rPr lang="en-US" sz="2000" dirty="0"/>
              <a:t> = h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deret</a:t>
            </a:r>
            <a:r>
              <a:rPr lang="en-US" sz="2000" dirty="0"/>
              <a:t> Taylor </a:t>
            </a:r>
            <a:r>
              <a:rPr lang="en-US" sz="2000" dirty="0" err="1"/>
              <a:t>dituliskan</a:t>
            </a:r>
            <a:r>
              <a:rPr lang="en-US" sz="2000" dirty="0"/>
              <a:t> </a:t>
            </a:r>
            <a:r>
              <a:rPr lang="en-US" sz="2000" dirty="0" err="1"/>
              <a:t>kembali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endParaRPr lang="en-US" sz="2000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257926"/>
              </p:ext>
            </p:extLst>
          </p:nvPr>
        </p:nvGraphicFramePr>
        <p:xfrm>
          <a:off x="1676400" y="4186238"/>
          <a:ext cx="7208838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8" imgW="3593880" imgH="419040" progId="Equation.DSMT4">
                  <p:embed/>
                </p:oleObj>
              </mc:Choice>
              <mc:Fallback>
                <p:oleObj name="Equation" r:id="rId8" imgW="3593880" imgH="41904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86238"/>
                        <a:ext cx="7208838" cy="84296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348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dirty="0"/>
              <a:t>Identitas Mata Kuliah</a:t>
            </a:r>
            <a:endParaRPr lang="en-US" sz="4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4000" y="1828800"/>
            <a:ext cx="10134600" cy="4267200"/>
          </a:xfrm>
        </p:spPr>
        <p:txBody>
          <a:bodyPr>
            <a:normAutofit/>
          </a:bodyPr>
          <a:lstStyle/>
          <a:p>
            <a:r>
              <a:rPr lang="id-ID" sz="3200" dirty="0"/>
              <a:t>Nama Mata Kuliah 	</a:t>
            </a:r>
            <a:r>
              <a:rPr lang="en-US" sz="3200" dirty="0"/>
              <a:t>	</a:t>
            </a:r>
            <a:r>
              <a:rPr lang="id-ID" sz="3200" dirty="0"/>
              <a:t>: Metode Numerik</a:t>
            </a:r>
          </a:p>
          <a:p>
            <a:r>
              <a:rPr lang="id-ID" sz="3200" dirty="0"/>
              <a:t>Kode Mata Kuliah		: IF 34221</a:t>
            </a:r>
          </a:p>
          <a:p>
            <a:r>
              <a:rPr lang="id-ID" sz="3200" dirty="0"/>
              <a:t>Kredit				: 3 SKS</a:t>
            </a:r>
          </a:p>
          <a:p>
            <a:r>
              <a:rPr lang="id-ID" sz="3200" dirty="0"/>
              <a:t>Semester 			: IV</a:t>
            </a:r>
          </a:p>
          <a:p>
            <a:r>
              <a:rPr lang="id-ID" sz="3200" dirty="0"/>
              <a:t>Jurusan 			</a:t>
            </a:r>
            <a:r>
              <a:rPr lang="en-US" sz="3200" dirty="0"/>
              <a:t>	</a:t>
            </a:r>
            <a:r>
              <a:rPr lang="id-ID" sz="3200" dirty="0"/>
              <a:t>: Teknik Informatika</a:t>
            </a:r>
            <a:r>
              <a:rPr lang="en-US" sz="3200" dirty="0"/>
              <a:t> </a:t>
            </a:r>
            <a:r>
              <a:rPr lang="id-ID" sz="3200" dirty="0"/>
              <a:t>/</a:t>
            </a:r>
            <a:r>
              <a:rPr lang="en-US" sz="3200" dirty="0"/>
              <a:t> </a:t>
            </a:r>
            <a:r>
              <a:rPr lang="id-ID" sz="3200" dirty="0"/>
              <a:t>S1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1" y="381000"/>
            <a:ext cx="9601200" cy="685800"/>
          </a:xfrm>
        </p:spPr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1143000"/>
            <a:ext cx="9601200" cy="5029200"/>
          </a:xfrm>
        </p:spPr>
        <p:txBody>
          <a:bodyPr/>
          <a:lstStyle/>
          <a:p>
            <a:r>
              <a:rPr lang="en-US" dirty="0" err="1"/>
              <a:t>Hampiri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                                  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deret</a:t>
            </a:r>
            <a:r>
              <a:rPr lang="en-US" dirty="0"/>
              <a:t> Taylor </a:t>
            </a:r>
            <a:r>
              <a:rPr lang="en-US" dirty="0" err="1"/>
              <a:t>disekitar</a:t>
            </a:r>
            <a:r>
              <a:rPr lang="en-US" dirty="0"/>
              <a:t> x</a:t>
            </a:r>
            <a:r>
              <a:rPr lang="en-US" sz="1200" dirty="0"/>
              <a:t>0</a:t>
            </a:r>
            <a:r>
              <a:rPr lang="en-US" dirty="0"/>
              <a:t>=1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216309"/>
              </p:ext>
            </p:extLst>
          </p:nvPr>
        </p:nvGraphicFramePr>
        <p:xfrm>
          <a:off x="3322637" y="1159670"/>
          <a:ext cx="1706563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Equation" r:id="rId4" imgW="850680" imgH="203040" progId="Equation.3">
                  <p:embed/>
                </p:oleObj>
              </mc:Choice>
              <mc:Fallback>
                <p:oleObj name="Equation" r:id="rId4" imgW="850680" imgH="2030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37" y="1159670"/>
                        <a:ext cx="1706563" cy="40798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53321"/>
              </p:ext>
            </p:extLst>
          </p:nvPr>
        </p:nvGraphicFramePr>
        <p:xfrm>
          <a:off x="1600202" y="2114550"/>
          <a:ext cx="2630487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Equation" r:id="rId6" imgW="1054080" imgH="685800" progId="Equation.3">
                  <p:embed/>
                </p:oleObj>
              </mc:Choice>
              <mc:Fallback>
                <p:oleObj name="Equation" r:id="rId6" imgW="1054080" imgH="685800" progId="Equation.3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2" y="2114550"/>
                        <a:ext cx="2630487" cy="17145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4343400" y="2743200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290254"/>
              </p:ext>
            </p:extLst>
          </p:nvPr>
        </p:nvGraphicFramePr>
        <p:xfrm>
          <a:off x="1371601" y="4307354"/>
          <a:ext cx="9982199" cy="1525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Equation" r:id="rId8" imgW="4330440" imgH="660240" progId="Equation.DSMT4">
                  <p:embed/>
                </p:oleObj>
              </mc:Choice>
              <mc:Fallback>
                <p:oleObj name="Equation" r:id="rId8" imgW="4330440" imgH="660240" progId="Equation.DSMT4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1" y="4307354"/>
                        <a:ext cx="9982199" cy="152512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266007"/>
              </p:ext>
            </p:extLst>
          </p:nvPr>
        </p:nvGraphicFramePr>
        <p:xfrm>
          <a:off x="5451129" y="2209801"/>
          <a:ext cx="5750271" cy="1523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Equation" r:id="rId10" imgW="3225600" imgH="838080" progId="Equation.3">
                  <p:embed/>
                </p:oleObj>
              </mc:Choice>
              <mc:Fallback>
                <p:oleObj name="Equation" r:id="rId10" imgW="3225600" imgH="838080" progId="Equation.3">
                  <p:embed/>
                  <p:pic>
                    <p:nvPicPr>
                      <p:cNvPr id="136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129" y="2209801"/>
                        <a:ext cx="5750271" cy="15239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862883"/>
              </p:ext>
            </p:extLst>
          </p:nvPr>
        </p:nvGraphicFramePr>
        <p:xfrm>
          <a:off x="9979025" y="5256212"/>
          <a:ext cx="10699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Equation" r:id="rId12" imgW="533160" imgH="177480" progId="Equation.3">
                  <p:embed/>
                </p:oleObj>
              </mc:Choice>
              <mc:Fallback>
                <p:oleObj name="Equation" r:id="rId12" imgW="533160" imgH="177480" progId="Equation.3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79025" y="5256212"/>
                        <a:ext cx="106997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825397"/>
              </p:ext>
            </p:extLst>
          </p:nvPr>
        </p:nvGraphicFramePr>
        <p:xfrm>
          <a:off x="1366837" y="5916613"/>
          <a:ext cx="2138363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Equation" r:id="rId14" imgW="1066680" imgH="203040" progId="Equation.DSMT4">
                  <p:embed/>
                </p:oleObj>
              </mc:Choice>
              <mc:Fallback>
                <p:oleObj name="Equation" r:id="rId14" imgW="1066680" imgH="203040" progId="Equation.DSMT4">
                  <p:embed/>
                  <p:pic>
                    <p:nvPicPr>
                      <p:cNvPr id="136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837" y="5916613"/>
                        <a:ext cx="2138363" cy="40798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1" y="381000"/>
            <a:ext cx="9601200" cy="762000"/>
          </a:xfrm>
        </p:spPr>
        <p:txBody>
          <a:bodyPr/>
          <a:lstStyle/>
          <a:p>
            <a:r>
              <a:rPr lang="en-US" dirty="0" err="1"/>
              <a:t>Galat</a:t>
            </a:r>
            <a:r>
              <a:rPr lang="en-US" dirty="0"/>
              <a:t> 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1219200"/>
            <a:ext cx="9601200" cy="1371600"/>
          </a:xfrm>
        </p:spPr>
        <p:txBody>
          <a:bodyPr/>
          <a:lstStyle/>
          <a:p>
            <a:pPr marL="452438" indent="-457200">
              <a:buNone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galat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600200" y="3276600"/>
            <a:ext cx="1676400" cy="1066800"/>
            <a:chOff x="2055812" y="3581400"/>
            <a:chExt cx="1676400" cy="1066800"/>
          </a:xfrm>
        </p:grpSpPr>
        <p:sp>
          <p:nvSpPr>
            <p:cNvPr id="7" name="Oval 6"/>
            <p:cNvSpPr/>
            <p:nvPr/>
          </p:nvSpPr>
          <p:spPr>
            <a:xfrm>
              <a:off x="2055812" y="3581400"/>
              <a:ext cx="1447800" cy="1066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60612" y="3918668"/>
              <a:ext cx="137160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 err="1">
                  <a:solidFill>
                    <a:schemeClr val="bg1"/>
                  </a:solidFill>
                </a:rPr>
                <a:t>Galat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3886200" y="2438400"/>
            <a:ext cx="2057400" cy="838200"/>
            <a:chOff x="4951412" y="2514600"/>
            <a:chExt cx="2057400" cy="838200"/>
          </a:xfrm>
        </p:grpSpPr>
        <p:sp>
          <p:nvSpPr>
            <p:cNvPr id="11" name="Oval 10"/>
            <p:cNvSpPr/>
            <p:nvPr/>
          </p:nvSpPr>
          <p:spPr>
            <a:xfrm>
              <a:off x="4951412" y="2514600"/>
              <a:ext cx="20574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27612" y="2743200"/>
              <a:ext cx="198120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 err="1">
                  <a:solidFill>
                    <a:schemeClr val="bg1"/>
                  </a:solidFill>
                </a:rPr>
                <a:t>Galat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Mutlak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3810000" y="4267200"/>
            <a:ext cx="2057400" cy="838200"/>
            <a:chOff x="4951412" y="2514600"/>
            <a:chExt cx="2057400" cy="838200"/>
          </a:xfrm>
        </p:grpSpPr>
        <p:sp>
          <p:nvSpPr>
            <p:cNvPr id="17" name="Oval 16"/>
            <p:cNvSpPr/>
            <p:nvPr/>
          </p:nvSpPr>
          <p:spPr>
            <a:xfrm>
              <a:off x="4951412" y="2514600"/>
              <a:ext cx="20574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27612" y="2743200"/>
              <a:ext cx="198120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 err="1">
                  <a:solidFill>
                    <a:schemeClr val="bg1"/>
                  </a:solidFill>
                </a:rPr>
                <a:t>Galat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Relatif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858000" y="2667000"/>
            <a:ext cx="3342456" cy="369332"/>
          </a:xfrm>
          <a:prstGeom prst="rect">
            <a:avLst/>
          </a:prstGeom>
          <a:solidFill>
            <a:srgbClr val="FF9966"/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Galat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Relatif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Sejati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1800" y="4572000"/>
            <a:ext cx="4953000" cy="369332"/>
          </a:xfrm>
          <a:prstGeom prst="rect">
            <a:avLst/>
          </a:prstGeom>
          <a:solidFill>
            <a:srgbClr val="FF9966"/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Galat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Relatif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Hampiran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9" name="Group 26"/>
          <p:cNvGrpSpPr/>
          <p:nvPr/>
        </p:nvGrpSpPr>
        <p:grpSpPr>
          <a:xfrm>
            <a:off x="6705599" y="457200"/>
            <a:ext cx="4343400" cy="1906588"/>
            <a:chOff x="6409044" y="1295400"/>
            <a:chExt cx="4903839" cy="2189045"/>
          </a:xfrm>
        </p:grpSpPr>
        <p:sp>
          <p:nvSpPr>
            <p:cNvPr id="26" name="Rectangle 25"/>
            <p:cNvSpPr/>
            <p:nvPr/>
          </p:nvSpPr>
          <p:spPr>
            <a:xfrm>
              <a:off x="6409044" y="1295400"/>
              <a:ext cx="4903839" cy="2099733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endParaRPr lang="en-US" sz="2400" b="1">
                <a:ln/>
                <a:solidFill>
                  <a:schemeClr val="accent3"/>
                </a:solidFill>
              </a:endParaRPr>
            </a:p>
          </p:txBody>
        </p:sp>
        <p:graphicFrame>
          <p:nvGraphicFramePr>
            <p:cNvPr id="4098" name="Object 4"/>
            <p:cNvGraphicFramePr>
              <a:graphicFrameLocks noChangeAspect="1"/>
            </p:cNvGraphicFramePr>
            <p:nvPr/>
          </p:nvGraphicFramePr>
          <p:xfrm>
            <a:off x="6658181" y="1554221"/>
            <a:ext cx="1539620" cy="5559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0" name="Equation" r:id="rId4" imgW="634680" imgH="228600" progId="Equation.DSMT4">
                    <p:embed/>
                  </p:oleObj>
                </mc:Choice>
                <mc:Fallback>
                  <p:oleObj name="Equation" r:id="rId4" imgW="634680" imgH="228600" progId="Equation.DSMT4">
                    <p:embed/>
                    <p:pic>
                      <p:nvPicPr>
                        <p:cNvPr id="409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8181" y="1554221"/>
                          <a:ext cx="1539620" cy="5559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" name="Object 4"/>
            <p:cNvGraphicFramePr>
              <a:graphicFrameLocks noChangeAspect="1"/>
            </p:cNvGraphicFramePr>
            <p:nvPr/>
          </p:nvGraphicFramePr>
          <p:xfrm>
            <a:off x="6814115" y="1927872"/>
            <a:ext cx="4140303" cy="1556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1" name="Equation" r:id="rId6" imgW="1688760" imgH="634680" progId="Equation.DSMT4">
                    <p:embed/>
                  </p:oleObj>
                </mc:Choice>
                <mc:Fallback>
                  <p:oleObj name="Equation" r:id="rId6" imgW="1688760" imgH="634680" progId="Equation.DSMT4">
                    <p:embed/>
                    <p:pic>
                      <p:nvPicPr>
                        <p:cNvPr id="409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14115" y="1927872"/>
                          <a:ext cx="4140303" cy="15565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27"/>
          <p:cNvGrpSpPr/>
          <p:nvPr/>
        </p:nvGrpSpPr>
        <p:grpSpPr>
          <a:xfrm>
            <a:off x="6851651" y="3048000"/>
            <a:ext cx="3348805" cy="1219200"/>
            <a:chOff x="5555455" y="1470378"/>
            <a:chExt cx="4104706" cy="1399822"/>
          </a:xfrm>
        </p:grpSpPr>
        <p:sp>
          <p:nvSpPr>
            <p:cNvPr id="29" name="Rectangle 28"/>
            <p:cNvSpPr/>
            <p:nvPr/>
          </p:nvSpPr>
          <p:spPr>
            <a:xfrm>
              <a:off x="5600117" y="1470378"/>
              <a:ext cx="4060044" cy="1399822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endParaRPr lang="en-US" sz="2400" b="1">
                <a:ln/>
                <a:solidFill>
                  <a:schemeClr val="accent3"/>
                </a:solidFill>
              </a:endParaRPr>
            </a:p>
          </p:txBody>
        </p:sp>
        <p:graphicFrame>
          <p:nvGraphicFramePr>
            <p:cNvPr id="30" name="Object 4"/>
            <p:cNvGraphicFramePr>
              <a:graphicFrameLocks noChangeAspect="1"/>
            </p:cNvGraphicFramePr>
            <p:nvPr/>
          </p:nvGraphicFramePr>
          <p:xfrm>
            <a:off x="5555455" y="1497719"/>
            <a:ext cx="4062902" cy="818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2" name="Equation" r:id="rId8" imgW="1676160" imgH="368280" progId="Equation.DSMT4">
                    <p:embed/>
                  </p:oleObj>
                </mc:Choice>
                <mc:Fallback>
                  <p:oleObj name="Equation" r:id="rId8" imgW="1676160" imgH="368280" progId="Equation.DSMT4">
                    <p:embed/>
                    <p:pic>
                      <p:nvPicPr>
                        <p:cNvPr id="3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5455" y="1497719"/>
                          <a:ext cx="4062902" cy="818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4"/>
            <p:cNvGraphicFramePr>
              <a:graphicFrameLocks noChangeAspect="1"/>
            </p:cNvGraphicFramePr>
            <p:nvPr/>
          </p:nvGraphicFramePr>
          <p:xfrm>
            <a:off x="6605622" y="2184870"/>
            <a:ext cx="2402419" cy="5139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3" name="Equation" r:id="rId10" imgW="952200" imgH="203040" progId="Equation.DSMT4">
                    <p:embed/>
                  </p:oleObj>
                </mc:Choice>
                <mc:Fallback>
                  <p:oleObj name="Equation" r:id="rId10" imgW="952200" imgH="203040" progId="Equation.DSMT4">
                    <p:embed/>
                    <p:pic>
                      <p:nvPicPr>
                        <p:cNvPr id="31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5622" y="2184870"/>
                          <a:ext cx="2402419" cy="5139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31"/>
          <p:cNvGrpSpPr/>
          <p:nvPr/>
        </p:nvGrpSpPr>
        <p:grpSpPr>
          <a:xfrm>
            <a:off x="6781800" y="4953000"/>
            <a:ext cx="4953000" cy="1524000"/>
            <a:chOff x="5462689" y="1382889"/>
            <a:chExt cx="5678128" cy="1749778"/>
          </a:xfrm>
        </p:grpSpPr>
        <p:sp>
          <p:nvSpPr>
            <p:cNvPr id="33" name="Rectangle 32"/>
            <p:cNvSpPr/>
            <p:nvPr/>
          </p:nvSpPr>
          <p:spPr>
            <a:xfrm>
              <a:off x="5462689" y="1382889"/>
              <a:ext cx="5678128" cy="1749778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endParaRPr lang="en-US" sz="2400" b="1">
                <a:ln/>
                <a:solidFill>
                  <a:schemeClr val="accent3"/>
                </a:solidFill>
              </a:endParaRPr>
            </a:p>
          </p:txBody>
        </p:sp>
        <p:graphicFrame>
          <p:nvGraphicFramePr>
            <p:cNvPr id="35" name="Object 4"/>
            <p:cNvGraphicFramePr>
              <a:graphicFrameLocks noChangeAspect="1"/>
            </p:cNvGraphicFramePr>
            <p:nvPr/>
          </p:nvGraphicFramePr>
          <p:xfrm>
            <a:off x="5975906" y="2193985"/>
            <a:ext cx="4651697" cy="9095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4" name="Equation" r:id="rId12" imgW="2082600" imgH="406080" progId="Equation.DSMT4">
                    <p:embed/>
                  </p:oleObj>
                </mc:Choice>
                <mc:Fallback>
                  <p:oleObj name="Equation" r:id="rId12" imgW="2082600" imgH="406080" progId="Equation.DSMT4">
                    <p:embed/>
                    <p:pic>
                      <p:nvPicPr>
                        <p:cNvPr id="35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5906" y="2193985"/>
                          <a:ext cx="4651697" cy="9095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54843"/>
              </p:ext>
            </p:extLst>
          </p:nvPr>
        </p:nvGraphicFramePr>
        <p:xfrm>
          <a:off x="3733800" y="5943601"/>
          <a:ext cx="27241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" name="Equation" r:id="rId14" imgW="1231560" imgH="228600" progId="Equation.3">
                  <p:embed/>
                </p:oleObj>
              </mc:Choice>
              <mc:Fallback>
                <p:oleObj name="Equation" r:id="rId14" imgW="1231560" imgH="228600" progId="Equation.3">
                  <p:embed/>
                  <p:pic>
                    <p:nvPicPr>
                      <p:cNvPr id="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943601"/>
                        <a:ext cx="2724150" cy="4413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ight Arrow 36"/>
          <p:cNvSpPr/>
          <p:nvPr/>
        </p:nvSpPr>
        <p:spPr>
          <a:xfrm rot="19890091">
            <a:off x="2971800" y="2895600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Right Arrow 37"/>
          <p:cNvSpPr/>
          <p:nvPr/>
        </p:nvSpPr>
        <p:spPr>
          <a:xfrm rot="19890091">
            <a:off x="5733448" y="1839435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Right Arrow 38"/>
          <p:cNvSpPr/>
          <p:nvPr/>
        </p:nvSpPr>
        <p:spPr>
          <a:xfrm rot="1175780">
            <a:off x="2897352" y="4161509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Right Arrow 39"/>
          <p:cNvSpPr/>
          <p:nvPr/>
        </p:nvSpPr>
        <p:spPr>
          <a:xfrm rot="19890091">
            <a:off x="5885849" y="3592035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Right Arrow 40"/>
          <p:cNvSpPr/>
          <p:nvPr/>
        </p:nvSpPr>
        <p:spPr>
          <a:xfrm rot="1175780">
            <a:off x="5869154" y="4999708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42" name="Object 4"/>
          <p:cNvGraphicFramePr>
            <a:graphicFrameLocks noChangeAspect="1"/>
          </p:cNvGraphicFramePr>
          <p:nvPr/>
        </p:nvGraphicFramePr>
        <p:xfrm>
          <a:off x="7961313" y="4965701"/>
          <a:ext cx="26479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name="Equation" r:id="rId16" imgW="1358640" imgH="406080" progId="Equation.DSMT4">
                  <p:embed/>
                </p:oleObj>
              </mc:Choice>
              <mc:Fallback>
                <p:oleObj name="Equation" r:id="rId16" imgW="1358640" imgH="406080" progId="Equation.DSMT4">
                  <p:embed/>
                  <p:pic>
                    <p:nvPicPr>
                      <p:cNvPr id="4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1313" y="4965701"/>
                        <a:ext cx="264795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1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4" grpId="0" animBg="1"/>
      <p:bldP spid="25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Latihan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Hampiri nilai  </a:t>
            </a:r>
            <a:r>
              <a:rPr lang="en-US" dirty="0"/>
              <a:t>      </a:t>
            </a:r>
            <a:r>
              <a:rPr lang="id-ID" dirty="0"/>
              <a:t>  </a:t>
            </a:r>
            <a:r>
              <a:rPr lang="en-US" dirty="0"/>
              <a:t>   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deret</a:t>
            </a:r>
            <a:r>
              <a:rPr lang="en-US" dirty="0"/>
              <a:t> Taylor </a:t>
            </a:r>
            <a:r>
              <a:rPr lang="en-US" dirty="0" err="1"/>
              <a:t>disekitar</a:t>
            </a:r>
            <a:r>
              <a:rPr lang="en-US" dirty="0"/>
              <a:t> </a:t>
            </a:r>
            <a:r>
              <a:rPr lang="id-ID" dirty="0"/>
              <a:t>      </a:t>
            </a:r>
            <a:r>
              <a:rPr lang="en-US" dirty="0"/>
              <a:t>          </a:t>
            </a:r>
            <a:r>
              <a:rPr lang="id-ID" dirty="0"/>
              <a:t>kemudian aproksimasi nilai  </a:t>
            </a:r>
            <a:r>
              <a:rPr lang="en-US" dirty="0"/>
              <a:t>x=1</a:t>
            </a:r>
            <a:r>
              <a:rPr lang="id-ID" dirty="0"/>
              <a:t> dan lengkapi tabel dibawah ini</a:t>
            </a:r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1468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286637"/>
              </p:ext>
            </p:extLst>
          </p:nvPr>
        </p:nvGraphicFramePr>
        <p:xfrm>
          <a:off x="3352800" y="1778162"/>
          <a:ext cx="457200" cy="33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4" imgW="241200" imgH="190440" progId="Equation.DSMT4">
                  <p:embed/>
                </p:oleObj>
              </mc:Choice>
              <mc:Fallback>
                <p:oleObj name="Equation" r:id="rId4" imgW="241200" imgH="190440" progId="Equation.DSMT4">
                  <p:embed/>
                  <p:pic>
                    <p:nvPicPr>
                      <p:cNvPr id="11468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778162"/>
                        <a:ext cx="457200" cy="3348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1588" y="52002"/>
            <a:ext cx="2664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id-ID" sz="1100">
                <a:latin typeface="Arial" pitchFamily="34" charset="0"/>
                <a:cs typeface="Arial" pitchFamily="34" charset="0"/>
              </a:rPr>
              <a:t> </a:t>
            </a: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146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736376"/>
              </p:ext>
            </p:extLst>
          </p:nvPr>
        </p:nvGraphicFramePr>
        <p:xfrm>
          <a:off x="7391400" y="1828800"/>
          <a:ext cx="685800" cy="33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6" imgW="380835" imgH="203112" progId="Equation.DSMT4">
                  <p:embed/>
                </p:oleObj>
              </mc:Choice>
              <mc:Fallback>
                <p:oleObj name="Equation" r:id="rId6" imgW="380835" imgH="203112" progId="Equation.DSMT4">
                  <p:embed/>
                  <p:pic>
                    <p:nvPicPr>
                      <p:cNvPr id="1146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828800"/>
                        <a:ext cx="685800" cy="3348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1588" y="71052"/>
            <a:ext cx="2712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sz="120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lang="id-ID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991544" y="2932152"/>
          <a:ext cx="8125884" cy="2595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31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Suku </a:t>
                      </a:r>
                      <a:r>
                        <a:rPr lang="id-ID" baseline="0" dirty="0"/>
                        <a:t> ke -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Nilai</a:t>
                      </a:r>
                      <a:r>
                        <a:rPr lang="id-ID" baseline="0" dirty="0"/>
                        <a:t>  Hampiran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Galat  Eksak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Galat  Relatif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1588" y="-138499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sz="120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1588" y="59695"/>
            <a:ext cx="2231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sz="1100">
                <a:latin typeface="Arial" pitchFamily="34" charset="0"/>
                <a:cs typeface="Arial" pitchFamily="34" charset="0"/>
              </a:rPr>
              <a:t> </a:t>
            </a:r>
            <a:endParaRPr lang="id-ID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7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81000"/>
            <a:ext cx="9601200" cy="762000"/>
          </a:xfrm>
        </p:spPr>
        <p:txBody>
          <a:bodyPr/>
          <a:lstStyle/>
          <a:p>
            <a:r>
              <a:rPr lang="id-ID" dirty="0"/>
              <a:t>Orde Hampiran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71464" y="1340768"/>
            <a:ext cx="10441160" cy="4495800"/>
          </a:xfrm>
        </p:spPr>
        <p:txBody>
          <a:bodyPr>
            <a:normAutofit lnSpcReduction="10000"/>
          </a:bodyPr>
          <a:lstStyle/>
          <a:p>
            <a:r>
              <a:rPr lang="id-ID" sz="2800" dirty="0"/>
              <a:t>Aproksimasi secara numerik dari solusi eksak </a:t>
            </a:r>
            <a:r>
              <a:rPr lang="id-ID" sz="2800" dirty="0">
                <a:sym typeface="Wingdings" pitchFamily="2" charset="2"/>
              </a:rPr>
              <a:t> </a:t>
            </a:r>
            <a:r>
              <a:rPr lang="id-ID" sz="2800" dirty="0"/>
              <a:t>membangun sebuah barisan </a:t>
            </a:r>
            <a:r>
              <a:rPr lang="en-US" sz="2800" dirty="0"/>
              <a:t>                </a:t>
            </a:r>
            <a:r>
              <a:rPr lang="id-ID" sz="2800" dirty="0"/>
              <a:t>      yang konvergen ke suatu nilai x. </a:t>
            </a:r>
          </a:p>
          <a:p>
            <a:r>
              <a:rPr lang="en-US" sz="2800" dirty="0"/>
              <a:t>  </a:t>
            </a:r>
            <a:r>
              <a:rPr lang="id-ID" sz="2800" dirty="0"/>
              <a:t>     </a:t>
            </a:r>
            <a:r>
              <a:rPr lang="en-US" sz="2800" dirty="0"/>
              <a:t>                 </a:t>
            </a:r>
            <a:r>
              <a:rPr lang="id-ID" sz="2800" dirty="0"/>
              <a:t>    has</a:t>
            </a:r>
            <a:r>
              <a:rPr lang="en-US" sz="2800" dirty="0"/>
              <a:t>   </a:t>
            </a:r>
            <a:r>
              <a:rPr lang="id-ID" sz="2800" dirty="0"/>
              <a:t>I</a:t>
            </a:r>
            <a:r>
              <a:rPr lang="en-US" sz="2800" dirty="0"/>
              <a:t>   </a:t>
            </a:r>
            <a:r>
              <a:rPr lang="id-ID" sz="2800" dirty="0"/>
              <a:t>l perhitungan numerik disetiap iterasi </a:t>
            </a:r>
          </a:p>
          <a:p>
            <a:r>
              <a:rPr lang="id-ID" sz="2800" dirty="0"/>
              <a:t>x nilai yang diharapkan adalah nilai solusi eksak</a:t>
            </a:r>
          </a:p>
          <a:p>
            <a:endParaRPr lang="id-ID" sz="2800" dirty="0"/>
          </a:p>
          <a:p>
            <a:r>
              <a:rPr lang="id-ID" sz="2800" dirty="0"/>
              <a:t>Banyak kemungkinan barisan</a:t>
            </a:r>
            <a:r>
              <a:rPr lang="en-US" sz="2800" dirty="0"/>
              <a:t>  </a:t>
            </a:r>
            <a:r>
              <a:rPr lang="id-ID" sz="2800" dirty="0"/>
              <a:t>   </a:t>
            </a:r>
            <a:r>
              <a:rPr lang="en-US" sz="2800" dirty="0"/>
              <a:t>     </a:t>
            </a:r>
            <a:r>
              <a:rPr lang="id-ID" sz="2800" dirty="0"/>
              <a:t>yang bisa konvergen menuju x . Perbedaannya terletak dari kecepatan konvergensi. </a:t>
            </a:r>
          </a:p>
          <a:p>
            <a:r>
              <a:rPr lang="id-ID" sz="2800" dirty="0"/>
              <a:t>Untuk mengukur kecepatan konvergensi digunakan orde kekonvergenan yang dinotasikan dengan </a:t>
            </a:r>
            <a:r>
              <a:rPr lang="id-ID" sz="2800" i="1" dirty="0"/>
              <a:t>O</a:t>
            </a:r>
            <a:r>
              <a:rPr lang="id-ID" sz="2800" dirty="0"/>
              <a:t> (</a:t>
            </a:r>
            <a:r>
              <a:rPr lang="id-ID" sz="2800" i="1" dirty="0"/>
              <a:t>big</a:t>
            </a:r>
            <a:r>
              <a:rPr lang="id-ID" sz="2800" dirty="0"/>
              <a:t> – O).</a:t>
            </a: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0956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540048"/>
              </p:ext>
            </p:extLst>
          </p:nvPr>
        </p:nvGraphicFramePr>
        <p:xfrm>
          <a:off x="3962400" y="1673424"/>
          <a:ext cx="1482712" cy="459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Equation" r:id="rId4" imgW="672808" imgH="203112" progId="Equation.DSMT4">
                  <p:embed/>
                </p:oleObj>
              </mc:Choice>
              <mc:Fallback>
                <p:oleObj name="Equation" r:id="rId4" imgW="672808" imgH="203112" progId="Equation.DSMT4">
                  <p:embed/>
                  <p:pic>
                    <p:nvPicPr>
                      <p:cNvPr id="10956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73424"/>
                        <a:ext cx="1482712" cy="45943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334464"/>
              </p:ext>
            </p:extLst>
          </p:nvPr>
        </p:nvGraphicFramePr>
        <p:xfrm>
          <a:off x="1600200" y="2209800"/>
          <a:ext cx="1564703" cy="485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Equation" r:id="rId6" imgW="672808" imgH="203112" progId="Equation.DSMT4">
                  <p:embed/>
                </p:oleObj>
              </mc:Choice>
              <mc:Fallback>
                <p:oleObj name="Equation" r:id="rId6" imgW="672808" imgH="203112" progId="Equation.DSMT4">
                  <p:embed/>
                  <p:pic>
                    <p:nvPicPr>
                      <p:cNvPr id="1095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09800"/>
                        <a:ext cx="1564703" cy="485401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095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102555"/>
              </p:ext>
            </p:extLst>
          </p:nvPr>
        </p:nvGraphicFramePr>
        <p:xfrm>
          <a:off x="5181600" y="3266456"/>
          <a:ext cx="1296144" cy="543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Equation" r:id="rId8" imgW="583947" imgH="253890" progId="Equation.DSMT4">
                  <p:embed/>
                </p:oleObj>
              </mc:Choice>
              <mc:Fallback>
                <p:oleObj name="Equation" r:id="rId8" imgW="583947" imgH="253890" progId="Equation.DSMT4">
                  <p:embed/>
                  <p:pic>
                    <p:nvPicPr>
                      <p:cNvPr id="1095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66456"/>
                        <a:ext cx="1296144" cy="543544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095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655959"/>
              </p:ext>
            </p:extLst>
          </p:nvPr>
        </p:nvGraphicFramePr>
        <p:xfrm>
          <a:off x="6140431" y="3938736"/>
          <a:ext cx="488969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Equation" r:id="rId10" imgW="279400" imgH="228600" progId="Equation.DSMT4">
                  <p:embed/>
                </p:oleObj>
              </mc:Choice>
              <mc:Fallback>
                <p:oleObj name="Equation" r:id="rId10" imgW="279400" imgH="228600" progId="Equation.DSMT4">
                  <p:embed/>
                  <p:pic>
                    <p:nvPicPr>
                      <p:cNvPr id="1095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0431" y="3938736"/>
                        <a:ext cx="488969" cy="404664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916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010681"/>
          </a:xfrm>
        </p:spPr>
        <p:txBody>
          <a:bodyPr/>
          <a:lstStyle/>
          <a:p>
            <a:r>
              <a:rPr lang="id-ID" dirty="0"/>
              <a:t>Orde Hampiran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93912"/>
            <a:ext cx="10287000" cy="4848652"/>
          </a:xfrm>
        </p:spPr>
        <p:txBody>
          <a:bodyPr>
            <a:normAutofit fontScale="85000" lnSpcReduction="20000"/>
          </a:bodyPr>
          <a:lstStyle/>
          <a:p>
            <a:r>
              <a:rPr lang="id-ID" sz="3600" dirty="0"/>
              <a:t>Misalkan </a:t>
            </a:r>
            <a:r>
              <a:rPr lang="en-US" sz="3600" dirty="0"/>
              <a:t>         </a:t>
            </a:r>
            <a:r>
              <a:rPr lang="id-ID" sz="3600" dirty="0"/>
              <a:t>      konvergen ke bilangan  </a:t>
            </a:r>
            <a:r>
              <a:rPr lang="en-US" sz="3600" dirty="0"/>
              <a:t>     </a:t>
            </a:r>
            <a:r>
              <a:rPr lang="id-ID" sz="3600" dirty="0"/>
              <a:t> untuk  </a:t>
            </a:r>
          </a:p>
          <a:p>
            <a:pPr>
              <a:buNone/>
            </a:pPr>
            <a:r>
              <a:rPr lang="id-ID" sz="3600" dirty="0"/>
              <a:t>	membesar. Jika terdapat konstanta positif  p dan K sehingga 			</a:t>
            </a:r>
          </a:p>
          <a:p>
            <a:pPr>
              <a:buNone/>
            </a:pPr>
            <a:r>
              <a:rPr lang="id-ID" sz="3600" dirty="0"/>
              <a:t>			</a:t>
            </a:r>
            <a:r>
              <a:rPr lang="en-US" sz="3600" dirty="0"/>
              <a:t>       </a:t>
            </a:r>
            <a:r>
              <a:rPr lang="id-ID" sz="3600" dirty="0"/>
              <a:t>		    </a:t>
            </a:r>
            <a:r>
              <a:rPr lang="en-US" sz="3600" dirty="0"/>
              <a:t>              </a:t>
            </a:r>
            <a:r>
              <a:rPr lang="id-ID" sz="3600" dirty="0"/>
              <a:t>  untuk semua n besar</a:t>
            </a:r>
          </a:p>
          <a:p>
            <a:r>
              <a:rPr lang="id-ID" sz="3600" dirty="0"/>
              <a:t>Maka dikatakan</a:t>
            </a:r>
            <a:r>
              <a:rPr lang="en-US" sz="3600" dirty="0"/>
              <a:t>     </a:t>
            </a:r>
            <a:r>
              <a:rPr lang="id-ID" sz="3600" dirty="0"/>
              <a:t> </a:t>
            </a:r>
            <a:r>
              <a:rPr lang="en-US" sz="3600" dirty="0"/>
              <a:t>  </a:t>
            </a:r>
            <a:r>
              <a:rPr lang="id-ID" sz="3600" dirty="0"/>
              <a:t>    konvergen ke   </a:t>
            </a:r>
            <a:r>
              <a:rPr lang="en-US" sz="3600" dirty="0"/>
              <a:t>   </a:t>
            </a:r>
            <a:r>
              <a:rPr lang="id-ID" sz="3600" dirty="0"/>
              <a:t>dengan orde 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   </a:t>
            </a:r>
            <a:r>
              <a:rPr lang="id-ID" sz="3600" dirty="0"/>
              <a:t>kekonvergenan </a:t>
            </a:r>
          </a:p>
          <a:p>
            <a:pPr marL="0" indent="0">
              <a:buNone/>
            </a:pPr>
            <a:endParaRPr lang="id-ID" sz="3600" dirty="0"/>
          </a:p>
          <a:p>
            <a:r>
              <a:rPr lang="id-ID" sz="3600" dirty="0"/>
              <a:t>Persamaan ini menyatakan      </a:t>
            </a:r>
            <a:r>
              <a:rPr lang="en-US" sz="3600" dirty="0"/>
              <a:t>                   </a:t>
            </a:r>
            <a:r>
              <a:rPr lang="id-ID" sz="3600" dirty="0"/>
              <a:t>dengan </a:t>
            </a:r>
            <a:r>
              <a:rPr lang="en-US" sz="3600" dirty="0"/>
              <a:t>     </a:t>
            </a:r>
          </a:p>
          <a:p>
            <a:pPr marL="0" indent="0">
              <a:buNone/>
            </a:pPr>
            <a:r>
              <a:rPr lang="en-US" sz="3600" dirty="0"/>
              <a:t>   </a:t>
            </a:r>
            <a:r>
              <a:rPr lang="id-ID" sz="3600" dirty="0"/>
              <a:t>kecepatan konvergensi </a:t>
            </a:r>
          </a:p>
          <a:p>
            <a:pPr lvl="0">
              <a:buNone/>
            </a:pPr>
            <a:endParaRPr lang="id-ID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1891" name="Rectangle 35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1890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189564"/>
              </p:ext>
            </p:extLst>
          </p:nvPr>
        </p:nvGraphicFramePr>
        <p:xfrm>
          <a:off x="3276600" y="1561593"/>
          <a:ext cx="1026114" cy="638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0" name="Equation" r:id="rId4" imgW="431425" imgH="266469" progId="Equation.DSMT4">
                  <p:embed/>
                </p:oleObj>
              </mc:Choice>
              <mc:Fallback>
                <p:oleObj name="Equation" r:id="rId4" imgW="431425" imgH="266469" progId="Equation.DSMT4">
                  <p:embed/>
                  <p:pic>
                    <p:nvPicPr>
                      <p:cNvPr id="12189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561593"/>
                        <a:ext cx="1026114" cy="63847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93" name="Rectangle 37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1892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35433"/>
              </p:ext>
            </p:extLst>
          </p:nvPr>
        </p:nvGraphicFramePr>
        <p:xfrm>
          <a:off x="8382000" y="1665154"/>
          <a:ext cx="360040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1"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121892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1665154"/>
                        <a:ext cx="360040" cy="36004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95" name="Rectangle 39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189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187409"/>
              </p:ext>
            </p:extLst>
          </p:nvPr>
        </p:nvGraphicFramePr>
        <p:xfrm>
          <a:off x="9960673" y="1665154"/>
          <a:ext cx="461048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" name="Equation" r:id="rId8" imgW="114102" imgH="126780" progId="Equation.DSMT4">
                  <p:embed/>
                </p:oleObj>
              </mc:Choice>
              <mc:Fallback>
                <p:oleObj name="Equation" r:id="rId8" imgW="114102" imgH="126780" progId="Equation.DSMT4">
                  <p:embed/>
                  <p:pic>
                    <p:nvPicPr>
                      <p:cNvPr id="121894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0673" y="1665154"/>
                        <a:ext cx="461048" cy="36004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97" name="Rectangle 41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1896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088672"/>
              </p:ext>
            </p:extLst>
          </p:nvPr>
        </p:nvGraphicFramePr>
        <p:xfrm>
          <a:off x="4685709" y="2748509"/>
          <a:ext cx="1753191" cy="71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3" name="Equation" r:id="rId10" imgW="914400" imgH="368300" progId="Equation.DSMT4">
                  <p:embed/>
                </p:oleObj>
              </mc:Choice>
              <mc:Fallback>
                <p:oleObj name="Equation" r:id="rId10" imgW="914400" imgH="368300" progId="Equation.DSMT4">
                  <p:embed/>
                  <p:pic>
                    <p:nvPicPr>
                      <p:cNvPr id="121896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5709" y="2748509"/>
                        <a:ext cx="1753191" cy="712234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99" name="Rectangle 43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21901" name="Rectangle 45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1900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388301"/>
              </p:ext>
            </p:extLst>
          </p:nvPr>
        </p:nvGraphicFramePr>
        <p:xfrm>
          <a:off x="4343400" y="3638128"/>
          <a:ext cx="766080" cy="47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" name="Equation" r:id="rId12" imgW="431425" imgH="266469" progId="Equation.DSMT4">
                  <p:embed/>
                </p:oleObj>
              </mc:Choice>
              <mc:Fallback>
                <p:oleObj name="Equation" r:id="rId12" imgW="431425" imgH="266469" progId="Equation.DSMT4">
                  <p:embed/>
                  <p:pic>
                    <p:nvPicPr>
                      <p:cNvPr id="12190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638128"/>
                        <a:ext cx="766080" cy="47667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903" name="Rectangle 47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1902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751364"/>
              </p:ext>
            </p:extLst>
          </p:nvPr>
        </p:nvGraphicFramePr>
        <p:xfrm>
          <a:off x="7613339" y="3688850"/>
          <a:ext cx="360041" cy="358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5" name="Equation" r:id="rId14" imgW="139700" imgH="139700" progId="Equation.DSMT4">
                  <p:embed/>
                </p:oleObj>
              </mc:Choice>
              <mc:Fallback>
                <p:oleObj name="Equation" r:id="rId14" imgW="139700" imgH="139700" progId="Equation.DSMT4">
                  <p:embed/>
                  <p:pic>
                    <p:nvPicPr>
                      <p:cNvPr id="121902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339" y="3688850"/>
                        <a:ext cx="360041" cy="35850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905" name="Rectangle 49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1904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467740"/>
              </p:ext>
            </p:extLst>
          </p:nvPr>
        </p:nvGraphicFramePr>
        <p:xfrm>
          <a:off x="4279902" y="4208512"/>
          <a:ext cx="811614" cy="712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6" name="Equation" r:id="rId16" imgW="469696" imgH="406224" progId="Equation.DSMT4">
                  <p:embed/>
                </p:oleObj>
              </mc:Choice>
              <mc:Fallback>
                <p:oleObj name="Equation" r:id="rId16" imgW="469696" imgH="406224" progId="Equation.DSMT4">
                  <p:embed/>
                  <p:pic>
                    <p:nvPicPr>
                      <p:cNvPr id="121904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2" y="4208512"/>
                        <a:ext cx="811614" cy="71223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907" name="Rectangle 51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1906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228776"/>
              </p:ext>
            </p:extLst>
          </p:nvPr>
        </p:nvGraphicFramePr>
        <p:xfrm>
          <a:off x="6096001" y="5099792"/>
          <a:ext cx="1981200" cy="843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7" name="Equation" r:id="rId18" imgW="977476" imgH="406224" progId="Equation.DSMT4">
                  <p:embed/>
                </p:oleObj>
              </mc:Choice>
              <mc:Fallback>
                <p:oleObj name="Equation" r:id="rId18" imgW="977476" imgH="406224" progId="Equation.DSMT4">
                  <p:embed/>
                  <p:pic>
                    <p:nvPicPr>
                      <p:cNvPr id="121906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5099792"/>
                        <a:ext cx="1981200" cy="84348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909" name="Rectangle 53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1908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482074"/>
              </p:ext>
            </p:extLst>
          </p:nvPr>
        </p:nvGraphicFramePr>
        <p:xfrm>
          <a:off x="9710731" y="5351820"/>
          <a:ext cx="919691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8" name="Equation" r:id="rId20" imgW="482391" imgH="203112" progId="Equation.DSMT4">
                  <p:embed/>
                </p:oleObj>
              </mc:Choice>
              <mc:Fallback>
                <p:oleObj name="Equation" r:id="rId20" imgW="482391" imgH="203112" progId="Equation.DSMT4">
                  <p:embed/>
                  <p:pic>
                    <p:nvPicPr>
                      <p:cNvPr id="121908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0731" y="5351820"/>
                        <a:ext cx="919691" cy="404664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911" name="Rectangle 55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191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588154"/>
              </p:ext>
            </p:extLst>
          </p:nvPr>
        </p:nvGraphicFramePr>
        <p:xfrm>
          <a:off x="5701513" y="5790297"/>
          <a:ext cx="360040" cy="610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9" name="Equation" r:id="rId22" imgW="215806" imgH="368140" progId="Equation.DSMT4">
                  <p:embed/>
                </p:oleObj>
              </mc:Choice>
              <mc:Fallback>
                <p:oleObj name="Equation" r:id="rId22" imgW="215806" imgH="368140" progId="Equation.DSMT4">
                  <p:embed/>
                  <p:pic>
                    <p:nvPicPr>
                      <p:cNvPr id="12191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1513" y="5790297"/>
                        <a:ext cx="360040" cy="61050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546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81000"/>
            <a:ext cx="9601200" cy="802797"/>
          </a:xfrm>
        </p:spPr>
        <p:txBody>
          <a:bodyPr>
            <a:normAutofit/>
          </a:bodyPr>
          <a:lstStyle/>
          <a:p>
            <a:r>
              <a:rPr lang="id-ID" sz="4000" dirty="0"/>
              <a:t>Contoh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340768"/>
            <a:ext cx="9601200" cy="4495800"/>
          </a:xfrm>
        </p:spPr>
        <p:txBody>
          <a:bodyPr>
            <a:normAutofit/>
          </a:bodyPr>
          <a:lstStyle/>
          <a:p>
            <a:r>
              <a:rPr lang="id-ID" sz="2400" dirty="0"/>
              <a:t>Diberikan dua barisan berikut</a:t>
            </a:r>
          </a:p>
          <a:p>
            <a:pPr>
              <a:buNone/>
            </a:pPr>
            <a:endParaRPr lang="id-ID" sz="2400" dirty="0"/>
          </a:p>
          <a:p>
            <a:endParaRPr lang="en-US" sz="2400" dirty="0"/>
          </a:p>
          <a:p>
            <a:r>
              <a:rPr lang="id-ID" sz="2400" dirty="0"/>
              <a:t>Memiliki           </a:t>
            </a:r>
            <a:r>
              <a:rPr lang="en-US" sz="2400" dirty="0"/>
              <a:t>               </a:t>
            </a:r>
            <a:r>
              <a:rPr lang="id-ID" sz="2400" dirty="0"/>
              <a:t>dan </a:t>
            </a:r>
            <a:endParaRPr lang="en-US" sz="2400" dirty="0"/>
          </a:p>
          <a:p>
            <a:r>
              <a:rPr lang="id-ID" sz="2400" dirty="0"/>
              <a:t>Tentukan mana yang lebih cepat konvergen</a:t>
            </a:r>
            <a:r>
              <a:rPr lang="en-US" sz="2400" dirty="0"/>
              <a:t> ?</a:t>
            </a:r>
            <a:endParaRPr lang="id-ID" sz="2400" dirty="0"/>
          </a:p>
          <a:p>
            <a:r>
              <a:rPr lang="id-ID" sz="2400" dirty="0"/>
              <a:t>Persamaan diatas dapat dituliskan kembali menjadi</a:t>
            </a:r>
            <a:r>
              <a:rPr lang="en-US" sz="2400" dirty="0"/>
              <a:t>                          </a:t>
            </a:r>
            <a:r>
              <a:rPr lang="id-ID" sz="2400" dirty="0"/>
              <a:t>dan           </a:t>
            </a:r>
            <a:r>
              <a:rPr lang="en-US" sz="2400" dirty="0"/>
              <a:t>                           </a:t>
            </a:r>
          </a:p>
          <a:p>
            <a:pPr marL="0" indent="0">
              <a:buNone/>
            </a:pPr>
            <a:r>
              <a:rPr lang="en-US" sz="2400" dirty="0"/>
              <a:t>                             </a:t>
            </a:r>
            <a:r>
              <a:rPr lang="id-ID" sz="2400" dirty="0"/>
              <a:t>dengan </a:t>
            </a:r>
          </a:p>
          <a:p>
            <a:pPr>
              <a:buNone/>
            </a:pPr>
            <a:endParaRPr lang="id-ID" sz="2400" dirty="0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288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464586"/>
              </p:ext>
            </p:extLst>
          </p:nvPr>
        </p:nvGraphicFramePr>
        <p:xfrm>
          <a:off x="3868559" y="1868488"/>
          <a:ext cx="779641" cy="707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" name="Equation" r:id="rId4" imgW="406224" imgH="368140" progId="Equation.DSMT4">
                  <p:embed/>
                </p:oleObj>
              </mc:Choice>
              <mc:Fallback>
                <p:oleObj name="Equation" r:id="rId4" imgW="406224" imgH="368140" progId="Equation.DSMT4">
                  <p:embed/>
                  <p:pic>
                    <p:nvPicPr>
                      <p:cNvPr id="12288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559" y="1868488"/>
                        <a:ext cx="779641" cy="70711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28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151692"/>
              </p:ext>
            </p:extLst>
          </p:nvPr>
        </p:nvGraphicFramePr>
        <p:xfrm>
          <a:off x="6170609" y="1868488"/>
          <a:ext cx="888429" cy="707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" name="Equation" r:id="rId6" imgW="469900" imgH="368300" progId="Equation.DSMT4">
                  <p:embed/>
                </p:oleObj>
              </mc:Choice>
              <mc:Fallback>
                <p:oleObj name="Equation" r:id="rId6" imgW="469900" imgH="368300" progId="Equation.DSMT4">
                  <p:embed/>
                  <p:pic>
                    <p:nvPicPr>
                      <p:cNvPr id="1228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609" y="1868488"/>
                        <a:ext cx="888429" cy="70711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28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119925"/>
              </p:ext>
            </p:extLst>
          </p:nvPr>
        </p:nvGraphicFramePr>
        <p:xfrm>
          <a:off x="2810514" y="3006487"/>
          <a:ext cx="1521038" cy="380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" name="Equation" r:id="rId8" imgW="876240" imgH="215640" progId="Equation.DSMT4">
                  <p:embed/>
                </p:oleObj>
              </mc:Choice>
              <mc:Fallback>
                <p:oleObj name="Equation" r:id="rId8" imgW="876240" imgH="215640" progId="Equation.DSMT4">
                  <p:embed/>
                  <p:pic>
                    <p:nvPicPr>
                      <p:cNvPr id="1228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0514" y="3006487"/>
                        <a:ext cx="1521038" cy="38026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28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060091"/>
              </p:ext>
            </p:extLst>
          </p:nvPr>
        </p:nvGraphicFramePr>
        <p:xfrm>
          <a:off x="5093785" y="2938471"/>
          <a:ext cx="1521038" cy="448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" name="Equation" r:id="rId10" imgW="914400" imgH="266400" progId="Equation.DSMT4">
                  <p:embed/>
                </p:oleObj>
              </mc:Choice>
              <mc:Fallback>
                <p:oleObj name="Equation" r:id="rId10" imgW="914400" imgH="266400" progId="Equation.DSMT4">
                  <p:embed/>
                  <p:pic>
                    <p:nvPicPr>
                      <p:cNvPr id="1228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3785" y="2938471"/>
                        <a:ext cx="1521038" cy="44827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158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28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056542"/>
              </p:ext>
            </p:extLst>
          </p:nvPr>
        </p:nvGraphicFramePr>
        <p:xfrm>
          <a:off x="8306190" y="4106116"/>
          <a:ext cx="1510123" cy="40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7" name="Equation" r:id="rId12" imgW="774360" imgH="203040" progId="Equation.DSMT4">
                  <p:embed/>
                </p:oleObj>
              </mc:Choice>
              <mc:Fallback>
                <p:oleObj name="Equation" r:id="rId12" imgW="774360" imgH="203040" progId="Equation.DSMT4">
                  <p:embed/>
                  <p:pic>
                    <p:nvPicPr>
                      <p:cNvPr id="1228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6190" y="4106116"/>
                        <a:ext cx="1510123" cy="40186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041535"/>
              </p:ext>
            </p:extLst>
          </p:nvPr>
        </p:nvGraphicFramePr>
        <p:xfrm>
          <a:off x="1600200" y="4632067"/>
          <a:ext cx="1604725" cy="50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8" name="Equation" r:id="rId14" imgW="863280" imgH="266400" progId="Equation.DSMT4">
                  <p:embed/>
                </p:oleObj>
              </mc:Choice>
              <mc:Fallback>
                <p:oleObj name="Equation" r:id="rId14" imgW="863280" imgH="266400" progId="Equation.DSMT4">
                  <p:embed/>
                  <p:pic>
                    <p:nvPicPr>
                      <p:cNvPr id="12289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632067"/>
                        <a:ext cx="1604725" cy="50078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401653"/>
              </p:ext>
            </p:extLst>
          </p:nvPr>
        </p:nvGraphicFramePr>
        <p:xfrm>
          <a:off x="4380618" y="4509855"/>
          <a:ext cx="648582" cy="67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9" name="Equation" r:id="rId16" imgW="355320" imgH="368280" progId="Equation.DSMT4">
                  <p:embed/>
                </p:oleObj>
              </mc:Choice>
              <mc:Fallback>
                <p:oleObj name="Equation" r:id="rId16" imgW="355320" imgH="3682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0618" y="4509855"/>
                        <a:ext cx="648582" cy="67174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1905000" y="5334000"/>
            <a:ext cx="8136904" cy="954107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Arial"/>
                <a:cs typeface="Arial"/>
              </a:rPr>
              <a:t>h&lt;1 maka makin besar pangkat makin kecil galat dan semakin teliti penghampiran fungsinya</a:t>
            </a:r>
            <a:endParaRPr lang="id-ID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81000"/>
            <a:ext cx="9601200" cy="671736"/>
          </a:xfrm>
        </p:spPr>
        <p:txBody>
          <a:bodyPr/>
          <a:lstStyle/>
          <a:p>
            <a:r>
              <a:rPr lang="id-ID" dirty="0"/>
              <a:t>Contoh Galat Akhir </a:t>
            </a:r>
          </a:p>
        </p:txBody>
      </p:sp>
      <p:graphicFrame>
        <p:nvGraphicFramePr>
          <p:cNvPr id="409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466189"/>
              </p:ext>
            </p:extLst>
          </p:nvPr>
        </p:nvGraphicFramePr>
        <p:xfrm>
          <a:off x="2207568" y="1268760"/>
          <a:ext cx="8670032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4" imgW="2666880" imgH="228600" progId="Equation.DSMT4">
                  <p:embed/>
                </p:oleObj>
              </mc:Choice>
              <mc:Fallback>
                <p:oleObj name="Equation" r:id="rId4" imgW="2666880" imgH="228600" progId="Equation.DSMT4">
                  <p:embed/>
                  <p:pic>
                    <p:nvPicPr>
                      <p:cNvPr id="409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8" y="1268760"/>
                        <a:ext cx="8670032" cy="72008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4151784" y="1988840"/>
            <a:ext cx="0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688288" y="1916832"/>
            <a:ext cx="0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27648" y="2780928"/>
            <a:ext cx="309634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2400" dirty="0"/>
              <a:t>Galat Pemotongan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20136" y="2708920"/>
            <a:ext cx="309634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2400" dirty="0"/>
              <a:t>Galat Pembulatan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71464" y="3284984"/>
            <a:ext cx="972108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2800" b="1" dirty="0"/>
              <a:t>Hasil akumulasi dari galat pemotongan dan galat pembulatan -&gt; Mengecek akurasi dan presisi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1464" y="4749070"/>
            <a:ext cx="993710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2800" b="1" dirty="0"/>
              <a:t>Presisi-&gt; Stabilitas (seberapa rentan hasil aproksimasi)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1464" y="5369382"/>
            <a:ext cx="993710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2800" b="1" dirty="0"/>
              <a:t>Tidak akurat -&gt; Bias</a:t>
            </a:r>
          </a:p>
          <a:p>
            <a:pPr>
              <a:lnSpc>
                <a:spcPct val="90000"/>
              </a:lnSpc>
            </a:pPr>
            <a:r>
              <a:rPr lang="id-ID" sz="2800" b="1" dirty="0"/>
              <a:t>Tidak presisi -&gt;Ketidak pastian (Uncertainty)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71464" y="4293097"/>
            <a:ext cx="993710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2800" b="1" dirty="0"/>
              <a:t>Akurasi-&gt; Ketepatan (seberapa dekat hasil aproksimasi)</a:t>
            </a:r>
          </a:p>
        </p:txBody>
      </p:sp>
    </p:spTree>
    <p:extLst>
      <p:ext uri="{BB962C8B-B14F-4D97-AF65-F5344CB8AC3E}">
        <p14:creationId xmlns:p14="http://schemas.microsoft.com/office/powerpoint/2010/main" val="83619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Hubungan akurasi dan presisi</a:t>
            </a: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472" y="1772816"/>
            <a:ext cx="4536504" cy="475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312024" y="5805265"/>
            <a:ext cx="525658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dirty="0"/>
              <a:t>Sumber Steven Chapra, </a:t>
            </a:r>
            <a:r>
              <a:rPr lang="id-ID" i="1" dirty="0"/>
              <a:t>Applied Numerical Method with Matlab</a:t>
            </a:r>
            <a:r>
              <a:rPr lang="id-ID" dirty="0"/>
              <a:t> </a:t>
            </a:r>
            <a:r>
              <a:rPr lang="id-ID" i="1" dirty="0"/>
              <a:t>for Engineers &amp; Scientist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4809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Minggu depan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9913168" cy="4495800"/>
          </a:xfrm>
        </p:spPr>
        <p:txBody>
          <a:bodyPr/>
          <a:lstStyle/>
          <a:p>
            <a:r>
              <a:rPr lang="id-ID" dirty="0"/>
              <a:t>Bawa Kalkulator</a:t>
            </a:r>
          </a:p>
          <a:p>
            <a:r>
              <a:rPr lang="id-ID" dirty="0"/>
              <a:t>Pelajari pengantar Scilab</a:t>
            </a:r>
            <a:endParaRPr lang="en-US" dirty="0"/>
          </a:p>
          <a:p>
            <a:r>
              <a:rPr lang="id-ID" dirty="0"/>
              <a:t>Aplikasi Scilab</a:t>
            </a:r>
          </a:p>
          <a:p>
            <a:r>
              <a:rPr lang="id-ID" dirty="0"/>
              <a:t>Kabel Roll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5400" dirty="0"/>
              <a:t>Deskripsi Mata Kuliah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1981944"/>
            <a:ext cx="9601200" cy="4543400"/>
          </a:xfrm>
        </p:spPr>
        <p:txBody>
          <a:bodyPr>
            <a:normAutofit/>
          </a:bodyPr>
          <a:lstStyle/>
          <a:p>
            <a:r>
              <a:rPr lang="en-US" sz="3200" dirty="0" err="1"/>
              <a:t>Matakuliah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merupakan</a:t>
            </a:r>
            <a:r>
              <a:rPr lang="id-ID" sz="3200" dirty="0"/>
              <a:t> matakuliah yang membahas tentang konsep dasar komputasi yang mengandung kesalahan </a:t>
            </a:r>
            <a:endParaRPr lang="en-US" sz="3200" dirty="0"/>
          </a:p>
          <a:p>
            <a:r>
              <a:rPr lang="en-US" sz="3200" dirty="0"/>
              <a:t>M</a:t>
            </a:r>
            <a:r>
              <a:rPr lang="id-ID" sz="3200" dirty="0"/>
              <a:t>empelajari metode-metode komputasi untuk penyelesaian masalah persamaan nonlinear, persamaan linear simultan, interpolasi, turunan dan integral numerik.</a:t>
            </a:r>
          </a:p>
          <a:p>
            <a:pPr>
              <a:buNone/>
            </a:pP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92412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9144000" cy="1143000"/>
          </a:xfrm>
        </p:spPr>
        <p:txBody>
          <a:bodyPr>
            <a:normAutofit/>
          </a:bodyPr>
          <a:lstStyle/>
          <a:p>
            <a:r>
              <a:rPr lang="id-ID" sz="4400" dirty="0"/>
              <a:t>Referensi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10287000" cy="4572000"/>
          </a:xfrm>
        </p:spPr>
        <p:txBody>
          <a:bodyPr>
            <a:noAutofit/>
          </a:bodyPr>
          <a:lstStyle/>
          <a:p>
            <a:pPr lvl="0"/>
            <a:r>
              <a:rPr lang="en-US" sz="2800" dirty="0" err="1"/>
              <a:t>Chapra</a:t>
            </a:r>
            <a:r>
              <a:rPr lang="en-US" sz="2800" dirty="0"/>
              <a:t>, Steven</a:t>
            </a:r>
            <a:r>
              <a:rPr lang="id-ID" sz="2800" dirty="0"/>
              <a:t>, </a:t>
            </a:r>
            <a:r>
              <a:rPr lang="id-ID" sz="2800" i="1" dirty="0"/>
              <a:t>Applied Numerical Method with Matlab</a:t>
            </a:r>
            <a:r>
              <a:rPr lang="id-ID" sz="2800" dirty="0"/>
              <a:t> </a:t>
            </a:r>
            <a:r>
              <a:rPr lang="id-ID" sz="2800" i="1" dirty="0"/>
              <a:t>for Engineers &amp; Scientist</a:t>
            </a:r>
            <a:r>
              <a:rPr lang="id-ID" sz="2800" dirty="0"/>
              <a:t>,  Mc Grawhill,  2012.</a:t>
            </a:r>
          </a:p>
          <a:p>
            <a:pPr lvl="0"/>
            <a:r>
              <a:rPr lang="id-ID" sz="2800" dirty="0"/>
              <a:t>Munir, </a:t>
            </a:r>
            <a:r>
              <a:rPr lang="en-US" sz="2800" dirty="0" err="1"/>
              <a:t>Rinaldi</a:t>
            </a:r>
            <a:r>
              <a:rPr lang="id-ID" sz="2800" dirty="0"/>
              <a:t>,  </a:t>
            </a:r>
            <a:r>
              <a:rPr lang="en-US" sz="2800" i="1" dirty="0" err="1"/>
              <a:t>Metode</a:t>
            </a:r>
            <a:r>
              <a:rPr lang="en-US" sz="2800" i="1" dirty="0"/>
              <a:t> </a:t>
            </a:r>
            <a:r>
              <a:rPr lang="en-US" sz="2800" i="1" dirty="0" err="1"/>
              <a:t>Numerik</a:t>
            </a:r>
            <a:r>
              <a:rPr lang="en-US" sz="2800" dirty="0"/>
              <a:t>, </a:t>
            </a:r>
            <a:r>
              <a:rPr lang="en-US" sz="2800" dirty="0" err="1"/>
              <a:t>Penerbit</a:t>
            </a:r>
            <a:r>
              <a:rPr lang="en-US" sz="2800" dirty="0"/>
              <a:t> </a:t>
            </a:r>
            <a:r>
              <a:rPr lang="en-US" sz="2800" dirty="0" err="1"/>
              <a:t>Informatika</a:t>
            </a:r>
            <a:r>
              <a:rPr lang="en-US" sz="2800" dirty="0"/>
              <a:t>, Bandung, 2004.</a:t>
            </a:r>
            <a:endParaRPr lang="id-ID" sz="2800" dirty="0"/>
          </a:p>
          <a:p>
            <a:pPr lvl="0"/>
            <a:r>
              <a:rPr lang="id-ID" sz="2800" dirty="0"/>
              <a:t>Sasongko, Setia Budi, </a:t>
            </a:r>
            <a:r>
              <a:rPr lang="id-ID" sz="2800" i="1" dirty="0"/>
              <a:t>Metode Numerik dengan Scilab, </a:t>
            </a:r>
            <a:r>
              <a:rPr lang="id-ID" sz="2800" dirty="0"/>
              <a:t>Penerbit Andi, Bandung, 2010</a:t>
            </a:r>
          </a:p>
          <a:p>
            <a:pPr lvl="0"/>
            <a:r>
              <a:rPr lang="en-US" sz="2800" dirty="0"/>
              <a:t>H. Mathews</a:t>
            </a:r>
            <a:r>
              <a:rPr lang="id-ID" sz="2800" dirty="0"/>
              <a:t>., John, </a:t>
            </a:r>
            <a:r>
              <a:rPr lang="en-US" sz="2800" i="1" dirty="0"/>
              <a:t>Numerical Methods for </a:t>
            </a:r>
            <a:r>
              <a:rPr lang="id-ID" sz="2800" i="1" dirty="0"/>
              <a:t>using Matlab</a:t>
            </a:r>
            <a:r>
              <a:rPr lang="en-US" sz="2800" dirty="0"/>
              <a:t>, Prentice-hall Inc., 199</a:t>
            </a:r>
            <a:r>
              <a:rPr lang="id-ID" sz="2800" dirty="0"/>
              <a:t>9</a:t>
            </a:r>
            <a:r>
              <a:rPr lang="en-US" sz="2800" dirty="0"/>
              <a:t>.</a:t>
            </a:r>
            <a:endParaRPr lang="id-ID" sz="2800" dirty="0"/>
          </a:p>
          <a:p>
            <a:pPr lvl="0"/>
            <a:r>
              <a:rPr lang="id-ID" sz="2800" dirty="0"/>
              <a:t>Hernardi, Julan, </a:t>
            </a:r>
            <a:r>
              <a:rPr lang="id-ID" sz="2800" i="1" dirty="0"/>
              <a:t>Matematika Numerik dengan Implementasi Matlab</a:t>
            </a:r>
            <a:r>
              <a:rPr lang="id-ID" sz="2800" dirty="0"/>
              <a:t>, </a:t>
            </a:r>
            <a:r>
              <a:rPr lang="id-ID" sz="2800" i="1" dirty="0"/>
              <a:t> </a:t>
            </a:r>
            <a:r>
              <a:rPr lang="id-ID" sz="2800" dirty="0"/>
              <a:t>Penerbit Andi, 2012.</a:t>
            </a:r>
          </a:p>
          <a:p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41445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601200" cy="887760"/>
          </a:xfrm>
        </p:spPr>
        <p:txBody>
          <a:bodyPr>
            <a:normAutofit/>
          </a:bodyPr>
          <a:lstStyle/>
          <a:p>
            <a:r>
              <a:rPr lang="id-ID" sz="4400" dirty="0"/>
              <a:t>Aturan Perkuliahan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820400" cy="4267200"/>
          </a:xfrm>
        </p:spPr>
        <p:txBody>
          <a:bodyPr>
            <a:noAutofit/>
          </a:bodyPr>
          <a:lstStyle/>
          <a:p>
            <a:pPr lvl="0"/>
            <a:r>
              <a:rPr lang="en-US" sz="2800" dirty="0" err="1"/>
              <a:t>Kehadiran</a:t>
            </a:r>
            <a:r>
              <a:rPr lang="en-US" sz="2800" dirty="0"/>
              <a:t> minimal </a:t>
            </a:r>
            <a:r>
              <a:rPr lang="en-US" sz="2800" dirty="0" err="1"/>
              <a:t>perkuliahan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80 % </a:t>
            </a:r>
            <a:r>
              <a:rPr lang="en-US" sz="2800" dirty="0" err="1"/>
              <a:t>dari</a:t>
            </a:r>
            <a:r>
              <a:rPr lang="en-US" sz="2800" dirty="0"/>
              <a:t> total </a:t>
            </a:r>
            <a:r>
              <a:rPr lang="en-US" sz="2800" dirty="0" err="1"/>
              <a:t>pertemuan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kelas</a:t>
            </a:r>
            <a:r>
              <a:rPr lang="en-US" sz="2800" dirty="0"/>
              <a:t>, </a:t>
            </a:r>
            <a:r>
              <a:rPr lang="en-US" sz="2800" dirty="0" err="1"/>
              <a:t>kecuali</a:t>
            </a:r>
            <a:r>
              <a:rPr lang="en-US" sz="2800" dirty="0"/>
              <a:t> </a:t>
            </a:r>
            <a:r>
              <a:rPr lang="en-US" sz="2800" dirty="0" err="1"/>
              <a:t>sakit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ijin</a:t>
            </a:r>
            <a:r>
              <a:rPr lang="en-US" sz="2800" dirty="0"/>
              <a:t> </a:t>
            </a:r>
            <a:r>
              <a:rPr lang="en-US" sz="2800" dirty="0" err="1"/>
              <a:t>tertulis</a:t>
            </a:r>
            <a:r>
              <a:rPr lang="en-US" sz="2800" dirty="0"/>
              <a:t>.</a:t>
            </a:r>
            <a:endParaRPr lang="id-ID" sz="2800" dirty="0"/>
          </a:p>
          <a:p>
            <a:pPr lvl="0"/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ujian</a:t>
            </a:r>
            <a:r>
              <a:rPr lang="en-US" sz="2800" dirty="0"/>
              <a:t> </a:t>
            </a:r>
            <a:r>
              <a:rPr lang="en-US" sz="2800" dirty="0" err="1"/>
              <a:t>perbaikan</a:t>
            </a:r>
            <a:r>
              <a:rPr lang="en-US" sz="2800" dirty="0"/>
              <a:t>. </a:t>
            </a:r>
            <a:r>
              <a:rPr lang="en-US" sz="2800" dirty="0" err="1"/>
              <a:t>Ujian</a:t>
            </a:r>
            <a:r>
              <a:rPr lang="en-US" sz="2800" dirty="0"/>
              <a:t> </a:t>
            </a:r>
            <a:r>
              <a:rPr lang="en-US" sz="2800" dirty="0" err="1"/>
              <a:t>susulan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diijinkan</a:t>
            </a:r>
            <a:r>
              <a:rPr lang="en-US" sz="2800" dirty="0"/>
              <a:t>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ijin</a:t>
            </a:r>
            <a:r>
              <a:rPr lang="en-US" sz="2800" dirty="0"/>
              <a:t> </a:t>
            </a:r>
            <a:r>
              <a:rPr lang="en-US" sz="2800" dirty="0" err="1"/>
              <a:t>autentik</a:t>
            </a:r>
            <a:r>
              <a:rPr lang="en-US" sz="2800" dirty="0"/>
              <a:t> yang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ditunjukkan</a:t>
            </a:r>
            <a:r>
              <a:rPr lang="en-US" sz="2800" dirty="0"/>
              <a:t> </a:t>
            </a: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ujian</a:t>
            </a:r>
            <a:r>
              <a:rPr lang="en-US" sz="2800" dirty="0"/>
              <a:t>.</a:t>
            </a:r>
            <a:endParaRPr lang="id-ID" sz="2800" dirty="0"/>
          </a:p>
          <a:p>
            <a:pPr lvl="0"/>
            <a:r>
              <a:rPr lang="id-ID" sz="2800" dirty="0"/>
              <a:t>Mahasiswa yang terlambat lebih dari 15 menit tidak diperkenankan masuk ke kelas, demikian juga dosen, kecuali telah disepakati sebelumnya.</a:t>
            </a:r>
          </a:p>
          <a:p>
            <a:r>
              <a:rPr lang="id-ID" sz="2800" dirty="0"/>
              <a:t>Tugas masuk tepat waktu, toleransi keterlambatan penyerahan tugas hanya satu hari dengan nilai dikurangi </a:t>
            </a:r>
            <a:r>
              <a:rPr lang="en-US" sz="2800" dirty="0"/>
              <a:t>2</a:t>
            </a:r>
            <a:r>
              <a:rPr lang="id-ID" sz="2800" dirty="0"/>
              <a:t>0</a:t>
            </a:r>
          </a:p>
          <a:p>
            <a:r>
              <a:rPr lang="pt-BR" sz="2800" dirty="0"/>
              <a:t>NA:  :  20% Penilaian Afektif  + 20% Tugas +  30% UTS + 30% UAS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08016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dirty="0"/>
              <a:t>Materi yang akan dipelajari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10705256" cy="4495800"/>
          </a:xfrm>
        </p:spPr>
        <p:txBody>
          <a:bodyPr numCol="2">
            <a:noAutofit/>
          </a:bodyPr>
          <a:lstStyle/>
          <a:p>
            <a:pPr marL="509588" indent="-514350">
              <a:buFont typeface="+mj-lt"/>
              <a:buAutoNum type="arabicPeriod"/>
            </a:pPr>
            <a:r>
              <a:rPr lang="en-US" sz="2800" dirty="0" err="1"/>
              <a:t>Deret</a:t>
            </a:r>
            <a:r>
              <a:rPr lang="en-US" sz="2800" dirty="0"/>
              <a:t> Taylor</a:t>
            </a:r>
            <a:r>
              <a:rPr lang="id-ID" sz="2800" dirty="0"/>
              <a:t>, </a:t>
            </a:r>
            <a:r>
              <a:rPr lang="en-US" sz="2800" dirty="0" err="1"/>
              <a:t>Pendekatan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Kesalahan</a:t>
            </a:r>
            <a:endParaRPr lang="id-ID" sz="2800" dirty="0"/>
          </a:p>
          <a:p>
            <a:pPr marL="509588" indent="-514350">
              <a:buFont typeface="+mj-lt"/>
              <a:buAutoNum type="arabicPeriod"/>
            </a:pPr>
            <a:r>
              <a:rPr lang="en-US" sz="2800" dirty="0" err="1"/>
              <a:t>Persamaan</a:t>
            </a:r>
            <a:r>
              <a:rPr lang="en-US" sz="2800" dirty="0"/>
              <a:t> Non</a:t>
            </a:r>
            <a:r>
              <a:rPr lang="id-ID" sz="2800" dirty="0"/>
              <a:t> </a:t>
            </a:r>
            <a:r>
              <a:rPr lang="en-US" sz="2800" dirty="0"/>
              <a:t>Linier</a:t>
            </a:r>
            <a:r>
              <a:rPr lang="id-ID" sz="2800" dirty="0"/>
              <a:t> 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id-ID" sz="2800" dirty="0"/>
              <a:t>*</a:t>
            </a:r>
            <a:r>
              <a:rPr lang="en-US" sz="2800" dirty="0" err="1"/>
              <a:t>Metode</a:t>
            </a:r>
            <a:r>
              <a:rPr lang="en-US" sz="2800" dirty="0"/>
              <a:t> </a:t>
            </a:r>
            <a:r>
              <a:rPr lang="en-US" sz="2800" dirty="0" err="1"/>
              <a:t>Biseksi</a:t>
            </a:r>
            <a:r>
              <a:rPr lang="id-ID" sz="2800" dirty="0"/>
              <a:t>       </a:t>
            </a:r>
            <a:r>
              <a:rPr lang="en-US" sz="2800" dirty="0"/>
              <a:t>	</a:t>
            </a:r>
            <a:r>
              <a:rPr lang="id-ID" sz="2800" dirty="0"/>
              <a:t>*</a:t>
            </a:r>
            <a:r>
              <a:rPr lang="en-US" sz="2800" dirty="0" err="1"/>
              <a:t>Metode</a:t>
            </a:r>
            <a:r>
              <a:rPr lang="en-US" sz="2800" dirty="0"/>
              <a:t> Regula </a:t>
            </a:r>
            <a:r>
              <a:rPr lang="en-US" sz="2800" dirty="0" err="1"/>
              <a:t>Falsi</a:t>
            </a:r>
            <a:r>
              <a:rPr lang="id-ID" sz="2800" dirty="0"/>
              <a:t>  </a:t>
            </a:r>
            <a:r>
              <a:rPr lang="en-US" sz="2800" dirty="0"/>
              <a:t>	</a:t>
            </a:r>
            <a:r>
              <a:rPr lang="id-ID" sz="2800" dirty="0"/>
              <a:t>*</a:t>
            </a:r>
            <a:r>
              <a:rPr lang="en-US" sz="2800" dirty="0" err="1"/>
              <a:t>Metode</a:t>
            </a:r>
            <a:r>
              <a:rPr lang="en-US" sz="2800" dirty="0"/>
              <a:t> Newton Raphson</a:t>
            </a:r>
            <a:r>
              <a:rPr lang="id-ID" sz="2800" dirty="0"/>
              <a:t> </a:t>
            </a:r>
            <a:r>
              <a:rPr lang="en-US" sz="2800" dirty="0"/>
              <a:t>	</a:t>
            </a:r>
            <a:r>
              <a:rPr lang="id-ID" sz="2800" dirty="0"/>
              <a:t>*</a:t>
            </a:r>
            <a:r>
              <a:rPr lang="en-US" sz="2800" dirty="0" err="1"/>
              <a:t>Metode</a:t>
            </a:r>
            <a:r>
              <a:rPr lang="en-US" sz="2800" dirty="0"/>
              <a:t> </a:t>
            </a:r>
            <a:r>
              <a:rPr lang="en-US" sz="2800" dirty="0" err="1"/>
              <a:t>Sekan</a:t>
            </a:r>
            <a:endParaRPr lang="id-ID" sz="2800" dirty="0"/>
          </a:p>
          <a:p>
            <a:pPr marL="509588" indent="-514350">
              <a:buFont typeface="+mj-lt"/>
              <a:buAutoNum type="arabicPeriod"/>
            </a:pPr>
            <a:endParaRPr lang="id-ID" sz="2800" dirty="0"/>
          </a:p>
          <a:p>
            <a:pPr marL="509588" indent="-514350">
              <a:buFont typeface="+mj-lt"/>
              <a:buAutoNum type="arabicPeriod"/>
            </a:pPr>
            <a:endParaRPr lang="id-ID" sz="2800" dirty="0"/>
          </a:p>
          <a:p>
            <a:pPr marL="509588" indent="-514350">
              <a:buFont typeface="+mj-lt"/>
              <a:buAutoNum type="arabicPeriod" startAt="3"/>
            </a:pP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Persamaan</a:t>
            </a:r>
            <a:r>
              <a:rPr lang="en-US" sz="2800" dirty="0"/>
              <a:t> Linier </a:t>
            </a:r>
            <a:r>
              <a:rPr lang="en-US" sz="2800" dirty="0" err="1"/>
              <a:t>Simultan</a:t>
            </a:r>
            <a:r>
              <a:rPr lang="id-ID" sz="2800" dirty="0"/>
              <a:t>                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id-ID" sz="2800" dirty="0"/>
              <a:t>*</a:t>
            </a:r>
            <a:r>
              <a:rPr lang="en-US" sz="2800" dirty="0"/>
              <a:t>S</a:t>
            </a:r>
            <a:r>
              <a:rPr lang="id-ID" sz="2800" dirty="0"/>
              <a:t>PL </a:t>
            </a:r>
            <a:r>
              <a:rPr lang="en-US" sz="2800" dirty="0"/>
              <a:t>                              	</a:t>
            </a:r>
            <a:r>
              <a:rPr lang="id-ID" sz="2800" dirty="0"/>
              <a:t>*M</a:t>
            </a:r>
            <a:r>
              <a:rPr lang="en-US" sz="2800" dirty="0" err="1"/>
              <a:t>etode</a:t>
            </a:r>
            <a:r>
              <a:rPr lang="en-US" sz="2800" dirty="0"/>
              <a:t> </a:t>
            </a:r>
            <a:r>
              <a:rPr lang="en-US" sz="2800" dirty="0" err="1"/>
              <a:t>Eliminasi</a:t>
            </a:r>
            <a:r>
              <a:rPr lang="en-US" sz="2800" dirty="0"/>
              <a:t> </a:t>
            </a:r>
            <a:r>
              <a:rPr lang="en-US" sz="2800" dirty="0" err="1"/>
              <a:t>Gaus</a:t>
            </a:r>
            <a:r>
              <a:rPr lang="id-ID" sz="2800" dirty="0"/>
              <a:t> </a:t>
            </a:r>
            <a:r>
              <a:rPr lang="en-US" sz="2800" dirty="0"/>
              <a:t>       	</a:t>
            </a:r>
            <a:r>
              <a:rPr lang="id-ID" sz="2800" dirty="0"/>
              <a:t>*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Persamaan</a:t>
            </a:r>
            <a:r>
              <a:rPr lang="en-US" sz="2800" dirty="0"/>
              <a:t> Linier 	</a:t>
            </a:r>
            <a:r>
              <a:rPr lang="id-ID" sz="2800" dirty="0"/>
              <a:t>*</a:t>
            </a:r>
            <a:r>
              <a:rPr lang="en-US" sz="2800" dirty="0" err="1"/>
              <a:t>Metode</a:t>
            </a:r>
            <a:r>
              <a:rPr lang="en-US" sz="2800" dirty="0"/>
              <a:t> Gauss</a:t>
            </a:r>
            <a:r>
              <a:rPr lang="id-ID" sz="2800" dirty="0"/>
              <a:t>  -J</a:t>
            </a:r>
            <a:r>
              <a:rPr lang="en-US" sz="2800" dirty="0" err="1"/>
              <a:t>ordan</a:t>
            </a:r>
            <a:r>
              <a:rPr lang="id-ID" sz="2800" dirty="0"/>
              <a:t>               </a:t>
            </a:r>
            <a:r>
              <a:rPr lang="en-US" sz="2800" dirty="0"/>
              <a:t>	</a:t>
            </a:r>
            <a:r>
              <a:rPr lang="id-ID" sz="2800" dirty="0"/>
              <a:t>*</a:t>
            </a:r>
            <a:r>
              <a:rPr lang="en-US" sz="2800" dirty="0" err="1"/>
              <a:t>Iterasi</a:t>
            </a:r>
            <a:r>
              <a:rPr lang="en-US" sz="2800" dirty="0"/>
              <a:t> Jacobi</a:t>
            </a:r>
            <a:r>
              <a:rPr lang="id-ID" sz="2800" dirty="0"/>
              <a:t>  </a:t>
            </a:r>
            <a:r>
              <a:rPr lang="en-US" sz="2800" dirty="0"/>
              <a:t>                          	</a:t>
            </a:r>
            <a:r>
              <a:rPr lang="id-ID" sz="2800" dirty="0"/>
              <a:t>*</a:t>
            </a:r>
            <a:r>
              <a:rPr lang="en-US" sz="2800" dirty="0" err="1"/>
              <a:t>Iterasi</a:t>
            </a:r>
            <a:r>
              <a:rPr lang="en-US" sz="2800" dirty="0"/>
              <a:t> Gauss-Seidel</a:t>
            </a:r>
            <a:endParaRPr lang="id-ID" sz="2800" dirty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err="1"/>
              <a:t>Latihan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endParaRPr lang="id-ID" sz="2800" dirty="0"/>
          </a:p>
          <a:p>
            <a:pPr marL="0" indent="0">
              <a:buNone/>
            </a:pPr>
            <a:r>
              <a:rPr lang="en-US" sz="2800" dirty="0"/>
              <a:t>	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8525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81000"/>
            <a:ext cx="9601200" cy="815752"/>
          </a:xfrm>
        </p:spPr>
        <p:txBody>
          <a:bodyPr>
            <a:normAutofit/>
          </a:bodyPr>
          <a:lstStyle/>
          <a:p>
            <a:r>
              <a:rPr lang="id-ID" sz="4000" dirty="0"/>
              <a:t>Materi yang akan dipelajari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9" y="1340768"/>
            <a:ext cx="10801199" cy="4907632"/>
          </a:xfrm>
        </p:spPr>
        <p:txBody>
          <a:bodyPr numCol="2">
            <a:noAutofit/>
          </a:bodyPr>
          <a:lstStyle/>
          <a:p>
            <a:pPr marL="509588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sz="2400" dirty="0" err="1"/>
              <a:t>Penyajian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id-ID" sz="2400" dirty="0"/>
              <a:t> &amp; </a:t>
            </a:r>
            <a:r>
              <a:rPr lang="en-US" sz="2400" dirty="0" err="1"/>
              <a:t>Interpolasi</a:t>
            </a:r>
            <a:r>
              <a:rPr lang="en-US" sz="2400" dirty="0"/>
              <a:t> </a:t>
            </a:r>
            <a:r>
              <a:rPr lang="en-US" sz="2400" dirty="0" err="1"/>
              <a:t>Polinomial</a:t>
            </a:r>
            <a:r>
              <a:rPr lang="id-ID" sz="2400" dirty="0"/>
              <a:t>          </a:t>
            </a:r>
          </a:p>
          <a:p>
            <a:pPr marL="509588" indent="-51435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dirty="0"/>
              <a:t>	*</a:t>
            </a:r>
            <a:r>
              <a:rPr lang="en-US" sz="2400" dirty="0" err="1"/>
              <a:t>Interpolasi</a:t>
            </a:r>
            <a:r>
              <a:rPr lang="en-US" sz="2400" dirty="0"/>
              <a:t> Lagrange</a:t>
            </a:r>
            <a:r>
              <a:rPr lang="id-ID" sz="2400" dirty="0"/>
              <a:t> </a:t>
            </a:r>
          </a:p>
          <a:p>
            <a:pPr marL="509588" indent="-51435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dirty="0"/>
              <a:t>	*</a:t>
            </a:r>
            <a:r>
              <a:rPr lang="en-US" sz="2400" dirty="0" err="1"/>
              <a:t>Interpolasi</a:t>
            </a:r>
            <a:r>
              <a:rPr lang="en-US" sz="2400" dirty="0"/>
              <a:t> Newton </a:t>
            </a:r>
            <a:r>
              <a:rPr lang="en-US" sz="2400" dirty="0" err="1"/>
              <a:t>Selisih</a:t>
            </a:r>
            <a:r>
              <a:rPr lang="en-US" sz="2400" dirty="0"/>
              <a:t> </a:t>
            </a:r>
            <a:r>
              <a:rPr lang="id-ID" sz="2400" dirty="0"/>
              <a:t>  </a:t>
            </a:r>
          </a:p>
          <a:p>
            <a:pPr marL="509588" indent="-51435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dirty="0"/>
              <a:t>  </a:t>
            </a:r>
            <a:r>
              <a:rPr lang="en-US" sz="2400" dirty="0"/>
              <a:t>      </a:t>
            </a:r>
            <a:r>
              <a:rPr lang="id-ID" sz="2400" dirty="0"/>
              <a:t>  </a:t>
            </a:r>
            <a:r>
              <a:rPr lang="en-US" sz="2400" dirty="0" err="1"/>
              <a:t>Terbagi</a:t>
            </a:r>
            <a:r>
              <a:rPr lang="id-ID" sz="2400" dirty="0"/>
              <a:t>             </a:t>
            </a:r>
          </a:p>
          <a:p>
            <a:pPr marL="509588" indent="-51435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dirty="0"/>
              <a:t>	*</a:t>
            </a:r>
            <a:r>
              <a:rPr lang="en-US" sz="2400" dirty="0" err="1"/>
              <a:t>Interpolasi</a:t>
            </a:r>
            <a:r>
              <a:rPr lang="en-US" sz="2400" dirty="0"/>
              <a:t> Newton </a:t>
            </a:r>
            <a:r>
              <a:rPr lang="en-US" sz="2400" dirty="0" err="1"/>
              <a:t>Greogry</a:t>
            </a:r>
            <a:r>
              <a:rPr lang="en-US" sz="2400" dirty="0"/>
              <a:t> </a:t>
            </a:r>
            <a:r>
              <a:rPr lang="en-US" sz="2400" dirty="0" err="1"/>
              <a:t>Maju</a:t>
            </a:r>
            <a:r>
              <a:rPr lang="id-ID" sz="2400" dirty="0"/>
              <a:t>                </a:t>
            </a:r>
          </a:p>
          <a:p>
            <a:pPr marL="509588" indent="-51435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dirty="0"/>
              <a:t>   	*</a:t>
            </a:r>
            <a:r>
              <a:rPr lang="en-US" sz="2400" dirty="0" err="1"/>
              <a:t>Interpolasi</a:t>
            </a:r>
            <a:r>
              <a:rPr lang="en-US" sz="2400" dirty="0"/>
              <a:t> Newton </a:t>
            </a:r>
            <a:r>
              <a:rPr lang="en-US" sz="2400" dirty="0" err="1"/>
              <a:t>Greogy</a:t>
            </a:r>
            <a:r>
              <a:rPr lang="en-US" sz="2400" dirty="0"/>
              <a:t> </a:t>
            </a:r>
            <a:endParaRPr lang="id-ID" sz="2400" dirty="0"/>
          </a:p>
          <a:p>
            <a:pPr marL="509588" indent="-51435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dirty="0"/>
              <a:t>    </a:t>
            </a:r>
            <a:r>
              <a:rPr lang="en-US" sz="2400" dirty="0"/>
              <a:t>      </a:t>
            </a:r>
            <a:r>
              <a:rPr lang="en-US" sz="2400" dirty="0" err="1"/>
              <a:t>Mundur</a:t>
            </a:r>
            <a:endParaRPr lang="id-ID" sz="2400" dirty="0"/>
          </a:p>
          <a:p>
            <a:pPr marL="509588" indent="-514350">
              <a:lnSpc>
                <a:spcPct val="100000"/>
              </a:lnSpc>
              <a:spcBef>
                <a:spcPts val="0"/>
              </a:spcBef>
              <a:buNone/>
            </a:pPr>
            <a:endParaRPr lang="id-ID" sz="2400" dirty="0"/>
          </a:p>
          <a:p>
            <a:pPr marL="452438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id-ID" sz="2400" dirty="0"/>
              <a:t>Differansial Numerik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dirty="0"/>
              <a:t>    </a:t>
            </a:r>
            <a:r>
              <a:rPr lang="en-US" sz="2400" dirty="0"/>
              <a:t>    </a:t>
            </a:r>
            <a:r>
              <a:rPr lang="id-ID" sz="2400" dirty="0"/>
              <a:t>*Aproksimasi derivatif pertama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dirty="0"/>
              <a:t>		-Foward Difference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dirty="0"/>
              <a:t>		-Backward Difference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dirty="0"/>
              <a:t>		-Center Difference</a:t>
            </a:r>
          </a:p>
          <a:p>
            <a:pPr>
              <a:spcBef>
                <a:spcPts val="0"/>
              </a:spcBef>
              <a:buNone/>
            </a:pPr>
            <a:r>
              <a:rPr lang="id-ID" sz="2400" dirty="0"/>
              <a:t>		-Aturan Lima Titik Terpusat</a:t>
            </a:r>
          </a:p>
          <a:p>
            <a:pPr>
              <a:spcBef>
                <a:spcPts val="0"/>
              </a:spcBef>
              <a:buNone/>
            </a:pPr>
            <a:r>
              <a:rPr lang="id-ID" sz="2400" dirty="0"/>
              <a:t>   </a:t>
            </a:r>
            <a:r>
              <a:rPr lang="en-US" sz="2400" dirty="0"/>
              <a:t>    </a:t>
            </a:r>
            <a:r>
              <a:rPr lang="id-ID" sz="2400" dirty="0"/>
              <a:t>*Aproksimasi derivatif kedua</a:t>
            </a:r>
          </a:p>
          <a:p>
            <a:pPr>
              <a:spcBef>
                <a:spcPts val="0"/>
              </a:spcBef>
              <a:buNone/>
            </a:pPr>
            <a:endParaRPr lang="id-ID" sz="2400" dirty="0"/>
          </a:p>
          <a:p>
            <a:pPr marL="452438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2400" dirty="0"/>
              <a:t>Integral </a:t>
            </a:r>
            <a:r>
              <a:rPr lang="en-US" sz="2400" dirty="0" err="1"/>
              <a:t>Numerik</a:t>
            </a:r>
            <a:r>
              <a:rPr lang="id-ID" sz="2400" dirty="0"/>
              <a:t>      </a:t>
            </a:r>
          </a:p>
          <a:p>
            <a:pPr marL="452438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dirty="0"/>
              <a:t>  	*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Persegi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id-ID" sz="2400" dirty="0"/>
              <a:t>              *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Trapesium</a:t>
            </a:r>
            <a:r>
              <a:rPr lang="id-ID" sz="2400" dirty="0"/>
              <a:t>   </a:t>
            </a:r>
          </a:p>
          <a:p>
            <a:pPr marL="452438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dirty="0"/>
              <a:t>  </a:t>
            </a:r>
            <a:r>
              <a:rPr lang="en-US" sz="2400" dirty="0"/>
              <a:t>    </a:t>
            </a:r>
            <a:r>
              <a:rPr lang="id-ID" sz="2400" dirty="0"/>
              <a:t> *</a:t>
            </a:r>
            <a:r>
              <a:rPr lang="en-US" sz="2400" dirty="0" err="1"/>
              <a:t>Metode</a:t>
            </a:r>
            <a:r>
              <a:rPr lang="en-US" sz="2400" dirty="0"/>
              <a:t> Midpoint </a:t>
            </a:r>
            <a:r>
              <a:rPr lang="id-ID" sz="2400" dirty="0"/>
              <a:t>     </a:t>
            </a:r>
          </a:p>
          <a:p>
            <a:pPr marL="452438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dirty="0"/>
              <a:t>	*</a:t>
            </a:r>
            <a:r>
              <a:rPr lang="en-US" sz="2400" dirty="0" err="1"/>
              <a:t>Metode</a:t>
            </a:r>
            <a:r>
              <a:rPr lang="en-US" sz="2400" dirty="0"/>
              <a:t> 1/3 Simpson</a:t>
            </a:r>
            <a:r>
              <a:rPr lang="id-ID" sz="2400" dirty="0"/>
              <a:t> </a:t>
            </a:r>
          </a:p>
          <a:p>
            <a:pPr marL="452438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dirty="0"/>
              <a:t> </a:t>
            </a:r>
            <a:r>
              <a:rPr lang="en-US" sz="2400" dirty="0"/>
              <a:t>    </a:t>
            </a:r>
            <a:r>
              <a:rPr lang="id-ID" sz="2400" dirty="0"/>
              <a:t>  *</a:t>
            </a:r>
            <a:r>
              <a:rPr lang="en-US" sz="2400" dirty="0" err="1"/>
              <a:t>Metode</a:t>
            </a:r>
            <a:r>
              <a:rPr lang="en-US" sz="2400" dirty="0"/>
              <a:t> 3/8 Simpson</a:t>
            </a:r>
            <a:r>
              <a:rPr lang="id-ID" sz="2400" dirty="0"/>
              <a:t> </a:t>
            </a:r>
          </a:p>
          <a:p>
            <a:pPr marL="452438" indent="-457200">
              <a:lnSpc>
                <a:spcPct val="100000"/>
              </a:lnSpc>
              <a:spcBef>
                <a:spcPts val="0"/>
              </a:spcBef>
              <a:buNone/>
            </a:pPr>
            <a:endParaRPr lang="id-ID" sz="2400" dirty="0"/>
          </a:p>
          <a:p>
            <a:pPr marL="0" indent="0">
              <a:buNone/>
            </a:pPr>
            <a:r>
              <a:rPr lang="en-US" sz="2400" dirty="0" err="1"/>
              <a:t>Latihan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01327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Yang Diperlukan selama perkuliahan Metnum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/>
              <a:t>Kalkulator</a:t>
            </a:r>
          </a:p>
          <a:p>
            <a:r>
              <a:rPr lang="id-ID" sz="2800" dirty="0"/>
              <a:t>Aplikasi Scilab dapat diakses di </a:t>
            </a:r>
            <a:r>
              <a:rPr lang="id-ID" sz="2800" u="sng" dirty="0"/>
              <a:t>www.scilab.org</a:t>
            </a:r>
            <a:endParaRPr lang="id-ID" sz="2800" dirty="0"/>
          </a:p>
          <a:p>
            <a:r>
              <a:rPr lang="id-ID" sz="2800" b="1" dirty="0"/>
              <a:t>Prasyarat : </a:t>
            </a:r>
            <a:r>
              <a:rPr lang="en-US" sz="2800" b="1" dirty="0" err="1"/>
              <a:t>Matematika</a:t>
            </a:r>
            <a:r>
              <a:rPr lang="en-US" sz="2800" b="1" dirty="0"/>
              <a:t> Dasar</a:t>
            </a:r>
            <a:r>
              <a:rPr lang="id-ID" sz="2800" b="1" dirty="0"/>
              <a:t> 2 dan Alpro</a:t>
            </a:r>
          </a:p>
          <a:p>
            <a:r>
              <a:rPr lang="id-ID" sz="2800" b="1" dirty="0"/>
              <a:t>TAMBAHAN  : telah mengambil A</a:t>
            </a:r>
            <a:r>
              <a:rPr lang="en-US" sz="2800" b="1" dirty="0" err="1"/>
              <a:t>ljabar</a:t>
            </a:r>
            <a:r>
              <a:rPr lang="en-US" sz="2800" b="1" dirty="0"/>
              <a:t> Linear</a:t>
            </a:r>
            <a:r>
              <a:rPr lang="id-ID" sz="2800" b="1" dirty="0"/>
              <a:t> sangat membantu</a:t>
            </a:r>
          </a:p>
          <a:p>
            <a:pPr>
              <a:buNone/>
            </a:pP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51727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91AC-7FFE-435C-A0B2-1D1A3757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48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err="1"/>
              <a:t>Tujuan</a:t>
            </a:r>
            <a:r>
              <a:rPr lang="en-US" sz="3600" dirty="0"/>
              <a:t> </a:t>
            </a:r>
            <a:r>
              <a:rPr lang="en-US" sz="3600" dirty="0" err="1"/>
              <a:t>Pembelajaran</a:t>
            </a:r>
            <a:r>
              <a:rPr lang="en-US" sz="3600" dirty="0"/>
              <a:t> </a:t>
            </a:r>
            <a:r>
              <a:rPr lang="en-US" sz="3600" dirty="0" err="1"/>
              <a:t>Pertemuan</a:t>
            </a:r>
            <a:r>
              <a:rPr lang="en-US" sz="3600" dirty="0"/>
              <a:t> 1</a:t>
            </a:r>
            <a:endParaRPr lang="id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D68DC-94FA-4017-87B2-990379473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sz="2800" dirty="0"/>
              <a:t>Menjelaskan perbedaan solusi analitis dengan solusi numerik</a:t>
            </a:r>
          </a:p>
          <a:p>
            <a:r>
              <a:rPr lang="id-ID" sz="2800" dirty="0"/>
              <a:t>Menentukan pembulatan desimal  berdasarkan aturan pembulatan</a:t>
            </a:r>
          </a:p>
          <a:p>
            <a:r>
              <a:rPr lang="id-ID" sz="2800" dirty="0"/>
              <a:t>Menjelaskan penyebab terjadinya galat </a:t>
            </a:r>
          </a:p>
          <a:p>
            <a:r>
              <a:rPr lang="id-ID" sz="2800" dirty="0"/>
              <a:t>Menggunakan deret taylor untuk menghampiri nilai suatu fungsi</a:t>
            </a:r>
          </a:p>
          <a:p>
            <a:r>
              <a:rPr lang="id-ID" sz="2800" dirty="0"/>
              <a:t>Menghitung galat dari hasil perhitungan numerik</a:t>
            </a:r>
          </a:p>
          <a:p>
            <a:r>
              <a:rPr lang="id-ID" sz="2800" dirty="0"/>
              <a:t>Menjelaskan karakteristik dari perhitungan numerik</a:t>
            </a:r>
          </a:p>
          <a:p>
            <a:endParaRPr lang="id-ID" sz="2800" dirty="0"/>
          </a:p>
          <a:p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699221748"/>
      </p:ext>
    </p:extLst>
  </p:cSld>
  <p:clrMapOvr>
    <a:masterClrMapping/>
  </p:clrMapOvr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901026.potx" id="{468775DC-C458-452B-B494-CBFA066AAFA0}" vid="{10EEBE7C-0769-4F35-B6EB-5940E3BEB5F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098515-0C12-46CF-BC7C-69B4A13CD5FA}">
  <ds:schemaRefs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4873beb7-5857-4685-be1f-d57550cc96cc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997</Words>
  <Application>Microsoft Office PowerPoint</Application>
  <PresentationFormat>Widescreen</PresentationFormat>
  <Paragraphs>271</Paragraphs>
  <Slides>28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 Unicode MS</vt:lpstr>
      <vt:lpstr>STCaiyun</vt:lpstr>
      <vt:lpstr>Arial</vt:lpstr>
      <vt:lpstr>Calibri</vt:lpstr>
      <vt:lpstr>Candara</vt:lpstr>
      <vt:lpstr>Consolas</vt:lpstr>
      <vt:lpstr>Times New Roman</vt:lpstr>
      <vt:lpstr>Tw Cen MT</vt:lpstr>
      <vt:lpstr>Wingdings</vt:lpstr>
      <vt:lpstr>Tech Computer 16x9</vt:lpstr>
      <vt:lpstr>Equation</vt:lpstr>
      <vt:lpstr>Metode Numerik</vt:lpstr>
      <vt:lpstr>Identitas Mata Kuliah</vt:lpstr>
      <vt:lpstr>Deskripsi Mata Kuliah</vt:lpstr>
      <vt:lpstr>Referensi</vt:lpstr>
      <vt:lpstr>Aturan Perkuliahan</vt:lpstr>
      <vt:lpstr>Materi yang akan dipelajari </vt:lpstr>
      <vt:lpstr>Materi yang akan dipelajari </vt:lpstr>
      <vt:lpstr>Yang Diperlukan selama perkuliahan Metnum</vt:lpstr>
      <vt:lpstr>Tujuan Pembelajaran Pertemuan 1</vt:lpstr>
      <vt:lpstr>Mengapa perlu mempelajari Metode Numerik ?</vt:lpstr>
      <vt:lpstr>Pengertian Metode Numerik</vt:lpstr>
      <vt:lpstr>Contoh Kasus 1</vt:lpstr>
      <vt:lpstr>Contoh Kasus 2</vt:lpstr>
      <vt:lpstr>Metode Numerik Vs Metode Analitik</vt:lpstr>
      <vt:lpstr>Tahap – tahap Memecahkan Masalah dengan Numerik </vt:lpstr>
      <vt:lpstr>Sumber Kesalahan Aproksimasi dalam numerik</vt:lpstr>
      <vt:lpstr>Galat Akibat Pembulatan</vt:lpstr>
      <vt:lpstr>Latihan (lakukan pembulatan 2 &amp; 3 desimal)</vt:lpstr>
      <vt:lpstr>Deret Taylor</vt:lpstr>
      <vt:lpstr>Contoh</vt:lpstr>
      <vt:lpstr>Galat ?</vt:lpstr>
      <vt:lpstr>Latihan </vt:lpstr>
      <vt:lpstr>Orde Hampiran</vt:lpstr>
      <vt:lpstr>Orde Hampiran</vt:lpstr>
      <vt:lpstr>Contoh</vt:lpstr>
      <vt:lpstr>Contoh Galat Akhir </vt:lpstr>
      <vt:lpstr>Hubungan akurasi dan presisi</vt:lpstr>
      <vt:lpstr>Minggu depan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Numerik</dc:title>
  <dc:creator>Edna</dc:creator>
  <cp:lastModifiedBy>Edna</cp:lastModifiedBy>
  <cp:revision>21</cp:revision>
  <dcterms:created xsi:type="dcterms:W3CDTF">2018-02-25T11:40:18Z</dcterms:created>
  <dcterms:modified xsi:type="dcterms:W3CDTF">2018-03-02T22:04:59Z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