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23"/>
  </p:notesMasterIdLst>
  <p:sldIdLst>
    <p:sldId id="256" r:id="rId2"/>
    <p:sldId id="258" r:id="rId3"/>
    <p:sldId id="257" r:id="rId4"/>
    <p:sldId id="285" r:id="rId5"/>
    <p:sldId id="286" r:id="rId6"/>
    <p:sldId id="261" r:id="rId7"/>
    <p:sldId id="259" r:id="rId8"/>
    <p:sldId id="260" r:id="rId9"/>
    <p:sldId id="287" r:id="rId10"/>
    <p:sldId id="288" r:id="rId11"/>
    <p:sldId id="289" r:id="rId12"/>
    <p:sldId id="290" r:id="rId13"/>
    <p:sldId id="262" r:id="rId14"/>
    <p:sldId id="263" r:id="rId15"/>
    <p:sldId id="291" r:id="rId16"/>
    <p:sldId id="292" r:id="rId17"/>
    <p:sldId id="293" r:id="rId18"/>
    <p:sldId id="294" r:id="rId19"/>
    <p:sldId id="295" r:id="rId20"/>
    <p:sldId id="296" r:id="rId21"/>
    <p:sldId id="297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FD235-D7D5-4519-9884-196A33B2807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</dgm:pt>
    <dgm:pt modelId="{BD2496BA-EE1C-41BB-9D51-91767FBD6D21}">
      <dgm:prSet phldrT="[Text]"/>
      <dgm:spPr/>
      <dgm:t>
        <a:bodyPr/>
        <a:lstStyle/>
        <a:p>
          <a:pPr algn="l"/>
          <a:r>
            <a:rPr lang="en-US" smtClean="0"/>
            <a:t>Memahami hubungan konsep himpunan dengan logika</a:t>
          </a:r>
          <a:endParaRPr lang="en-US"/>
        </a:p>
      </dgm:t>
    </dgm:pt>
    <dgm:pt modelId="{44346B97-D017-4441-A0F7-D8D164D7978B}" type="parTrans" cxnId="{0092223E-0E0E-4575-943D-485AC86E10C6}">
      <dgm:prSet/>
      <dgm:spPr/>
      <dgm:t>
        <a:bodyPr/>
        <a:lstStyle/>
        <a:p>
          <a:endParaRPr lang="en-US"/>
        </a:p>
      </dgm:t>
    </dgm:pt>
    <dgm:pt modelId="{0713EED1-7671-4B16-9853-B4802FA80C31}" type="sibTrans" cxnId="{0092223E-0E0E-4575-943D-485AC86E10C6}">
      <dgm:prSet/>
      <dgm:spPr/>
      <dgm:t>
        <a:bodyPr/>
        <a:lstStyle/>
        <a:p>
          <a:endParaRPr lang="en-US"/>
        </a:p>
      </dgm:t>
    </dgm:pt>
    <dgm:pt modelId="{CABD096B-A129-46A9-BDAD-AAFB4A93A719}">
      <dgm:prSet phldrT="[Text]"/>
      <dgm:spPr/>
      <dgm:t>
        <a:bodyPr/>
        <a:lstStyle/>
        <a:p>
          <a:r>
            <a:rPr lang="en-US" smtClean="0"/>
            <a:t>Memahami dan menggunakan konsep Aljabar Boolean</a:t>
          </a:r>
          <a:endParaRPr lang="en-US"/>
        </a:p>
      </dgm:t>
    </dgm:pt>
    <dgm:pt modelId="{D37577D2-39B9-4974-B8CA-FE749E406137}" type="parTrans" cxnId="{8AF7248F-D66D-4ED9-8505-7D2AA64BF68A}">
      <dgm:prSet/>
      <dgm:spPr/>
      <dgm:t>
        <a:bodyPr/>
        <a:lstStyle/>
        <a:p>
          <a:endParaRPr lang="en-US"/>
        </a:p>
      </dgm:t>
    </dgm:pt>
    <dgm:pt modelId="{927AEE83-C1C1-481C-B0E4-104A65D0E0BB}" type="sibTrans" cxnId="{8AF7248F-D66D-4ED9-8505-7D2AA64BF68A}">
      <dgm:prSet/>
      <dgm:spPr/>
      <dgm:t>
        <a:bodyPr/>
        <a:lstStyle/>
        <a:p>
          <a:endParaRPr lang="en-US"/>
        </a:p>
      </dgm:t>
    </dgm:pt>
    <dgm:pt modelId="{AF2E7B5E-CFF9-440A-A84D-F9266BA820F6}">
      <dgm:prSet phldrT="[Text]"/>
      <dgm:spPr/>
      <dgm:t>
        <a:bodyPr/>
        <a:lstStyle/>
        <a:p>
          <a:r>
            <a:rPr lang="en-US" smtClean="0"/>
            <a:t>Memahami konsep Logika proposisi dan  Predikat</a:t>
          </a:r>
          <a:endParaRPr lang="en-US"/>
        </a:p>
      </dgm:t>
    </dgm:pt>
    <dgm:pt modelId="{D043AA5D-B2D5-4209-8F17-C4F257EF6D85}" type="parTrans" cxnId="{47030A37-07BB-4AB4-8DCA-C304313A68D4}">
      <dgm:prSet/>
      <dgm:spPr/>
      <dgm:t>
        <a:bodyPr/>
        <a:lstStyle/>
        <a:p>
          <a:endParaRPr lang="en-US"/>
        </a:p>
      </dgm:t>
    </dgm:pt>
    <dgm:pt modelId="{47AEADF1-BA00-4F32-A020-61C9C300CB1A}" type="sibTrans" cxnId="{47030A37-07BB-4AB4-8DCA-C304313A68D4}">
      <dgm:prSet/>
      <dgm:spPr/>
      <dgm:t>
        <a:bodyPr/>
        <a:lstStyle/>
        <a:p>
          <a:endParaRPr lang="en-US"/>
        </a:p>
      </dgm:t>
    </dgm:pt>
    <dgm:pt modelId="{6B21F857-DC9C-4BEE-AEEA-7145150256C4}" type="pres">
      <dgm:prSet presAssocID="{310FD235-D7D5-4519-9884-196A33B28071}" presName="Name0" presStyleCnt="0">
        <dgm:presLayoutVars>
          <dgm:chMax val="7"/>
          <dgm:chPref val="7"/>
          <dgm:dir/>
        </dgm:presLayoutVars>
      </dgm:prSet>
      <dgm:spPr/>
    </dgm:pt>
    <dgm:pt modelId="{8EBE7FD3-639A-43A1-A0BD-DDBD5534E125}" type="pres">
      <dgm:prSet presAssocID="{310FD235-D7D5-4519-9884-196A33B28071}" presName="Name1" presStyleCnt="0"/>
      <dgm:spPr/>
    </dgm:pt>
    <dgm:pt modelId="{DD277015-EF5A-45D5-926A-8C41AC208598}" type="pres">
      <dgm:prSet presAssocID="{310FD235-D7D5-4519-9884-196A33B28071}" presName="cycle" presStyleCnt="0"/>
      <dgm:spPr/>
    </dgm:pt>
    <dgm:pt modelId="{D2D060A9-300A-4AD7-893E-FD5A2CB01C6D}" type="pres">
      <dgm:prSet presAssocID="{310FD235-D7D5-4519-9884-196A33B28071}" presName="srcNode" presStyleLbl="node1" presStyleIdx="0" presStyleCnt="3"/>
      <dgm:spPr/>
    </dgm:pt>
    <dgm:pt modelId="{0635AA51-AE61-499D-8CE5-2E568AB1EB32}" type="pres">
      <dgm:prSet presAssocID="{310FD235-D7D5-4519-9884-196A33B28071}" presName="conn" presStyleLbl="parChTrans1D2" presStyleIdx="0" presStyleCnt="1"/>
      <dgm:spPr/>
      <dgm:t>
        <a:bodyPr/>
        <a:lstStyle/>
        <a:p>
          <a:endParaRPr lang="en-US"/>
        </a:p>
      </dgm:t>
    </dgm:pt>
    <dgm:pt modelId="{E419D7D3-86CE-4E73-B40D-12E8A2EB547B}" type="pres">
      <dgm:prSet presAssocID="{310FD235-D7D5-4519-9884-196A33B28071}" presName="extraNode" presStyleLbl="node1" presStyleIdx="0" presStyleCnt="3"/>
      <dgm:spPr/>
    </dgm:pt>
    <dgm:pt modelId="{2C87D027-CEB2-464E-B4A1-71102CCE232B}" type="pres">
      <dgm:prSet presAssocID="{310FD235-D7D5-4519-9884-196A33B28071}" presName="dstNode" presStyleLbl="node1" presStyleIdx="0" presStyleCnt="3"/>
      <dgm:spPr/>
    </dgm:pt>
    <dgm:pt modelId="{1C14D19A-1FD4-4D7E-A44C-E158DBF63A7B}" type="pres">
      <dgm:prSet presAssocID="{BD2496BA-EE1C-41BB-9D51-91767FBD6D2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BB3AC-B7B3-42C8-A3FB-85462B941CEB}" type="pres">
      <dgm:prSet presAssocID="{BD2496BA-EE1C-41BB-9D51-91767FBD6D21}" presName="accent_1" presStyleCnt="0"/>
      <dgm:spPr/>
    </dgm:pt>
    <dgm:pt modelId="{EF29E9BD-3665-403F-A3E7-305C3E0698B5}" type="pres">
      <dgm:prSet presAssocID="{BD2496BA-EE1C-41BB-9D51-91767FBD6D21}" presName="accentRepeatNode" presStyleLbl="solidFgAcc1" presStyleIdx="0" presStyleCnt="3"/>
      <dgm:spPr/>
    </dgm:pt>
    <dgm:pt modelId="{7C7582C8-DC15-45AE-B72E-624758A5CA99}" type="pres">
      <dgm:prSet presAssocID="{CABD096B-A129-46A9-BDAD-AAFB4A93A7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E3CE3-70AD-4491-B74C-EC7D8C564BB1}" type="pres">
      <dgm:prSet presAssocID="{CABD096B-A129-46A9-BDAD-AAFB4A93A719}" presName="accent_2" presStyleCnt="0"/>
      <dgm:spPr/>
    </dgm:pt>
    <dgm:pt modelId="{CAC8200F-7F52-4F91-91E7-F5590DC580C5}" type="pres">
      <dgm:prSet presAssocID="{CABD096B-A129-46A9-BDAD-AAFB4A93A719}" presName="accentRepeatNode" presStyleLbl="solidFgAcc1" presStyleIdx="1" presStyleCnt="3"/>
      <dgm:spPr/>
    </dgm:pt>
    <dgm:pt modelId="{ADA22676-B0F6-43F4-92CA-F1585509CC57}" type="pres">
      <dgm:prSet presAssocID="{AF2E7B5E-CFF9-440A-A84D-F9266BA820F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7C09A-714C-42FB-9E51-467A1D6F6412}" type="pres">
      <dgm:prSet presAssocID="{AF2E7B5E-CFF9-440A-A84D-F9266BA820F6}" presName="accent_3" presStyleCnt="0"/>
      <dgm:spPr/>
    </dgm:pt>
    <dgm:pt modelId="{88944BBB-0E51-4937-9641-ECC9D992EB26}" type="pres">
      <dgm:prSet presAssocID="{AF2E7B5E-CFF9-440A-A84D-F9266BA820F6}" presName="accentRepeatNode" presStyleLbl="solidFgAcc1" presStyleIdx="2" presStyleCnt="3"/>
      <dgm:spPr/>
    </dgm:pt>
  </dgm:ptLst>
  <dgm:cxnLst>
    <dgm:cxn modelId="{4D2E20CC-4052-4530-9B45-01ABBB618638}" type="presOf" srcId="{BD2496BA-EE1C-41BB-9D51-91767FBD6D21}" destId="{1C14D19A-1FD4-4D7E-A44C-E158DBF63A7B}" srcOrd="0" destOrd="0" presId="urn:microsoft.com/office/officeart/2008/layout/VerticalCurvedList"/>
    <dgm:cxn modelId="{3DA63A55-D4E7-4956-920B-15D685C26592}" type="presOf" srcId="{AF2E7B5E-CFF9-440A-A84D-F9266BA820F6}" destId="{ADA22676-B0F6-43F4-92CA-F1585509CC57}" srcOrd="0" destOrd="0" presId="urn:microsoft.com/office/officeart/2008/layout/VerticalCurvedList"/>
    <dgm:cxn modelId="{4628CB30-74D0-4379-A087-335CA28F68E8}" type="presOf" srcId="{CABD096B-A129-46A9-BDAD-AAFB4A93A719}" destId="{7C7582C8-DC15-45AE-B72E-624758A5CA99}" srcOrd="0" destOrd="0" presId="urn:microsoft.com/office/officeart/2008/layout/VerticalCurvedList"/>
    <dgm:cxn modelId="{877F0680-0A3B-42BD-898C-B6D2166B2D08}" type="presOf" srcId="{310FD235-D7D5-4519-9884-196A33B28071}" destId="{6B21F857-DC9C-4BEE-AEEA-7145150256C4}" srcOrd="0" destOrd="0" presId="urn:microsoft.com/office/officeart/2008/layout/VerticalCurvedList"/>
    <dgm:cxn modelId="{0092223E-0E0E-4575-943D-485AC86E10C6}" srcId="{310FD235-D7D5-4519-9884-196A33B28071}" destId="{BD2496BA-EE1C-41BB-9D51-91767FBD6D21}" srcOrd="0" destOrd="0" parTransId="{44346B97-D017-4441-A0F7-D8D164D7978B}" sibTransId="{0713EED1-7671-4B16-9853-B4802FA80C31}"/>
    <dgm:cxn modelId="{9BC93B40-9780-4FCA-B666-EF58A35E18E5}" type="presOf" srcId="{0713EED1-7671-4B16-9853-B4802FA80C31}" destId="{0635AA51-AE61-499D-8CE5-2E568AB1EB32}" srcOrd="0" destOrd="0" presId="urn:microsoft.com/office/officeart/2008/layout/VerticalCurvedList"/>
    <dgm:cxn modelId="{47030A37-07BB-4AB4-8DCA-C304313A68D4}" srcId="{310FD235-D7D5-4519-9884-196A33B28071}" destId="{AF2E7B5E-CFF9-440A-A84D-F9266BA820F6}" srcOrd="2" destOrd="0" parTransId="{D043AA5D-B2D5-4209-8F17-C4F257EF6D85}" sibTransId="{47AEADF1-BA00-4F32-A020-61C9C300CB1A}"/>
    <dgm:cxn modelId="{8AF7248F-D66D-4ED9-8505-7D2AA64BF68A}" srcId="{310FD235-D7D5-4519-9884-196A33B28071}" destId="{CABD096B-A129-46A9-BDAD-AAFB4A93A719}" srcOrd="1" destOrd="0" parTransId="{D37577D2-39B9-4974-B8CA-FE749E406137}" sibTransId="{927AEE83-C1C1-481C-B0E4-104A65D0E0BB}"/>
    <dgm:cxn modelId="{9D832EA2-9F28-43BA-A7FA-FF3F848FA082}" type="presParOf" srcId="{6B21F857-DC9C-4BEE-AEEA-7145150256C4}" destId="{8EBE7FD3-639A-43A1-A0BD-DDBD5534E125}" srcOrd="0" destOrd="0" presId="urn:microsoft.com/office/officeart/2008/layout/VerticalCurvedList"/>
    <dgm:cxn modelId="{3A83493B-C0BF-439E-AE5D-F5686E6B4456}" type="presParOf" srcId="{8EBE7FD3-639A-43A1-A0BD-DDBD5534E125}" destId="{DD277015-EF5A-45D5-926A-8C41AC208598}" srcOrd="0" destOrd="0" presId="urn:microsoft.com/office/officeart/2008/layout/VerticalCurvedList"/>
    <dgm:cxn modelId="{39B931A5-0515-4B76-99EB-0668EB6671EE}" type="presParOf" srcId="{DD277015-EF5A-45D5-926A-8C41AC208598}" destId="{D2D060A9-300A-4AD7-893E-FD5A2CB01C6D}" srcOrd="0" destOrd="0" presId="urn:microsoft.com/office/officeart/2008/layout/VerticalCurvedList"/>
    <dgm:cxn modelId="{F9EED081-D364-459C-B3E5-DBD9963A997C}" type="presParOf" srcId="{DD277015-EF5A-45D5-926A-8C41AC208598}" destId="{0635AA51-AE61-499D-8CE5-2E568AB1EB32}" srcOrd="1" destOrd="0" presId="urn:microsoft.com/office/officeart/2008/layout/VerticalCurvedList"/>
    <dgm:cxn modelId="{32602EEF-661B-41B1-AB13-192512E5BDFC}" type="presParOf" srcId="{DD277015-EF5A-45D5-926A-8C41AC208598}" destId="{E419D7D3-86CE-4E73-B40D-12E8A2EB547B}" srcOrd="2" destOrd="0" presId="urn:microsoft.com/office/officeart/2008/layout/VerticalCurvedList"/>
    <dgm:cxn modelId="{4DA4DAF0-8CBC-4F7F-AEF0-4ADEA136CDCE}" type="presParOf" srcId="{DD277015-EF5A-45D5-926A-8C41AC208598}" destId="{2C87D027-CEB2-464E-B4A1-71102CCE232B}" srcOrd="3" destOrd="0" presId="urn:microsoft.com/office/officeart/2008/layout/VerticalCurvedList"/>
    <dgm:cxn modelId="{1AAD54DA-37BD-400E-8EEF-96BF6A688152}" type="presParOf" srcId="{8EBE7FD3-639A-43A1-A0BD-DDBD5534E125}" destId="{1C14D19A-1FD4-4D7E-A44C-E158DBF63A7B}" srcOrd="1" destOrd="0" presId="urn:microsoft.com/office/officeart/2008/layout/VerticalCurvedList"/>
    <dgm:cxn modelId="{E7B0A0D6-6745-4CF9-B592-40E62803873C}" type="presParOf" srcId="{8EBE7FD3-639A-43A1-A0BD-DDBD5534E125}" destId="{46FBB3AC-B7B3-42C8-A3FB-85462B941CEB}" srcOrd="2" destOrd="0" presId="urn:microsoft.com/office/officeart/2008/layout/VerticalCurvedList"/>
    <dgm:cxn modelId="{37FB8568-71FA-435C-A9B6-4ECF4FD8BD34}" type="presParOf" srcId="{46FBB3AC-B7B3-42C8-A3FB-85462B941CEB}" destId="{EF29E9BD-3665-403F-A3E7-305C3E0698B5}" srcOrd="0" destOrd="0" presId="urn:microsoft.com/office/officeart/2008/layout/VerticalCurvedList"/>
    <dgm:cxn modelId="{EAA99F00-FB6C-406A-B396-3896AE31E309}" type="presParOf" srcId="{8EBE7FD3-639A-43A1-A0BD-DDBD5534E125}" destId="{7C7582C8-DC15-45AE-B72E-624758A5CA99}" srcOrd="3" destOrd="0" presId="urn:microsoft.com/office/officeart/2008/layout/VerticalCurvedList"/>
    <dgm:cxn modelId="{EFFAE9FC-C6DF-4997-8FF0-6E141FB7310D}" type="presParOf" srcId="{8EBE7FD3-639A-43A1-A0BD-DDBD5534E125}" destId="{F1EE3CE3-70AD-4491-B74C-EC7D8C564BB1}" srcOrd="4" destOrd="0" presId="urn:microsoft.com/office/officeart/2008/layout/VerticalCurvedList"/>
    <dgm:cxn modelId="{A33C04B0-8022-45C3-90A2-AF8B84BFD587}" type="presParOf" srcId="{F1EE3CE3-70AD-4491-B74C-EC7D8C564BB1}" destId="{CAC8200F-7F52-4F91-91E7-F5590DC580C5}" srcOrd="0" destOrd="0" presId="urn:microsoft.com/office/officeart/2008/layout/VerticalCurvedList"/>
    <dgm:cxn modelId="{D6220BC6-A2A7-4CE1-8FF7-0148D0B16985}" type="presParOf" srcId="{8EBE7FD3-639A-43A1-A0BD-DDBD5534E125}" destId="{ADA22676-B0F6-43F4-92CA-F1585509CC57}" srcOrd="5" destOrd="0" presId="urn:microsoft.com/office/officeart/2008/layout/VerticalCurvedList"/>
    <dgm:cxn modelId="{47D82FFB-E738-43F2-8A59-788374F96D87}" type="presParOf" srcId="{8EBE7FD3-639A-43A1-A0BD-DDBD5534E125}" destId="{E367C09A-714C-42FB-9E51-467A1D6F6412}" srcOrd="6" destOrd="0" presId="urn:microsoft.com/office/officeart/2008/layout/VerticalCurvedList"/>
    <dgm:cxn modelId="{BBCD8151-FBAD-44C7-8E5C-84F14F20CC04}" type="presParOf" srcId="{E367C09A-714C-42FB-9E51-467A1D6F6412}" destId="{88944BBB-0E51-4937-9641-ECC9D992EB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5AA51-AE61-499D-8CE5-2E568AB1EB32}">
      <dsp:nvSpPr>
        <dsp:cNvPr id="0" name=""/>
        <dsp:cNvSpPr/>
      </dsp:nvSpPr>
      <dsp:spPr>
        <a:xfrm>
          <a:off x="-3984081" y="-611633"/>
          <a:ext cx="4747878" cy="4747878"/>
        </a:xfrm>
        <a:prstGeom prst="blockArc">
          <a:avLst>
            <a:gd name="adj1" fmla="val 18900000"/>
            <a:gd name="adj2" fmla="val 2700000"/>
            <a:gd name="adj3" fmla="val 45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4D19A-1FD4-4D7E-A44C-E158DBF63A7B}">
      <dsp:nvSpPr>
        <dsp:cNvPr id="0" name=""/>
        <dsp:cNvSpPr/>
      </dsp:nvSpPr>
      <dsp:spPr>
        <a:xfrm>
          <a:off x="491188" y="352461"/>
          <a:ext cx="6553507" cy="7049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53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Memahami hubungan konsep himpunan dengan logika</a:t>
          </a:r>
          <a:endParaRPr lang="en-US" sz="2200" kern="1200"/>
        </a:p>
      </dsp:txBody>
      <dsp:txXfrm>
        <a:off x="491188" y="352461"/>
        <a:ext cx="6553507" cy="704922"/>
      </dsp:txXfrm>
    </dsp:sp>
    <dsp:sp modelId="{EF29E9BD-3665-403F-A3E7-305C3E0698B5}">
      <dsp:nvSpPr>
        <dsp:cNvPr id="0" name=""/>
        <dsp:cNvSpPr/>
      </dsp:nvSpPr>
      <dsp:spPr>
        <a:xfrm>
          <a:off x="50611" y="264345"/>
          <a:ext cx="881153" cy="8811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582C8-DC15-45AE-B72E-624758A5CA99}">
      <dsp:nvSpPr>
        <dsp:cNvPr id="0" name=""/>
        <dsp:cNvSpPr/>
      </dsp:nvSpPr>
      <dsp:spPr>
        <a:xfrm>
          <a:off x="747427" y="1409844"/>
          <a:ext cx="6297267" cy="7049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53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Memahami dan menggunakan konsep Aljabar Boolean</a:t>
          </a:r>
          <a:endParaRPr lang="en-US" sz="2200" kern="1200"/>
        </a:p>
      </dsp:txBody>
      <dsp:txXfrm>
        <a:off x="747427" y="1409844"/>
        <a:ext cx="6297267" cy="704922"/>
      </dsp:txXfrm>
    </dsp:sp>
    <dsp:sp modelId="{CAC8200F-7F52-4F91-91E7-F5590DC580C5}">
      <dsp:nvSpPr>
        <dsp:cNvPr id="0" name=""/>
        <dsp:cNvSpPr/>
      </dsp:nvSpPr>
      <dsp:spPr>
        <a:xfrm>
          <a:off x="306851" y="1321729"/>
          <a:ext cx="881153" cy="8811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22676-B0F6-43F4-92CA-F1585509CC57}">
      <dsp:nvSpPr>
        <dsp:cNvPr id="0" name=""/>
        <dsp:cNvSpPr/>
      </dsp:nvSpPr>
      <dsp:spPr>
        <a:xfrm>
          <a:off x="491188" y="2467228"/>
          <a:ext cx="6553507" cy="7049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53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Memahami konsep Logika proposisi dan  Predikat</a:t>
          </a:r>
          <a:endParaRPr lang="en-US" sz="2200" kern="1200"/>
        </a:p>
      </dsp:txBody>
      <dsp:txXfrm>
        <a:off x="491188" y="2467228"/>
        <a:ext cx="6553507" cy="704922"/>
      </dsp:txXfrm>
    </dsp:sp>
    <dsp:sp modelId="{88944BBB-0E51-4937-9641-ECC9D992EB26}">
      <dsp:nvSpPr>
        <dsp:cNvPr id="0" name=""/>
        <dsp:cNvSpPr/>
      </dsp:nvSpPr>
      <dsp:spPr>
        <a:xfrm>
          <a:off x="50611" y="2379113"/>
          <a:ext cx="881153" cy="8811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371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755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B0DA6C-1F99-4E41-BEAF-37BF3D34AC3A}" type="slidenum">
              <a:rPr lang="en-US" sz="1200">
                <a:latin typeface="Times New Roman" panose="02020603050405020304" pitchFamily="18" charset="0"/>
              </a:rPr>
              <a:pPr/>
              <a:t>16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48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6B3FDB-D194-4454-B56D-4EF84C5AB2A2}" type="slidenum">
              <a:rPr lang="en-US" sz="1200">
                <a:latin typeface="Times New Roman" panose="02020603050405020304" pitchFamily="18" charset="0"/>
              </a:rPr>
              <a:pPr/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05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BE7C10-70F6-44DC-88A6-3C4B9BFBD9EA}" type="slidenum">
              <a:rPr lang="en-US" sz="1200">
                <a:latin typeface="Times New Roman" panose="02020603050405020304" pitchFamily="18" charset="0"/>
              </a:rPr>
              <a:pPr/>
              <a:t>18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50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060A2A-86E6-445D-9DBB-21C6FC9D8D6E}" type="slidenum">
              <a:rPr lang="en-US" sz="1200">
                <a:latin typeface="Times New Roman" panose="02020603050405020304" pitchFamily="18" charset="0"/>
              </a:rPr>
              <a:pPr/>
              <a:t>19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01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F13ACA-AB30-4D56-A3CB-E0653ADCEAB8}" type="slidenum">
              <a:rPr lang="en-US" sz="1200">
                <a:latin typeface="Times New Roman" panose="02020603050405020304" pitchFamily="18" charset="0"/>
              </a:rPr>
              <a:pPr/>
              <a:t>20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0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02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48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46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65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215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314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13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817AF-B7CD-4C27-B4E2-C13EF4A7C312}" type="slidenum">
              <a:rPr lang="en-US" sz="1200">
                <a:latin typeface="Times New Roman" panose="02020603050405020304" pitchFamily="18" charset="0"/>
              </a:rPr>
              <a:pPr/>
              <a:t>15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2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CE8FB32E-A080-4B79-BEFE-088543429DF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39232A4B-A2F0-432B-89BA-12C0778FC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  <p:sldLayoutId id="2147483657" r:id="rId7"/>
    <p:sldLayoutId id="2147483659" r:id="rId8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1424" y="3785246"/>
            <a:ext cx="6036563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3600">
                <a:solidFill>
                  <a:srgbClr val="FF0000"/>
                </a:solidFill>
              </a:rPr>
              <a:t>PENGANTAR</a:t>
            </a:r>
            <a:r>
              <a:rPr lang="en-US" sz="4000"/>
              <a:t>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LOGIKA MATEMATIKA </a:t>
            </a:r>
            <a:endParaRPr lang="en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050150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/>
              <a:t>Kecerdasan Buatan (</a:t>
            </a:r>
            <a:r>
              <a:rPr lang="en-US" sz="2400" i="1"/>
              <a:t>Artificial Intelligence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Sistem Pakar (</a:t>
            </a:r>
            <a:r>
              <a:rPr lang="en-US" sz="2400" i="1"/>
              <a:t>Expert System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Logika pemrograman 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dsb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99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sz="2400"/>
              <a:t>M</a:t>
            </a:r>
            <a:r>
              <a:rPr lang="en-US" sz="2400" smtClean="0"/>
              <a:t>enggunakan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aturan-aturan</a:t>
            </a:r>
            <a:r>
              <a:rPr lang="en-US" sz="2400" dirty="0" smtClean="0"/>
              <a:t> </a:t>
            </a:r>
            <a:r>
              <a:rPr lang="en-US" sz="2400" err="1" smtClean="0"/>
              <a:t>matematika</a:t>
            </a:r>
            <a:r>
              <a:rPr lang="en-US" sz="2400" smtClean="0"/>
              <a:t> untuk</a:t>
            </a:r>
            <a:r>
              <a:rPr lang="en-US" sz="2400"/>
              <a:t> </a:t>
            </a:r>
            <a:r>
              <a:rPr lang="en-US" sz="2400" smtClean="0"/>
              <a:t>menyelesaikannya</a:t>
            </a:r>
          </a:p>
          <a:p>
            <a:pPr marL="271463" indent="-271463">
              <a:lnSpc>
                <a:spcPct val="150000"/>
              </a:lnSpc>
            </a:pPr>
            <a:endParaRPr lang="en-US" sz="2400" dirty="0" smtClean="0"/>
          </a:p>
          <a:p>
            <a:pPr marL="271463" indent="-271463">
              <a:lnSpc>
                <a:spcPct val="150000"/>
              </a:lnSpc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proses-proses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deduksi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pembuktian</a:t>
            </a:r>
            <a:r>
              <a:rPr lang="en-US" sz="2400" dirty="0" smtClean="0"/>
              <a:t> (</a:t>
            </a:r>
            <a:r>
              <a:rPr lang="en-US" sz="2400" i="1" dirty="0" smtClean="0"/>
              <a:t>methods of </a:t>
            </a:r>
            <a:r>
              <a:rPr lang="en-US" sz="2400" i="1" smtClean="0"/>
              <a:t>proofs</a:t>
            </a:r>
            <a:r>
              <a:rPr lang="en-US" sz="2400" smtClean="0"/>
              <a:t>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14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(</a:t>
            </a:r>
            <a:r>
              <a:rPr lang="en-US" sz="4000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50799" y="1831450"/>
            <a:ext cx="8064563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err="1" smtClean="0"/>
              <a:t>penalaran</a:t>
            </a:r>
            <a:r>
              <a:rPr lang="en-US" sz="2400" smtClean="0"/>
              <a:t> sintaktik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menghasilkan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pernyataan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bernilai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benar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err="1" smtClean="0">
                <a:sym typeface="Wingdings" pitchFamily="2" charset="2"/>
              </a:rPr>
              <a:t>atau</a:t>
            </a:r>
            <a:r>
              <a:rPr lang="en-US" sz="2400" smtClean="0">
                <a:sym typeface="Wingdings" pitchFamily="2" charset="2"/>
              </a:rPr>
              <a:t> salah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/>
              <a:t>Penalaran semantik </a:t>
            </a:r>
            <a:r>
              <a:rPr lang="en-US">
                <a:sym typeface="Wingdings" pitchFamily="2" charset="2"/>
              </a:rPr>
              <a:t> berusaha menjawab “Apakah kebenaran itu</a:t>
            </a:r>
            <a:r>
              <a:rPr lang="en-US" smtClean="0">
                <a:sym typeface="Wingdings" pitchFamily="2" charset="2"/>
              </a:rPr>
              <a:t>?”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>
                <a:sym typeface="Wingdings" pitchFamily="2" charset="2"/>
              </a:rPr>
              <a:t>Penalaran sintaktik  menjawab “ Apa yang dapat diungkapkan ?”</a:t>
            </a:r>
            <a:endParaRPr lang="en-US"/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endParaRPr lang="en-US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73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893700" y="3550"/>
            <a:ext cx="3232500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4294967295"/>
          </p:nvPr>
        </p:nvSpPr>
        <p:spPr>
          <a:xfrm>
            <a:off x="778225" y="4929750"/>
            <a:ext cx="6623100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smtClean="0">
                <a:solidFill>
                  <a:schemeClr val="lt1"/>
                </a:solidFill>
              </a:rPr>
              <a:t>Ilmu yang mendasari Aljabar Boolean</a:t>
            </a:r>
            <a:endParaRPr lang="en" sz="2400">
              <a:solidFill>
                <a:schemeClr val="lt1"/>
              </a:solidFill>
            </a:endParaRPr>
          </a:p>
        </p:txBody>
      </p:sp>
      <p:sp>
        <p:nvSpPr>
          <p:cNvPr id="11" name="Shape 164"/>
          <p:cNvSpPr/>
          <p:nvPr/>
        </p:nvSpPr>
        <p:spPr>
          <a:xfrm>
            <a:off x="1048860" y="1168793"/>
            <a:ext cx="1691716" cy="1756817"/>
          </a:xfrm>
          <a:prstGeom prst="ellipse">
            <a:avLst/>
          </a:prstGeom>
          <a:solidFill>
            <a:srgbClr val="FF9715">
              <a:alpha val="8538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endParaRPr lang="en" sz="24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" name="Shape 163"/>
          <p:cNvSpPr/>
          <p:nvPr/>
        </p:nvSpPr>
        <p:spPr>
          <a:xfrm>
            <a:off x="1379989" y="126520"/>
            <a:ext cx="1666679" cy="1652293"/>
          </a:xfrm>
          <a:prstGeom prst="ellipse">
            <a:avLst/>
          </a:prstGeom>
          <a:solidFill>
            <a:srgbClr val="92D050">
              <a:alpha val="8510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endParaRPr lang="en" sz="2400" b="1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" name="Shape 165"/>
          <p:cNvSpPr/>
          <p:nvPr/>
        </p:nvSpPr>
        <p:spPr>
          <a:xfrm>
            <a:off x="2207837" y="843599"/>
            <a:ext cx="1739770" cy="1736873"/>
          </a:xfrm>
          <a:prstGeom prst="ellipse">
            <a:avLst/>
          </a:prstGeom>
          <a:solidFill>
            <a:srgbClr val="F20253">
              <a:alpha val="8510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endParaRPr lang="en" sz="24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ctrTitle" idx="4294967295"/>
          </p:nvPr>
        </p:nvSpPr>
        <p:spPr>
          <a:xfrm>
            <a:off x="778225" y="3177925"/>
            <a:ext cx="66231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smtClean="0">
                <a:solidFill>
                  <a:srgbClr val="FFFFFF"/>
                </a:solidFill>
              </a:rPr>
              <a:t>Teori Himpunan</a:t>
            </a:r>
            <a:endParaRPr lang="en" sz="7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93625" y="2286000"/>
            <a:ext cx="3592650" cy="227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b="1" smtClean="0"/>
              <a:t>Ciri </a:t>
            </a:r>
            <a:endParaRPr lang="en" b="1"/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latin typeface="Garamond" panose="02020404030301010803" pitchFamily="18" charset="0"/>
              </a:rPr>
              <a:t>Kumpulan </a:t>
            </a:r>
            <a:r>
              <a:rPr lang="en-US">
                <a:latin typeface="Garamond" panose="02020404030301010803" pitchFamily="18" charset="0"/>
              </a:rPr>
              <a:t>obyek yang berbeda tetapi memiliki sifat yang serupa,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Garamond" panose="02020404030301010803" pitchFamily="18" charset="0"/>
              </a:rPr>
              <a:t>Sifat serupa ini menjadi syarat keanggotaan himpunan,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Garamond" panose="02020404030301010803" pitchFamily="18" charset="0"/>
              </a:rPr>
              <a:t>Elemen himpunan merupakan anggota dari suatu himpunan,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93700" y="9604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-US" smtClean="0"/>
              <a:t>Pengertian</a:t>
            </a:r>
            <a:endParaRPr lang="en"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648089" y="2286000"/>
            <a:ext cx="3852985" cy="227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" b="1" smtClean="0"/>
              <a:t>Simbol</a:t>
            </a:r>
            <a:endParaRPr lang="en" b="1"/>
          </a:p>
          <a:p>
            <a:pPr marL="285750" indent="-285750">
              <a:lnSpc>
                <a:spcPct val="150000"/>
              </a:lnSpc>
            </a:pPr>
            <a:r>
              <a:rPr lang="en-US" smtClean="0">
                <a:latin typeface="Garamond" panose="02020404030301010803" pitchFamily="18" charset="0"/>
              </a:rPr>
              <a:t>Direpresentasikan </a:t>
            </a:r>
            <a:r>
              <a:rPr lang="en-US">
                <a:latin typeface="Garamond" panose="02020404030301010803" pitchFamily="18" charset="0"/>
              </a:rPr>
              <a:t>dengan huruf kapital A, B, C, dan seterusnya,</a:t>
            </a:r>
          </a:p>
          <a:p>
            <a:pPr marL="285750" indent="-285750">
              <a:lnSpc>
                <a:spcPct val="150000"/>
              </a:lnSpc>
            </a:pPr>
            <a:r>
              <a:rPr lang="en-US">
                <a:latin typeface="Garamond" panose="02020404030301010803" pitchFamily="18" charset="0"/>
              </a:rPr>
              <a:t>Elemen himpunan direpresentasikan dengan huruf kecil a, b, c, dan seterusnya,</a:t>
            </a:r>
          </a:p>
          <a:p>
            <a:pPr marL="285750" indent="-285750">
              <a:lnSpc>
                <a:spcPct val="150000"/>
              </a:lnSpc>
            </a:pPr>
            <a:r>
              <a:rPr lang="en-US">
                <a:latin typeface="Garamond" panose="02020404030301010803" pitchFamily="18" charset="0"/>
              </a:rPr>
              <a:t>Simbol dari elemen A ditulis sebagai 1 </a:t>
            </a:r>
            <a:r>
              <a:rPr lang="en-US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>
                <a:latin typeface="Garamond" panose="02020404030301010803" pitchFamily="18" charset="0"/>
              </a:rPr>
              <a:t> A, 0 </a:t>
            </a:r>
            <a:r>
              <a:rPr lang="en-US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>
                <a:latin typeface="Garamond" panose="02020404030301010803" pitchFamily="18" charset="0"/>
              </a:rPr>
              <a:t> A,</a:t>
            </a:r>
          </a:p>
          <a:p>
            <a:pPr marL="285750" indent="-285750">
              <a:lnSpc>
                <a:spcPct val="150000"/>
              </a:lnSpc>
            </a:pPr>
            <a:r>
              <a:rPr lang="en-US">
                <a:latin typeface="Garamond" panose="02020404030301010803" pitchFamily="18" charset="0"/>
              </a:rPr>
              <a:t>Simbol dari bukan elemen A ditulis sebagai x </a:t>
            </a:r>
            <a:r>
              <a:rPr lang="en-US">
                <a:latin typeface="Garamond" panose="02020404030301010803" pitchFamily="18" charset="0"/>
                <a:sym typeface="Symbol" panose="05050102010706020507" pitchFamily="18" charset="2"/>
              </a:rPr>
              <a:t></a:t>
            </a:r>
            <a:r>
              <a:rPr lang="en-US">
                <a:latin typeface="Garamond" panose="02020404030301010803" pitchFamily="18" charset="0"/>
              </a:rPr>
              <a:t> A,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100" b="1" smtClean="0">
                <a:latin typeface="Garamond" panose="02020404030301010803" pitchFamily="18" charset="0"/>
              </a:rPr>
              <a:t>Irisan (</a:t>
            </a:r>
            <a:r>
              <a:rPr lang="en-US" sz="2100" b="1" i="1" smtClean="0">
                <a:latin typeface="Garamond" panose="02020404030301010803" pitchFamily="18" charset="0"/>
              </a:rPr>
              <a:t>intersection</a:t>
            </a:r>
            <a:r>
              <a:rPr lang="en-US" sz="2100" b="1" smtClean="0">
                <a:latin typeface="Garamond" panose="02020404030301010803" pitchFamily="18" charset="0"/>
              </a:rPr>
              <a:t>)</a:t>
            </a:r>
            <a:endParaRPr lang="en-US" sz="21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9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Irisan dari himpunan A dan B adalah himpunan yang setiap elemennya merupakan elemen dari himpunan A dan himpunan B.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9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Simbol, A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</a:t>
            </a:r>
            <a:r>
              <a:rPr lang="en-US" sz="1900" smtClean="0">
                <a:latin typeface="Garamond" panose="02020404030301010803" pitchFamily="18" charset="0"/>
              </a:rPr>
              <a:t> B = { x | x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 sz="1900" smtClean="0">
                <a:latin typeface="Garamond" panose="02020404030301010803" pitchFamily="18" charset="0"/>
              </a:rPr>
              <a:t> A dan x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 sz="1900" smtClean="0">
                <a:latin typeface="Garamond" panose="02020404030301010803" pitchFamily="18" charset="0"/>
              </a:rPr>
              <a:t> B 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9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Contoh 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A = { 3, 5, 9 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B = { -2, 6 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A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</a:t>
            </a:r>
            <a:r>
              <a:rPr lang="en-US" sz="1900" smtClean="0">
                <a:latin typeface="Garamond" panose="02020404030301010803" pitchFamily="18" charset="0"/>
              </a:rPr>
              <a:t> B = { }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100" b="1" smtClean="0">
                <a:latin typeface="Garamond" panose="02020404030301010803" pitchFamily="18" charset="0"/>
              </a:rPr>
              <a:t>Gabungan </a:t>
            </a:r>
            <a:r>
              <a:rPr lang="en-US" sz="2100" b="1">
                <a:latin typeface="Garamond" panose="02020404030301010803" pitchFamily="18" charset="0"/>
              </a:rPr>
              <a:t>(</a:t>
            </a:r>
            <a:r>
              <a:rPr lang="en-US" sz="2100" b="1" i="1">
                <a:latin typeface="Garamond" panose="02020404030301010803" pitchFamily="18" charset="0"/>
              </a:rPr>
              <a:t>Union</a:t>
            </a:r>
            <a:r>
              <a:rPr lang="en-US" sz="2100" b="1">
                <a:latin typeface="Garamond" panose="02020404030301010803" pitchFamily="18" charset="0"/>
              </a:rPr>
              <a:t>)</a:t>
            </a:r>
            <a:endParaRPr lang="en-US" sz="210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9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Gabungan </a:t>
            </a:r>
            <a:r>
              <a:rPr lang="en-US" sz="1900">
                <a:latin typeface="Garamond" panose="02020404030301010803" pitchFamily="18" charset="0"/>
              </a:rPr>
              <a:t>dari himpunan A dan B adalah himpunan yang setiap anggotanya merupakan anggota himpunan A atau anggota himpunan B atau anggota keduanya</a:t>
            </a:r>
            <a:r>
              <a:rPr lang="en-US" sz="1900" smtClean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90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900">
                <a:latin typeface="Garamond" panose="02020404030301010803" pitchFamily="18" charset="0"/>
              </a:rPr>
              <a:t>Simbol : A </a:t>
            </a:r>
            <a:r>
              <a:rPr lang="en-US" sz="1900">
                <a:latin typeface="Garamond" panose="02020404030301010803" pitchFamily="18" charset="0"/>
                <a:sym typeface="Symbol" panose="05050102010706020507" pitchFamily="18" charset="2"/>
              </a:rPr>
              <a:t></a:t>
            </a:r>
            <a:r>
              <a:rPr lang="en-US" sz="1900">
                <a:latin typeface="Garamond" panose="02020404030301010803" pitchFamily="18" charset="0"/>
              </a:rPr>
              <a:t> B = { x | x  </a:t>
            </a:r>
            <a:r>
              <a:rPr lang="en-US" sz="1900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 sz="1900">
                <a:latin typeface="Garamond" panose="02020404030301010803" pitchFamily="18" charset="0"/>
              </a:rPr>
              <a:t> A atau x </a:t>
            </a:r>
            <a:r>
              <a:rPr lang="en-US" sz="1900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 sz="1900">
                <a:latin typeface="Garamond" panose="02020404030301010803" pitchFamily="18" charset="0"/>
              </a:rPr>
              <a:t> B }</a:t>
            </a:r>
          </a:p>
          <a:p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21438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A395D5-B18B-43FB-B74F-9A0BB3AD6FA2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</a:t>
            </a:r>
            <a:r>
              <a:rPr lang="en-US" smtClean="0"/>
              <a:t>perasi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624" y="1600200"/>
            <a:ext cx="3464063" cy="496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600" b="1" smtClean="0">
                <a:latin typeface="Garamond" panose="02020404030301010803" pitchFamily="18" charset="0"/>
              </a:rPr>
              <a:t>Komplemen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Komplemen dari suatu himpunan A terhadap suatu himpunan semesta adalah suatu himpunan yang elemennya merupakan elemen S yang bukan elemen A.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Simbol :  A‘ = { x | x </a:t>
            </a:r>
            <a:r>
              <a:rPr lang="en-US" sz="2200" smtClean="0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 sz="2200" smtClean="0">
                <a:latin typeface="Garamond" panose="02020404030301010803" pitchFamily="18" charset="0"/>
              </a:rPr>
              <a:t> S dan x </a:t>
            </a:r>
            <a:r>
              <a:rPr lang="en-US" sz="2200" smtClean="0">
                <a:latin typeface="Garamond" panose="02020404030301010803" pitchFamily="18" charset="0"/>
                <a:sym typeface="Symbol" panose="05050102010706020507" pitchFamily="18" charset="2"/>
              </a:rPr>
              <a:t></a:t>
            </a:r>
            <a:r>
              <a:rPr lang="en-US" sz="2200" smtClean="0">
                <a:latin typeface="Garamond" panose="02020404030301010803" pitchFamily="18" charset="0"/>
              </a:rPr>
              <a:t> A } = S – 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4933830" y="1600200"/>
            <a:ext cx="3448169" cy="496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600" b="1" smtClean="0">
                <a:latin typeface="Garamond" panose="02020404030301010803" pitchFamily="18" charset="0"/>
              </a:rPr>
              <a:t>Selisih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</a:rPr>
              <a:t>Selisih dari 2 buah himpunan A dan B adalah suatu himpunan yang elemennya merupakan elemen A dan bukan elemen B. Selisih antara A dan B dapat juga dikatakan sebagai komplemen himpunan B relatif terhadap himpunan </a:t>
            </a:r>
            <a:r>
              <a:rPr lang="en-US" sz="2200" smtClean="0">
                <a:latin typeface="Garamond" panose="02020404030301010803" pitchFamily="18" charset="0"/>
              </a:rPr>
              <a:t>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</a:rPr>
              <a:t>Simbol : A – B = { x | x </a:t>
            </a:r>
            <a:r>
              <a:rPr lang="en-US" sz="2200">
                <a:latin typeface="Garamond" panose="02020404030301010803" pitchFamily="18" charset="0"/>
                <a:sym typeface="Symbol" panose="05050102010706020507" pitchFamily="18" charset="2"/>
              </a:rPr>
              <a:t></a:t>
            </a:r>
            <a:r>
              <a:rPr lang="en-US" sz="2200">
                <a:latin typeface="Garamond" panose="02020404030301010803" pitchFamily="18" charset="0"/>
              </a:rPr>
              <a:t> A dan x </a:t>
            </a:r>
            <a:r>
              <a:rPr lang="en-US" sz="2200">
                <a:latin typeface="Garamond" panose="02020404030301010803" pitchFamily="18" charset="0"/>
                <a:sym typeface="Symbol" panose="05050102010706020507" pitchFamily="18" charset="2"/>
              </a:rPr>
              <a:t></a:t>
            </a:r>
            <a:r>
              <a:rPr lang="en-US" sz="2200">
                <a:latin typeface="Garamond" panose="02020404030301010803" pitchFamily="18" charset="0"/>
              </a:rPr>
              <a:t>  B } = A </a:t>
            </a:r>
            <a:r>
              <a:rPr lang="en-US" sz="2200">
                <a:latin typeface="Garamond" panose="02020404030301010803" pitchFamily="18" charset="0"/>
                <a:sym typeface="Symbol" panose="05050102010706020507" pitchFamily="18" charset="2"/>
              </a:rPr>
              <a:t></a:t>
            </a:r>
            <a:r>
              <a:rPr lang="en-US" sz="2200">
                <a:latin typeface="Garamond" panose="02020404030301010803" pitchFamily="18" charset="0"/>
              </a:rPr>
              <a:t> B’</a:t>
            </a:r>
          </a:p>
          <a:p>
            <a:endParaRPr lang="en-US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21438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8AE8B5-3368-4270-834C-1166015B2EBB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1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000" y="1867600"/>
            <a:ext cx="6462600" cy="4736400"/>
          </a:xfrm>
        </p:spPr>
        <p:txBody>
          <a:bodyPr/>
          <a:lstStyle/>
          <a:p>
            <a:pPr eaLnBrk="1" hangingPunct="1">
              <a:buNone/>
            </a:pPr>
            <a:r>
              <a:rPr lang="en-US" sz="2100" b="1" smtClean="0">
                <a:latin typeface="Garamond" panose="02020404030301010803" pitchFamily="18" charset="0"/>
              </a:rPr>
              <a:t>Perbedaan simetris ( </a:t>
            </a:r>
            <a:r>
              <a:rPr lang="en-US" sz="2100" b="1" i="1" smtClean="0">
                <a:latin typeface="Garamond" panose="02020404030301010803" pitchFamily="18" charset="0"/>
              </a:rPr>
              <a:t>Symmetric Difference</a:t>
            </a:r>
            <a:r>
              <a:rPr lang="en-US" b="1" i="1" smtClean="0">
                <a:latin typeface="Garamond" panose="02020404030301010803" pitchFamily="18" charset="0"/>
              </a:rPr>
              <a:t> </a:t>
            </a:r>
            <a:r>
              <a:rPr lang="en-US" b="1" smtClean="0">
                <a:latin typeface="Garamond" panose="02020404030301010803" pitchFamily="18" charset="0"/>
              </a:rPr>
              <a:t>)</a:t>
            </a:r>
            <a:endParaRPr lang="en-US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Perbedaan simetris dari himpunan A dan B adalah suatu himpunan yang elemennya ada pada himupunan A atau B tetapi tidak pada keduanya.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1900" smtClean="0">
              <a:latin typeface="Garamond" panose="02020404030301010803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Simbol : 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A 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</a:t>
            </a:r>
            <a:r>
              <a:rPr lang="en-US" sz="1900" smtClean="0">
                <a:latin typeface="Garamond" panose="02020404030301010803" pitchFamily="18" charset="0"/>
              </a:rPr>
              <a:t>  B = ( A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</a:t>
            </a:r>
            <a:r>
              <a:rPr lang="en-US" sz="1900" smtClean="0">
                <a:latin typeface="Garamond" panose="02020404030301010803" pitchFamily="18" charset="0"/>
              </a:rPr>
              <a:t> B )  –  ( A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</a:t>
            </a:r>
            <a:r>
              <a:rPr lang="en-US" sz="1900" smtClean="0">
                <a:latin typeface="Garamond" panose="02020404030301010803" pitchFamily="18" charset="0"/>
              </a:rPr>
              <a:t> B ) = ( A – B )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</a:t>
            </a:r>
            <a:r>
              <a:rPr lang="en-US" sz="1900" smtClean="0">
                <a:latin typeface="Garamond" panose="02020404030301010803" pitchFamily="18" charset="0"/>
              </a:rPr>
              <a:t> ( B – A 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Contoh 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A = { 2, 4, 6 } ; B = { 2, 3, 5 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900" smtClean="0">
                <a:latin typeface="Garamond" panose="02020404030301010803" pitchFamily="18" charset="0"/>
              </a:rPr>
              <a:t>A  </a:t>
            </a:r>
            <a:r>
              <a:rPr lang="en-US" sz="1900" smtClean="0">
                <a:latin typeface="Garamond" panose="02020404030301010803" pitchFamily="18" charset="0"/>
                <a:sym typeface="Symbol" panose="05050102010706020507" pitchFamily="18" charset="2"/>
              </a:rPr>
              <a:t></a:t>
            </a:r>
            <a:r>
              <a:rPr lang="en-US" sz="1900" smtClean="0">
                <a:latin typeface="Garamond" panose="02020404030301010803" pitchFamily="18" charset="0"/>
              </a:rPr>
              <a:t> B = { 3, 4, 5, 6 }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21438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78DA2C-3730-466B-975B-50CE586C2CBF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Aljabar himpunan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latin typeface="Garamond" panose="02020404030301010803" pitchFamily="18" charset="0"/>
              </a:rPr>
              <a:t>Perubahan symbol pada aljabar Himpunan.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latin typeface="Garamond" panose="02020404030301010803" pitchFamily="18" charset="0"/>
              </a:rPr>
              <a:t>		</a:t>
            </a:r>
            <a:endParaRPr lang="en-US" sz="2400" smtClean="0">
              <a:latin typeface="Garamond" panose="02020404030301010803" pitchFamily="18" charset="0"/>
              <a:sym typeface="Symbol" panose="05050102010706020507" pitchFamily="18" charset="2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21438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0D925A-4B72-4C68-AA36-FFB8ADDEA803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30597"/>
              </p:ext>
            </p:extLst>
          </p:nvPr>
        </p:nvGraphicFramePr>
        <p:xfrm>
          <a:off x="1166810" y="2500311"/>
          <a:ext cx="6462714" cy="324759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31357"/>
                <a:gridCol w="3231357"/>
              </a:tblGrid>
              <a:tr h="428452">
                <a:tc>
                  <a:txBody>
                    <a:bodyPr/>
                    <a:lstStyle/>
                    <a:p>
                      <a:r>
                        <a:rPr lang="en-US" sz="1800" smtClean="0"/>
                        <a:t>Operator Aritmatika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u="none" strike="noStrike" cap="none" smtClean="0">
                          <a:sym typeface="Arial"/>
                        </a:rPr>
                        <a:t>Operator </a:t>
                      </a:r>
                      <a:r>
                        <a:rPr lang="en-US" sz="1800" smtClean="0"/>
                        <a:t>Himpunan</a:t>
                      </a:r>
                      <a:endParaRPr lang="en-US" sz="180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28452">
                <a:tc>
                  <a:txBody>
                    <a:bodyPr/>
                    <a:lstStyle/>
                    <a:p>
                      <a:r>
                        <a:rPr lang="en-US" sz="1800" smtClean="0"/>
                        <a:t>penjumlahan (+) 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smtClean="0"/>
                        <a:t>Gabung (U)</a:t>
                      </a:r>
                      <a:endParaRPr lang="en-US" sz="180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37232">
                <a:tc>
                  <a:txBody>
                    <a:bodyPr/>
                    <a:lstStyle/>
                    <a:p>
                      <a:r>
                        <a:rPr lang="en-US" sz="1800" smtClean="0"/>
                        <a:t>perkalian (</a:t>
                      </a:r>
                      <a:r>
                        <a:rPr lang="en-US" sz="1800" smtClean="0"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800" smtClean="0"/>
                        <a:t>) 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smtClean="0"/>
                        <a:t>irisan ( </a:t>
                      </a:r>
                      <a:r>
                        <a:rPr lang="en-US" sz="1800" smtClean="0">
                          <a:sym typeface="Symbol" panose="05050102010706020507" pitchFamily="18" charset="2"/>
                        </a:rPr>
                        <a:t></a:t>
                      </a:r>
                      <a:r>
                        <a:rPr lang="en-US" sz="1800" smtClean="0"/>
                        <a:t> </a:t>
                      </a:r>
                      <a:r>
                        <a:rPr lang="en-US" sz="1800" smtClean="0"/>
                        <a:t>)</a:t>
                      </a:r>
                      <a:endParaRPr lang="en-US" sz="180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37232">
                <a:tc>
                  <a:txBody>
                    <a:bodyPr/>
                    <a:lstStyle/>
                    <a:p>
                      <a:r>
                        <a:rPr lang="en-US" sz="1800" smtClean="0"/>
                        <a:t>bilangan unik nol (0) 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himpunan </a:t>
                      </a:r>
                      <a:r>
                        <a:rPr lang="en-US" sz="1800" smtClean="0">
                          <a:sym typeface="Symbol" panose="05050102010706020507" pitchFamily="18" charset="2"/>
                        </a:rPr>
                        <a:t></a:t>
                      </a:r>
                      <a:endParaRPr lang="en-US" sz="1800"/>
                    </a:p>
                  </a:txBody>
                  <a:tcPr/>
                </a:tc>
              </a:tr>
              <a:tr h="437232">
                <a:tc>
                  <a:txBody>
                    <a:bodyPr/>
                    <a:lstStyle/>
                    <a:p>
                      <a:r>
                        <a:rPr lang="en-US" sz="1800" smtClean="0"/>
                        <a:t>bilangan unik 1 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smtClean="0"/>
                        <a:t> semesta </a:t>
                      </a:r>
                      <a:r>
                        <a:rPr lang="en-US" sz="1800" smtClean="0"/>
                        <a:t>S</a:t>
                      </a:r>
                      <a:endParaRPr lang="en-US" sz="180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37232">
                <a:tc>
                  <a:txBody>
                    <a:bodyPr/>
                    <a:lstStyle/>
                    <a:p>
                      <a:r>
                        <a:rPr lang="en-US" sz="1800" smtClean="0"/>
                        <a:t>Bilangan unik ( -a )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smtClean="0"/>
                        <a:t>A</a:t>
                      </a:r>
                      <a:r>
                        <a:rPr lang="en-US" sz="1800" smtClean="0"/>
                        <a:t>’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smtClean="0"/>
                        <a:t>Contoh :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smtClean="0"/>
                        <a:t>A  U A’ = 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/>
                        <a:t>A  </a:t>
                      </a:r>
                      <a:r>
                        <a:rPr lang="en-US" sz="1800" smtClean="0">
                          <a:sym typeface="Symbol" panose="05050102010706020507" pitchFamily="18" charset="2"/>
                        </a:rPr>
                        <a:t></a:t>
                      </a:r>
                      <a:r>
                        <a:rPr lang="en-US" sz="1800" smtClean="0"/>
                        <a:t> A’ = </a:t>
                      </a:r>
                      <a:r>
                        <a:rPr lang="en-US" sz="1800" smtClean="0">
                          <a:sym typeface="Symbol" panose="05050102010706020507" pitchFamily="18" charset="2"/>
                        </a:rPr>
                        <a:t></a:t>
                      </a:r>
                      <a:endParaRPr lang="en-US" sz="1800" smtClean="0">
                        <a:latin typeface="Garamond" panose="02020404030301010803" pitchFamily="18" charset="0"/>
                        <a:sym typeface="Symbol" panose="05050102010706020507" pitchFamily="18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50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Transisi dari himpunan ke logika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000" y="1417650"/>
            <a:ext cx="6462600" cy="473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Pada dasarnya Aljabar Boolean memberikan perantaraan antara Aljabar himpunan dan logika sebagai berikut 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200" smtClean="0">
              <a:latin typeface="Garamond" panose="02020404030301010803" pitchFamily="18" charset="0"/>
            </a:endParaRPr>
          </a:p>
          <a:p>
            <a:pPr eaLnBrk="1" hangingPunct="1"/>
            <a:r>
              <a:rPr lang="en-US" sz="2200" smtClean="0">
                <a:latin typeface="Garamond" panose="02020404030301010803" pitchFamily="18" charset="0"/>
              </a:rPr>
              <a:t>operasi-operasi dasar dalam aljabar himpunan dengan 2 elemen yaitu </a:t>
            </a:r>
            <a:r>
              <a:rPr lang="en-US" sz="2200" smtClean="0">
                <a:latin typeface="Garamond" panose="02020404030301010803" pitchFamily="18" charset="0"/>
                <a:sym typeface="Symbol" panose="05050102010706020507" pitchFamily="18" charset="2"/>
              </a:rPr>
              <a:t></a:t>
            </a:r>
            <a:r>
              <a:rPr lang="en-US" sz="2200" smtClean="0">
                <a:latin typeface="Garamond" panose="02020404030301010803" pitchFamily="18" charset="0"/>
              </a:rPr>
              <a:t> dan A,</a:t>
            </a:r>
          </a:p>
          <a:p>
            <a:pPr eaLnBrk="1" hangingPunct="1"/>
            <a:endParaRPr lang="en-US" sz="2200" smtClean="0">
              <a:latin typeface="Garamond" panose="02020404030301010803" pitchFamily="18" charset="0"/>
            </a:endParaRPr>
          </a:p>
          <a:p>
            <a:pPr eaLnBrk="1" hangingPunct="1"/>
            <a:endParaRPr lang="en-US" sz="2200" smtClean="0">
              <a:latin typeface="Garamond" panose="02020404030301010803" pitchFamily="18" charset="0"/>
            </a:endParaRPr>
          </a:p>
          <a:p>
            <a:pPr eaLnBrk="1" hangingPunct="1"/>
            <a:endParaRPr lang="en-US" sz="2200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Jika diinterpretasikan sebagai aljabar boolean maka kedua elemen pada aljabar himpunan berkorespodensi dengan elemen pada aljabar Boolean yaitu 0 dan 1.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21438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6E45D4-269F-448D-A382-36723F67230D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19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357563"/>
            <a:ext cx="56880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4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 idx="4294967295"/>
          </p:nvPr>
        </p:nvSpPr>
        <p:spPr>
          <a:xfrm>
            <a:off x="916025" y="623416"/>
            <a:ext cx="55611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7ECEFD"/>
                </a:solidFill>
              </a:rPr>
              <a:t>Hello!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4294967295"/>
          </p:nvPr>
        </p:nvSpPr>
        <p:spPr>
          <a:xfrm>
            <a:off x="916025" y="2015100"/>
            <a:ext cx="6436475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 b="1">
                <a:solidFill>
                  <a:srgbClr val="2185C5"/>
                </a:solidFill>
              </a:rPr>
              <a:t>NELLY INDRIANI </a:t>
            </a:r>
            <a:r>
              <a:rPr lang="en-US" sz="2800" b="1" smtClean="0">
                <a:solidFill>
                  <a:srgbClr val="2185C5"/>
                </a:solidFill>
              </a:rPr>
              <a:t>W. </a:t>
            </a:r>
            <a:r>
              <a:rPr lang="en-US" sz="2800" b="1">
                <a:solidFill>
                  <a:srgbClr val="2185C5"/>
                </a:solidFill>
              </a:rPr>
              <a:t>S.Si., </a:t>
            </a:r>
            <a:r>
              <a:rPr lang="en-US" sz="2800" b="1" smtClean="0">
                <a:solidFill>
                  <a:srgbClr val="2185C5"/>
                </a:solidFill>
              </a:rPr>
              <a:t>M.T</a:t>
            </a:r>
            <a:endParaRPr lang="en-US" sz="2800" b="1">
              <a:solidFill>
                <a:srgbClr val="2185C5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916025" y="3297675"/>
            <a:ext cx="5561100" cy="266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smtClean="0"/>
              <a:t>Teknik Informatika </a:t>
            </a:r>
            <a:r>
              <a:rPr lang="en-US" sz="2400"/>
              <a:t>- UNIKOM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You can find me at</a:t>
            </a:r>
            <a:r>
              <a:rPr lang="en" sz="2400" smtClean="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smtClean="0"/>
              <a:t> Room 6014</a:t>
            </a:r>
            <a:endParaRPr lang="en" sz="2400"/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 </a:t>
            </a:r>
            <a:r>
              <a:rPr lang="en-US" sz="2400" smtClean="0"/>
              <a:t>n</a:t>
            </a:r>
            <a:r>
              <a:rPr lang="en" sz="2400" smtClean="0"/>
              <a:t>elly.indriani@email.unikom.ac.id</a:t>
            </a:r>
            <a:endParaRPr lang="en" sz="2400"/>
          </a:p>
        </p:txBody>
      </p:sp>
      <p:grpSp>
        <p:nvGrpSpPr>
          <p:cNvPr id="3" name="Group 2"/>
          <p:cNvGrpSpPr/>
          <p:nvPr/>
        </p:nvGrpSpPr>
        <p:grpSpPr>
          <a:xfrm>
            <a:off x="7310175" y="-14288"/>
            <a:ext cx="1833825" cy="6659083"/>
            <a:chOff x="7310175" y="-14288"/>
            <a:chExt cx="1833825" cy="665908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1850" y="-14288"/>
              <a:ext cx="1832150" cy="15340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11850" y="1493513"/>
              <a:ext cx="1832150" cy="155369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1850" y="3027549"/>
              <a:ext cx="1832150" cy="142563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10175" y="4446612"/>
              <a:ext cx="1832150" cy="134366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426"/>
            <a:stretch/>
          </p:blipFill>
          <p:spPr>
            <a:xfrm>
              <a:off x="7310177" y="5838296"/>
              <a:ext cx="1832150" cy="80649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785813"/>
          </a:xfrm>
        </p:spPr>
        <p:txBody>
          <a:bodyPr/>
          <a:lstStyle/>
          <a:p>
            <a:pPr eaLnBrk="1" hangingPunct="1"/>
            <a:r>
              <a:rPr lang="en-US" sz="3600" smtClean="0"/>
              <a:t>Transisi dari himpunan ke logika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50"/>
            <a:ext cx="8229600" cy="4573588"/>
          </a:xfrm>
        </p:spPr>
        <p:txBody>
          <a:bodyPr/>
          <a:lstStyle/>
          <a:p>
            <a:pPr eaLnBrk="1" hangingPunct="1"/>
            <a:r>
              <a:rPr lang="en-US" sz="2200" smtClean="0">
                <a:latin typeface="Garamond" panose="02020404030301010803" pitchFamily="18" charset="0"/>
              </a:rPr>
              <a:t>operasi-operasi dasar dalam aljabar boolean dengan 2 elemen yaitu, 0 dan 1, </a:t>
            </a:r>
          </a:p>
          <a:p>
            <a:pPr eaLnBrk="1" hangingPunct="1"/>
            <a:endParaRPr lang="en-US" sz="2200" smtClean="0">
              <a:latin typeface="Garamond" panose="02020404030301010803" pitchFamily="18" charset="0"/>
            </a:endParaRPr>
          </a:p>
          <a:p>
            <a:pPr eaLnBrk="1" hangingPunct="1"/>
            <a:endParaRPr lang="en-US" sz="2200" smtClean="0">
              <a:latin typeface="Garamond" panose="02020404030301010803" pitchFamily="18" charset="0"/>
            </a:endParaRPr>
          </a:p>
          <a:p>
            <a:pPr eaLnBrk="1" hangingPunct="1"/>
            <a:endParaRPr lang="en-US" sz="2200" smtClean="0">
              <a:latin typeface="Garamond" panose="02020404030301010803" pitchFamily="18" charset="0"/>
            </a:endParaRPr>
          </a:p>
          <a:p>
            <a:pPr eaLnBrk="1" hangingPunct="1"/>
            <a:r>
              <a:rPr lang="en-US" sz="2200" smtClean="0">
                <a:latin typeface="Garamond" panose="02020404030301010803" pitchFamily="18" charset="0"/>
              </a:rPr>
              <a:t>operasi-operasi dasar dalam logika (kalkulus proposisi) melibatkan elemen </a:t>
            </a:r>
            <a:r>
              <a:rPr lang="en-US" sz="2200" i="1" smtClean="0">
                <a:latin typeface="Garamond" panose="02020404030301010803" pitchFamily="18" charset="0"/>
              </a:rPr>
              <a:t>false</a:t>
            </a:r>
            <a:r>
              <a:rPr lang="en-US" sz="2200" smtClean="0">
                <a:latin typeface="Garamond" panose="02020404030301010803" pitchFamily="18" charset="0"/>
              </a:rPr>
              <a:t> dan </a:t>
            </a:r>
            <a:r>
              <a:rPr lang="en-US" sz="2200" i="1" smtClean="0">
                <a:latin typeface="Garamond" panose="02020404030301010803" pitchFamily="18" charset="0"/>
              </a:rPr>
              <a:t>true,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9B115E-5156-4B79-A17D-2031728A19C4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565400"/>
            <a:ext cx="5976938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9133483"/>
                  </p:ext>
                </p:extLst>
              </p:nvPr>
            </p:nvGraphicFramePr>
            <p:xfrm>
              <a:off x="5595937" y="4938704"/>
              <a:ext cx="2743199" cy="1483360"/>
            </p:xfrm>
            <a:graphic>
              <a:graphicData uri="http://schemas.openxmlformats.org/drawingml/2006/table">
                <a:tbl>
                  <a:tblPr firstRow="1" bandRow="1">
                    <a:tableStyleId>{952FA814-DFC3-420E-9C03-26CF6CE0A471}</a:tableStyleId>
                  </a:tblPr>
                  <a:tblGrid>
                    <a:gridCol w="871537"/>
                    <a:gridCol w="900112"/>
                    <a:gridCol w="97155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∧</m:t>
                                </m:r>
                                <m: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sz="1600"/>
                        </a:p>
                      </a:txBody>
                      <a:tcP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9133483"/>
                  </p:ext>
                </p:extLst>
              </p:nvPr>
            </p:nvGraphicFramePr>
            <p:xfrm>
              <a:off x="5595937" y="4938704"/>
              <a:ext cx="2743199" cy="1483360"/>
            </p:xfrm>
            <a:graphic>
              <a:graphicData uri="http://schemas.openxmlformats.org/drawingml/2006/table">
                <a:tbl>
                  <a:tblPr firstRow="1" bandRow="1">
                    <a:tableStyleId>{952FA814-DFC3-420E-9C03-26CF6CE0A471}</a:tableStyleId>
                  </a:tblPr>
                  <a:tblGrid>
                    <a:gridCol w="871537"/>
                    <a:gridCol w="900112"/>
                    <a:gridCol w="97155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303279" r="-443" b="-327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78309"/>
                  </p:ext>
                </p:extLst>
              </p:nvPr>
            </p:nvGraphicFramePr>
            <p:xfrm>
              <a:off x="1190625" y="4938704"/>
              <a:ext cx="2743199" cy="1483360"/>
            </p:xfrm>
            <a:graphic>
              <a:graphicData uri="http://schemas.openxmlformats.org/drawingml/2006/table">
                <a:tbl>
                  <a:tblPr firstRow="1" bandRow="1">
                    <a:tableStyleId>{952FA814-DFC3-420E-9C03-26CF6CE0A471}</a:tableStyleId>
                  </a:tblPr>
                  <a:tblGrid>
                    <a:gridCol w="871537"/>
                    <a:gridCol w="900112"/>
                    <a:gridCol w="97155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∨</m:t>
                                </m:r>
                                <m: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sz="1600"/>
                        </a:p>
                      </a:txBody>
                      <a:tcP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78309"/>
                  </p:ext>
                </p:extLst>
              </p:nvPr>
            </p:nvGraphicFramePr>
            <p:xfrm>
              <a:off x="1190625" y="4938704"/>
              <a:ext cx="2743199" cy="1483360"/>
            </p:xfrm>
            <a:graphic>
              <a:graphicData uri="http://schemas.openxmlformats.org/drawingml/2006/table">
                <a:tbl>
                  <a:tblPr firstRow="1" bandRow="1">
                    <a:tableStyleId>{952FA814-DFC3-420E-9C03-26CF6CE0A471}</a:tableStyleId>
                  </a:tblPr>
                  <a:tblGrid>
                    <a:gridCol w="871537"/>
                    <a:gridCol w="900112"/>
                    <a:gridCol w="97155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False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True</a:t>
                          </a:r>
                          <a:endParaRPr lang="en-US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22" t="-303279" r="-443" b="-327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8861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Buat rangkuman tentang hubungan prinsip-prinsip dalam himpunan dengan </a:t>
            </a:r>
            <a:r>
              <a:rPr lang="en-US" smtClean="0"/>
              <a:t>Logika Matematika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93700" y="579450"/>
            <a:ext cx="76281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smtClean="0"/>
              <a:t>K</a:t>
            </a:r>
            <a:r>
              <a:rPr lang="en-US" sz="6000" smtClean="0"/>
              <a:t>o</a:t>
            </a:r>
            <a:r>
              <a:rPr lang="en" sz="6000" smtClean="0"/>
              <a:t>ntrak Belajar</a:t>
            </a:r>
            <a:endParaRPr lang="en" sz="6000"/>
          </a:p>
        </p:txBody>
      </p:sp>
      <p:sp>
        <p:nvSpPr>
          <p:cNvPr id="84" name="Shape 84"/>
          <p:cNvSpPr txBox="1"/>
          <p:nvPr/>
        </p:nvSpPr>
        <p:spPr>
          <a:xfrm>
            <a:off x="893700" y="2031201"/>
            <a:ext cx="35763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PENILAIAN</a:t>
            </a:r>
          </a:p>
          <a:p>
            <a:pPr lvl="0" rtl="0">
              <a:spcBef>
                <a:spcPts val="600"/>
              </a:spcBef>
              <a:buNone/>
            </a:pPr>
            <a:endParaRPr lang="en" b="1">
              <a:solidFill>
                <a:srgbClr val="F20253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Kehadiran (10%)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Tugas </a:t>
            </a:r>
            <a:r>
              <a:rPr lang="en-US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/ Quiz (25%)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UTS (30%)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UAS (</a:t>
            </a: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35%).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600"/>
              </a:spcBef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954050" y="2031201"/>
            <a:ext cx="37326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REFFERENSI</a:t>
            </a:r>
            <a:endParaRPr lang="en" b="1">
              <a:solidFill>
                <a:srgbClr val="F20253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Logika Matematika untuk Ilmu Komputer, E. Soesianto dan Djoni Dwijono, Penerbit Adi</a:t>
            </a:r>
          </a:p>
          <a:p>
            <a:pPr lvl="0">
              <a:spcBef>
                <a:spcPts val="600"/>
              </a:spcBef>
            </a:pPr>
            <a:endParaRPr lang="en-US" smtClean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Rosen</a:t>
            </a: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, Kenneth H.,Discrete Mathematic and Its Applications, 4th edition, McGraw Hill International Editions, 1999</a:t>
            </a:r>
          </a:p>
          <a:p>
            <a:pPr lvl="0">
              <a:spcBef>
                <a:spcPts val="600"/>
              </a:spcBef>
            </a:pPr>
            <a:endParaRPr lang="en-US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Munir, Rinaldi., Matematika Diskrit, Penerbit Informatika, Bandung, 2001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893700" y="5301873"/>
            <a:ext cx="7793100" cy="82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 b="1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Materi tambahan  slide di </a:t>
            </a:r>
            <a:r>
              <a:rPr lang="en" sz="1200" b="1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sz="1200" b="1" u="sng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kuliahonline.unikom/ac/id : KELAS </a:t>
            </a:r>
            <a:r>
              <a:rPr lang="en-US" sz="1200" b="1" u="sng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Materi</a:t>
            </a:r>
            <a:r>
              <a:rPr lang="en" sz="1200" b="1" u="sng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LogMat 17-18</a:t>
            </a:r>
            <a:endParaRPr lang="en" sz="1200" b="1" u="sng">
              <a:solidFill>
                <a:srgbClr val="F20253"/>
              </a:solidFill>
              <a:latin typeface="Lato"/>
              <a:ea typeface="Lato"/>
              <a:cs typeface="Lato"/>
              <a:sym typeface="Lato"/>
              <a:hlinkClick r:id="rId3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88" y="274650"/>
            <a:ext cx="6084712" cy="1143000"/>
          </a:xfrm>
        </p:spPr>
        <p:txBody>
          <a:bodyPr/>
          <a:lstStyle/>
          <a:p>
            <a:r>
              <a:rPr lang="en-US"/>
              <a:t>Aturan Perkuliahan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411976" y="2287918"/>
            <a:ext cx="3425400" cy="3231000"/>
          </a:xfrm>
        </p:spPr>
        <p:txBody>
          <a:bodyPr/>
          <a:lstStyle/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 noProof="1">
              <a:solidFill>
                <a:schemeClr val="tx2">
                  <a:lumMod val="25000"/>
                </a:schemeClr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>
              <a:solidFill>
                <a:srgbClr val="FF0000"/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>
              <a:solidFill>
                <a:srgbClr val="FF0000"/>
              </a:solidFill>
            </a:endParaRP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Yang terlambat boleh ikut di kelas berikutnya tp tdk bisa absen (wajib konfirmasi)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4981277" y="2377976"/>
            <a:ext cx="3425400" cy="3231000"/>
          </a:xfrm>
        </p:spPr>
        <p:txBody>
          <a:bodyPr/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Kehadiran &lt; 80%, nilai UAS = 0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Pakaian </a:t>
            </a:r>
          </a:p>
          <a:p>
            <a:pPr lvl="1">
              <a:buNone/>
            </a:pP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1676398" y="2380694"/>
            <a:ext cx="3130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b="1" noProof="1">
                <a:solidFill>
                  <a:schemeClr val="tx2">
                    <a:lumMod val="25000"/>
                  </a:schemeClr>
                </a:solidFill>
              </a:rPr>
              <a:t>kuis/ tugas/ tugas besar susulan/ perbaikan/ tambahan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399" y="2954303"/>
            <a:ext cx="313025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tx2">
                    <a:lumMod val="25000"/>
                  </a:schemeClr>
                </a:solidFill>
              </a:rPr>
              <a:t>Plagiarism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9720" y="2410556"/>
            <a:ext cx="280851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/>
              <a:t>Kehadiran &lt; 80%, nilai UAS = 0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44" y="3383394"/>
            <a:ext cx="510067" cy="5100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50" y="2378293"/>
            <a:ext cx="596954" cy="44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19" y="2916221"/>
            <a:ext cx="619687" cy="4647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57" y="4154350"/>
            <a:ext cx="876300" cy="8763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720" y="4337468"/>
            <a:ext cx="510067" cy="5100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43" y="4249244"/>
            <a:ext cx="781406" cy="7814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08" y="2874372"/>
            <a:ext cx="1080775" cy="1013226"/>
          </a:xfrm>
          <a:prstGeom prst="rect">
            <a:avLst/>
          </a:prstGeom>
        </p:spPr>
      </p:pic>
      <p:grpSp>
        <p:nvGrpSpPr>
          <p:cNvPr id="28" name="Shape 368"/>
          <p:cNvGrpSpPr/>
          <p:nvPr/>
        </p:nvGrpSpPr>
        <p:grpSpPr>
          <a:xfrm>
            <a:off x="368443" y="688659"/>
            <a:ext cx="788501" cy="673256"/>
            <a:chOff x="5247525" y="3007275"/>
            <a:chExt cx="517575" cy="456510"/>
          </a:xfrm>
        </p:grpSpPr>
        <p:sp>
          <p:nvSpPr>
            <p:cNvPr id="29" name="Shape 369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70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394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Silabus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 smtClean="0"/>
              <a:t>Pengantar LogMat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 smtClean="0"/>
              <a:t>Aljabar </a:t>
            </a:r>
            <a:r>
              <a:rPr lang="en-US"/>
              <a:t>Boolean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Fungsi Boolean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Peta Karnaugh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Quine McKluskey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Don’t </a:t>
            </a:r>
            <a:r>
              <a:rPr lang="en-US" smtClean="0"/>
              <a:t>Care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19456" y="1600200"/>
            <a:ext cx="4010144" cy="4967700"/>
          </a:xfrm>
        </p:spPr>
        <p:txBody>
          <a:bodyPr/>
          <a:lstStyle/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Proposisi Majemuk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Tabel Kebenaran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Evaluasi Logis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Argumen &amp; aturan penarikan kesimpulan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Logika predikat &amp; kuantor</a:t>
            </a:r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r>
              <a:rPr lang="en-US" smtClean="0"/>
              <a:t>Logika Fuzzy </a:t>
            </a:r>
            <a:endParaRPr lang="en-US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mtClean="0"/>
              <a:t>Tujuan Pembelajaran LogMat</a:t>
            </a:r>
            <a:endParaRPr lang="en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417650"/>
            <a:ext cx="7578789" cy="9689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 smtClean="0"/>
              <a:t>Setelah   </a:t>
            </a:r>
            <a:r>
              <a:rPr lang="en-US" sz="2400"/>
              <a:t>menyelesaikan   Mata   Kuliah  Logika Matematika, </a:t>
            </a:r>
            <a:r>
              <a:rPr lang="en-US" sz="2400" smtClean="0"/>
              <a:t>mahasiswa dapat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87121782"/>
              </p:ext>
            </p:extLst>
          </p:nvPr>
        </p:nvGraphicFramePr>
        <p:xfrm>
          <a:off x="893700" y="2243137"/>
          <a:ext cx="7091363" cy="352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7ECEFD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mtClean="0"/>
              <a:t>PENDAHULUAN</a:t>
            </a:r>
            <a:endParaRPr lang="en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71625" y="2839537"/>
            <a:ext cx="6176825" cy="109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/>
              <a:t>Ilmu Logika dapat didefinisikan sebagai ilmu pengetahuan yang mempelajari atau berkaitan dengan prinsip-prinsip dari penalaran argumen yang valid. </a:t>
            </a:r>
          </a:p>
          <a:p>
            <a:pPr lvl="0">
              <a:spcBef>
                <a:spcPts val="0"/>
              </a:spcBef>
              <a:buNone/>
            </a:pPr>
            <a:r>
              <a:rPr lang="en" smtClean="0"/>
              <a:t>.</a:t>
            </a:r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SEJARAH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3700" y="1531413"/>
            <a:ext cx="7178738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smtClean="0"/>
              <a:t>Berasal dari kata “Logos” dari bahasa Yunani yang artinya “kata”, </a:t>
            </a:r>
            <a:r>
              <a:rPr lang="en-US" sz="2400">
                <a:sym typeface="Wingdings" pitchFamily="2" charset="2"/>
              </a:rPr>
              <a:t>“ucapan”, atau “alasan”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 300 </a:t>
            </a:r>
            <a:r>
              <a:rPr lang="en-US" sz="2400"/>
              <a:t>SM Aristoteles </a:t>
            </a:r>
            <a:r>
              <a:rPr lang="en-US" sz="2400">
                <a:sym typeface="Wingdings" pitchFamily="2" charset="2"/>
              </a:rPr>
              <a:t> logika klasik</a:t>
            </a:r>
          </a:p>
          <a:p>
            <a:pPr marL="271463" indent="-271463">
              <a:lnSpc>
                <a:spcPct val="150000"/>
              </a:lnSpc>
            </a:pPr>
            <a:r>
              <a:rPr lang="en-US" sz="2400" smtClean="0">
                <a:sym typeface="Wingdings" pitchFamily="2" charset="2"/>
              </a:rPr>
              <a:t>2000 </a:t>
            </a:r>
            <a:r>
              <a:rPr lang="en-US" sz="2400">
                <a:sym typeface="Wingdings" pitchFamily="2" charset="2"/>
              </a:rPr>
              <a:t>tahun kemudian, George Boole dan Augustus De Morgan  logika simbolik  </a:t>
            </a:r>
          </a:p>
          <a:p>
            <a:pPr marL="271463" indent="-271463">
              <a:lnSpc>
                <a:spcPct val="150000"/>
              </a:lnSpc>
              <a:tabLst>
                <a:tab pos="6119813" algn="l"/>
              </a:tabLst>
            </a:pPr>
            <a:r>
              <a:rPr lang="en-US" sz="2400">
                <a:sym typeface="Wingdings" pitchFamily="2" charset="2"/>
              </a:rPr>
              <a:t>Sampai abad 20 terus dikembangkan Gottlob Frege, Bertrand Russel, Alfred North W., dll 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23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947</Words>
  <Application>Microsoft Office PowerPoint</Application>
  <PresentationFormat>On-screen Show (4:3)</PresentationFormat>
  <Paragraphs>199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Cambria Math</vt:lpstr>
      <vt:lpstr>Garamond</vt:lpstr>
      <vt:lpstr>Lato</vt:lpstr>
      <vt:lpstr>Raleway</vt:lpstr>
      <vt:lpstr>Symbol</vt:lpstr>
      <vt:lpstr>Times New Roman</vt:lpstr>
      <vt:lpstr>Wingdings</vt:lpstr>
      <vt:lpstr>Antonio template</vt:lpstr>
      <vt:lpstr>PENGANTAR  LOGIKA MATEMATIKA </vt:lpstr>
      <vt:lpstr>Hello!</vt:lpstr>
      <vt:lpstr>Kontrak Belajar</vt:lpstr>
      <vt:lpstr>Aturan Perkuliahan</vt:lpstr>
      <vt:lpstr>Silabus </vt:lpstr>
      <vt:lpstr>Tujuan Pembelajaran LogMat</vt:lpstr>
      <vt:lpstr>1. PENDAHULUAN</vt:lpstr>
      <vt:lpstr>PowerPoint Presentation</vt:lpstr>
      <vt:lpstr>SEJARAH</vt:lpstr>
      <vt:lpstr>IMPLEMENTASI</vt:lpstr>
      <vt:lpstr>KARAKTERISTIK</vt:lpstr>
      <vt:lpstr>KARAKTERISTIK (lanjutan)</vt:lpstr>
      <vt:lpstr>Teori Himpunan</vt:lpstr>
      <vt:lpstr>Pengertian</vt:lpstr>
      <vt:lpstr>Operasi</vt:lpstr>
      <vt:lpstr>Operasi</vt:lpstr>
      <vt:lpstr>Operasi</vt:lpstr>
      <vt:lpstr>Aljabar himpunan</vt:lpstr>
      <vt:lpstr>Transisi dari himpunan ke logika</vt:lpstr>
      <vt:lpstr>Transisi dari himpunan ke logika</vt:lpstr>
      <vt:lpstr>Tugas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MATEMATIKA</dc:title>
  <dc:creator>indi widi</dc:creator>
  <cp:lastModifiedBy>indi widi</cp:lastModifiedBy>
  <cp:revision>21</cp:revision>
  <dcterms:modified xsi:type="dcterms:W3CDTF">2018-03-05T06:26:57Z</dcterms:modified>
</cp:coreProperties>
</file>