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5"/>
  </p:notesMasterIdLst>
  <p:handoutMasterIdLst>
    <p:handoutMasterId r:id="rId36"/>
  </p:handoutMasterIdLst>
  <p:sldIdLst>
    <p:sldId id="309" r:id="rId2"/>
    <p:sldId id="319" r:id="rId3"/>
    <p:sldId id="332" r:id="rId4"/>
    <p:sldId id="333" r:id="rId5"/>
    <p:sldId id="292" r:id="rId6"/>
    <p:sldId id="295" r:id="rId7"/>
    <p:sldId id="296" r:id="rId8"/>
    <p:sldId id="318" r:id="rId9"/>
    <p:sldId id="320" r:id="rId10"/>
    <p:sldId id="259" r:id="rId11"/>
    <p:sldId id="260" r:id="rId12"/>
    <p:sldId id="305" r:id="rId13"/>
    <p:sldId id="294" r:id="rId14"/>
    <p:sldId id="306" r:id="rId15"/>
    <p:sldId id="307" r:id="rId16"/>
    <p:sldId id="308" r:id="rId17"/>
    <p:sldId id="261" r:id="rId18"/>
    <p:sldId id="300" r:id="rId19"/>
    <p:sldId id="311" r:id="rId20"/>
    <p:sldId id="312" r:id="rId21"/>
    <p:sldId id="313" r:id="rId22"/>
    <p:sldId id="315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1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qorni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0E"/>
    <a:srgbClr val="C76D17"/>
    <a:srgbClr val="4F9898"/>
    <a:srgbClr val="548486"/>
    <a:srgbClr val="FF0000"/>
    <a:srgbClr val="E6E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18" autoAdjust="0"/>
    <p:restoredTop sz="91153" autoAdjust="0"/>
  </p:normalViewPr>
  <p:slideViewPr>
    <p:cSldViewPr>
      <p:cViewPr>
        <p:scale>
          <a:sx n="75" d="100"/>
          <a:sy n="75" d="100"/>
        </p:scale>
        <p:origin x="-141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4"/>
    </p:cViewPr>
  </p:sorterViewPr>
  <p:notesViewPr>
    <p:cSldViewPr>
      <p:cViewPr>
        <p:scale>
          <a:sx n="100" d="100"/>
          <a:sy n="100" d="100"/>
        </p:scale>
        <p:origin x="-1548" y="16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8T10:08:19.470" idx="2">
    <p:pos x="5616" y="1200"/>
    <p:text>refuse : menolak
inquiring : ingin tahu
insights : wawasan, pengetahuan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8T10:09:02.717" idx="3">
    <p:pos x="4192" y="1624"/>
    <p:text>obtain : mendapatkan</p:text>
  </p:cm>
  <p:cm authorId="0" dt="2017-02-28T10:09:55.987" idx="4">
    <p:pos x="1832" y="2168"/>
    <p:text>granularities : bagian organisasi kecil</p:text>
  </p:cm>
  <p:cm authorId="0" dt="2017-02-28T10:10:36.202" idx="5">
    <p:pos x="5408" y="3400"/>
    <p:text>tremendous : hebat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8T10:15:13.756" idx="6">
    <p:pos x="3928" y="1584"/>
    <p:text>intentionally : sengaja</p:text>
  </p:cm>
  <p:cm authorId="0" dt="2017-02-28T10:16:19.105" idx="7">
    <p:pos x="4824" y="2664"/>
    <p:text>abbreviated :disingkat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BDT - Lecture Style Format Sample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EB828E-351B-4CDE-8432-75AFED0E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BDT - Lecture Style Format Sample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B16CD5-F5E6-4CAD-9F48-692EAC23C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9063" indent="-1190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lbertus (W1)" charset="0"/>
        <a:ea typeface="+mn-ea"/>
        <a:cs typeface="+mn-cs"/>
      </a:defRPr>
    </a:lvl1pPr>
    <a:lvl2pPr marL="403225" indent="-16986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Albertus (W1)" charset="0"/>
        <a:ea typeface="+mn-ea"/>
        <a:cs typeface="+mn-cs"/>
      </a:defRPr>
    </a:lvl2pPr>
    <a:lvl3pPr marL="636588" indent="-119063" algn="l" rtl="0" eaLnBrk="0" fontAlgn="base" hangingPunct="0">
      <a:spcBef>
        <a:spcPct val="30000"/>
      </a:spcBef>
      <a:spcAft>
        <a:spcPct val="0"/>
      </a:spcAft>
      <a:buChar char="o"/>
      <a:defRPr sz="1000" kern="1200">
        <a:solidFill>
          <a:schemeClr val="tx1"/>
        </a:solidFill>
        <a:latin typeface="Albertus (W1)" charset="0"/>
        <a:ea typeface="+mn-ea"/>
        <a:cs typeface="+mn-cs"/>
      </a:defRPr>
    </a:lvl3pPr>
    <a:lvl4pPr marL="869950" indent="-11906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v"/>
      <a:defRPr sz="1000" kern="1200">
        <a:solidFill>
          <a:schemeClr val="tx1"/>
        </a:solidFill>
        <a:latin typeface="Albertus (W1)" charset="0"/>
        <a:ea typeface="+mn-ea"/>
        <a:cs typeface="+mn-cs"/>
      </a:defRPr>
    </a:lvl4pPr>
    <a:lvl5pPr marL="115411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lbertus (W1)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ADE51-7CB1-4675-A60D-186908C25F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B0A1B-3084-4BD7-A918-1526930F1F6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CD268-446D-4361-BEBF-1C368B9F43E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90A85-DE90-42B2-A1F1-B1D7A2C15F9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267CC-E40A-40FC-B90E-77A5371A7BD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7CCA7-D041-406A-AB13-E2F5E87AF8D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ED48E-EDD3-4BFA-ABFA-35622835718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02B3-FF7C-4DB6-B590-A0FFF82395A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6F6CB-C6A6-4B6F-89C1-1FE36E9DC19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67279-782B-4FB9-B780-74E498B6E98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25BB8-13DD-43F4-A5F3-50CBDF155A4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385A0-6CB5-46E4-8241-DE91F7D792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C9C7D-2944-4ED3-84B7-0A87D228614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44768-DA47-452A-99DE-355DE838FB3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99428-966D-4A85-A169-2C185C2E52F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B6CE2-CB4A-4273-B79F-6371D573663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8CB9C-D58F-4526-8FBB-9817157D09E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C88E6-0703-4073-B051-120E86EE4B1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B0C2D-74C1-444A-A736-25F96F3FB48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75C7F-9ACF-4032-9625-41D9EB2143E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3210-09F9-44CF-B30F-93A0DF2AA0F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975C8-E352-40ED-A27D-8849850B93B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F9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3e PPT 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2819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525" y="6381750"/>
            <a:ext cx="1438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chemeClr val="bg1"/>
                </a:solidFill>
                <a:latin typeface="Century Schoolbook" pitchFamily="18" charset="0"/>
              </a:rPr>
              <a:t>McGraw-Hill/Irwin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6384925"/>
            <a:ext cx="449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 dirty="0">
                <a:solidFill>
                  <a:schemeClr val="bg1"/>
                </a:solidFill>
                <a:latin typeface="Century Schoolbook" pitchFamily="18" charset="0"/>
              </a:rPr>
              <a:t>© The McGraw-Hill Companies, All Rights Reserved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38600" y="1981200"/>
            <a:ext cx="4953000" cy="1143000"/>
          </a:xfrm>
          <a:solidFill>
            <a:srgbClr val="C76D17">
              <a:alpha val="73725"/>
            </a:srgbClr>
          </a:solidFill>
          <a:scene3d>
            <a:camera prst="legacyObliqueTopLef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C4792D"/>
            </a:extrusionClr>
          </a:sp3d>
        </p:spPr>
        <p:txBody>
          <a:bodyPr anchorCtr="1">
            <a:flatTx/>
          </a:bodyPr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657600"/>
            <a:ext cx="4953000" cy="1143000"/>
          </a:xfrm>
          <a:solidFill>
            <a:srgbClr val="FFC20E">
              <a:alpha val="73725"/>
            </a:srgbClr>
          </a:solidFill>
          <a:scene3d>
            <a:camera prst="legacyObliqueTopLeft"/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E6B921"/>
            </a:extrusionClr>
          </a:sp3d>
        </p:spPr>
        <p:txBody>
          <a:bodyPr anchor="ctr" anchorCtr="1">
            <a:flatTx/>
          </a:bodyPr>
          <a:lstStyle>
            <a:lvl1pPr marL="0" indent="0" algn="ctr">
              <a:buFontTx/>
              <a:buNone/>
              <a:defRPr sz="3600"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F9898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4F989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1466850"/>
            <a:ext cx="152400" cy="89535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2381250"/>
            <a:ext cx="152400" cy="895350"/>
          </a:xfrm>
          <a:prstGeom prst="rect">
            <a:avLst/>
          </a:prstGeom>
          <a:solidFill>
            <a:srgbClr val="C4792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3295650"/>
            <a:ext cx="152400" cy="895350"/>
          </a:xfrm>
          <a:prstGeom prst="rect">
            <a:avLst/>
          </a:prstGeom>
          <a:solidFill>
            <a:srgbClr val="4F98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4210050"/>
            <a:ext cx="152400" cy="89535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0" y="5124450"/>
            <a:ext cx="152400" cy="895350"/>
          </a:xfrm>
          <a:prstGeom prst="rect">
            <a:avLst/>
          </a:prstGeom>
          <a:solidFill>
            <a:srgbClr val="C4792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0" y="6038850"/>
            <a:ext cx="152400" cy="895350"/>
          </a:xfrm>
          <a:prstGeom prst="rect">
            <a:avLst/>
          </a:prstGeom>
          <a:solidFill>
            <a:srgbClr val="4F98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8274050" y="6357938"/>
            <a:ext cx="641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/>
              <a:t>1-</a:t>
            </a:r>
            <a:fld id="{C52EF002-9C32-40A3-BDAB-4002E52E5DFB}" type="slidenum">
              <a:rPr lang="en-US" sz="1200" b="1"/>
              <a:pPr algn="r">
                <a:defRPr/>
              </a:pPr>
              <a:t>‹#›</a:t>
            </a:fld>
            <a:endParaRPr 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B75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B92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1B753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4792D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Enterprise </a:t>
            </a:r>
            <a:br>
              <a:rPr lang="en-US" dirty="0" smtClean="0"/>
            </a:br>
            <a:r>
              <a:rPr lang="en-US" dirty="0" smtClean="0"/>
              <a:t>Information technology</a:t>
            </a:r>
            <a:endParaRPr lang="en-US" dirty="0"/>
          </a:p>
        </p:txBody>
      </p:sp>
      <p:sp>
        <p:nvSpPr>
          <p:cNvPr id="307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Dedeng</a:t>
            </a:r>
            <a:r>
              <a:rPr lang="en-US" b="1" dirty="0" smtClean="0"/>
              <a:t> </a:t>
            </a:r>
            <a:r>
              <a:rPr lang="en-US" b="1" dirty="0" err="1" smtClean="0"/>
              <a:t>Hirawan</a:t>
            </a:r>
            <a:r>
              <a:rPr lang="en-US" b="1" dirty="0" smtClean="0"/>
              <a:t>, </a:t>
            </a:r>
            <a:r>
              <a:rPr lang="en-US" b="1" dirty="0" err="1" smtClean="0"/>
              <a:t>S.Kom</a:t>
            </a:r>
            <a:r>
              <a:rPr lang="en-US" b="1" dirty="0" smtClean="0"/>
              <a:t>., </a:t>
            </a:r>
            <a:r>
              <a:rPr lang="en-US" b="1" dirty="0" err="1" smtClean="0"/>
              <a:t>M.Kom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Information Technology (IT)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IT</a:t>
            </a:r>
            <a:r>
              <a:rPr lang="en-US" smtClean="0"/>
              <a:t> – a field concerned with the use of technology in managing and processing information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Information technology is an important </a:t>
            </a:r>
            <a:r>
              <a:rPr lang="en-US" i="1" smtClean="0"/>
              <a:t>enabler</a:t>
            </a:r>
            <a:r>
              <a:rPr lang="en-US" smtClean="0"/>
              <a:t>  of business success and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 BASICS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i="1" dirty="0" smtClean="0"/>
              <a:t>Management information systems (MIS)</a:t>
            </a:r>
            <a:r>
              <a:rPr lang="en-US" sz="2800" dirty="0" smtClean="0"/>
              <a:t> – a general name for the business function and academic discipline covering the application of people, technologies, and procedures – collectively called information systems – to solve business problems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MIS is a business function, similar to Accounting, Finance, Operations, and Human Resources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 BASICS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/>
              <a:t>When beginning to learn about IT, it is important to understand the following:</a:t>
            </a:r>
          </a:p>
          <a:p>
            <a:pPr lvl="1" eaLnBrk="1" hangingPunct="1"/>
            <a:r>
              <a:rPr lang="en-US" smtClean="0"/>
              <a:t>Data, information, and business intelligence</a:t>
            </a:r>
          </a:p>
          <a:p>
            <a:pPr lvl="1" eaLnBrk="1" hangingPunct="1"/>
            <a:r>
              <a:rPr lang="en-US" smtClean="0"/>
              <a:t>IT resources</a:t>
            </a:r>
          </a:p>
          <a:p>
            <a:pPr lvl="1" eaLnBrk="1" hangingPunct="1"/>
            <a:r>
              <a:rPr lang="en-US" smtClean="0"/>
              <a:t>IT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i="1" dirty="0" smtClean="0"/>
              <a:t>Data</a:t>
            </a:r>
            <a:r>
              <a:rPr lang="en-US" sz="3000" dirty="0" smtClean="0"/>
              <a:t> - raw facts that describe the characteristic of an event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b="1" i="1" dirty="0" smtClean="0"/>
              <a:t>Information</a:t>
            </a:r>
            <a:r>
              <a:rPr lang="en-US" sz="3000" dirty="0" smtClean="0"/>
              <a:t> - data converted into a meaningful and useful context</a:t>
            </a: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r>
              <a:rPr lang="en-US" sz="3000" b="1" i="1" dirty="0" smtClean="0"/>
              <a:t>Business Intelligence </a:t>
            </a:r>
            <a:r>
              <a:rPr lang="en-US" sz="3000" dirty="0" smtClean="0"/>
              <a:t>– applications and technologies that are used </a:t>
            </a:r>
            <a:r>
              <a:rPr lang="en-US" sz="3000" dirty="0" smtClean="0"/>
              <a:t>together, </a:t>
            </a:r>
            <a:r>
              <a:rPr lang="en-US" sz="3000" dirty="0" smtClean="0"/>
              <a:t>provide </a:t>
            </a:r>
            <a:r>
              <a:rPr lang="en-US" sz="3000" dirty="0" smtClean="0"/>
              <a:t>access, </a:t>
            </a:r>
            <a:r>
              <a:rPr lang="en-US" sz="3000" dirty="0" smtClean="0"/>
              <a:t>and analyze data and information to support decision-making efforts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  <a:endParaRPr lang="en-US" b="1" smtClean="0"/>
          </a:p>
        </p:txBody>
      </p:sp>
      <p:pic>
        <p:nvPicPr>
          <p:cNvPr id="16387" name="Picture 3" descr="bal76795_0105.jpg"/>
          <p:cNvPicPr>
            <a:picLocks noChangeAspect="1"/>
          </p:cNvPicPr>
          <p:nvPr/>
        </p:nvPicPr>
        <p:blipFill>
          <a:blip r:embed="rId3" cstate="print"/>
          <a:srcRect r="15909"/>
          <a:stretch>
            <a:fillRect/>
          </a:stretch>
        </p:blipFill>
        <p:spPr bwMode="auto">
          <a:xfrm>
            <a:off x="838200" y="2344738"/>
            <a:ext cx="7239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  <a:endParaRPr lang="en-US" b="1" smtClean="0"/>
          </a:p>
        </p:txBody>
      </p:sp>
      <p:pic>
        <p:nvPicPr>
          <p:cNvPr id="17411" name="Picture 3" descr="bal76795_0106.jpg"/>
          <p:cNvPicPr>
            <a:picLocks noChangeAspect="1"/>
          </p:cNvPicPr>
          <p:nvPr/>
        </p:nvPicPr>
        <p:blipFill>
          <a:blip r:embed="rId3" cstate="print"/>
          <a:srcRect l="23213"/>
          <a:stretch>
            <a:fillRect/>
          </a:stretch>
        </p:blipFill>
        <p:spPr bwMode="auto">
          <a:xfrm>
            <a:off x="457200" y="1752600"/>
            <a:ext cx="8455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Data, Information</a:t>
            </a:r>
            <a:r>
              <a:rPr lang="en-US" sz="4000" b="1" smtClean="0"/>
              <a:t>, BI</a:t>
            </a:r>
            <a:endParaRPr lang="en-US" b="1" smtClean="0"/>
          </a:p>
        </p:txBody>
      </p:sp>
      <p:pic>
        <p:nvPicPr>
          <p:cNvPr id="18435" name="Picture 3" descr="bal76795_0107.jpg"/>
          <p:cNvPicPr>
            <a:picLocks noChangeAspect="1"/>
          </p:cNvPicPr>
          <p:nvPr/>
        </p:nvPicPr>
        <p:blipFill>
          <a:blip r:embed="rId3" cstate="print"/>
          <a:srcRect l="21211"/>
          <a:stretch>
            <a:fillRect/>
          </a:stretch>
        </p:blipFill>
        <p:spPr bwMode="auto">
          <a:xfrm>
            <a:off x="1371600" y="1676400"/>
            <a:ext cx="66341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IT Resources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51038"/>
            <a:ext cx="3581400" cy="4525962"/>
          </a:xfrm>
        </p:spPr>
        <p:txBody>
          <a:bodyPr/>
          <a:lstStyle/>
          <a:p>
            <a:pPr eaLnBrk="1" hangingPunct="1"/>
            <a:r>
              <a:rPr lang="en-US" i="1" smtClean="0"/>
              <a:t>People</a:t>
            </a:r>
            <a:r>
              <a:rPr lang="en-US" smtClean="0"/>
              <a:t> use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Information technology</a:t>
            </a:r>
            <a:r>
              <a:rPr lang="en-US" smtClean="0"/>
              <a:t> to work with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Information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19460" name="Picture 5" descr="haa23684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520065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IT Cultures</a:t>
            </a:r>
          </a:p>
        </p:txBody>
      </p:sp>
      <p:pic>
        <p:nvPicPr>
          <p:cNvPr id="20483" name="Content Placeholder 3" descr="bal76795_0109.jpg"/>
          <p:cNvPicPr>
            <a:picLocks noChangeAspect="1"/>
          </p:cNvPicPr>
          <p:nvPr/>
        </p:nvPicPr>
        <p:blipFill>
          <a:blip r:embed="rId3" cstate="print"/>
          <a:srcRect r="19119"/>
          <a:stretch>
            <a:fillRect/>
          </a:stretch>
        </p:blipFill>
        <p:spPr bwMode="auto">
          <a:xfrm>
            <a:off x="688975" y="1905000"/>
            <a:ext cx="8226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Components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7526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Enterprise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An organization supporting a defined business scope and mission. </a:t>
            </a:r>
          </a:p>
          <a:p>
            <a:endParaRPr lang="en-US" dirty="0" smtClean="0">
              <a:latin typeface="Rockwell" pitchFamily="18" charset="0"/>
            </a:endParaRPr>
          </a:p>
          <a:p>
            <a:r>
              <a:rPr lang="en-US" dirty="0" smtClean="0">
                <a:latin typeface="Rockwell" pitchFamily="18" charset="0"/>
              </a:rPr>
              <a:t>An enterprise includes interdependent resources (PEOPLE, ORGANIZATIONS, TECHNOLOGY)  who must coordinate their functions and share information in support of a common mission.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Components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HARDWARE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Peralatan dari sistem komputer yang secara fisik terlihat  dan terjamah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SOFTWARE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Program yang berisi perintah untuk melakukan pengolaahan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BRAINWARE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Keterlibatan manusia dalam pengembangan dan pengoperasian sistem  komputer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Components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INFOWARE</a:t>
            </a:r>
          </a:p>
          <a:p>
            <a:pPr lvl="1"/>
            <a:r>
              <a:rPr lang="en-US" smtClean="0"/>
              <a:t>User manual, Cyber Law</a:t>
            </a:r>
          </a:p>
          <a:p>
            <a:pPr lvl="1">
              <a:buFont typeface="Arial" pitchFamily="34" charset="0"/>
              <a:buNone/>
            </a:pPr>
            <a:endParaRPr lang="en-US" smtClean="0"/>
          </a:p>
          <a:p>
            <a:r>
              <a:rPr lang="en-US" b="1" smtClean="0"/>
              <a:t>FIRMWARE</a:t>
            </a:r>
          </a:p>
          <a:p>
            <a:pPr lvl="1"/>
            <a:r>
              <a:rPr lang="en-US" smtClean="0"/>
              <a:t>Intruksi yang tersimpan secara permanen di ROM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 quality</a:t>
            </a:r>
            <a:endParaRPr lang="en-US" dirty="0"/>
          </a:p>
        </p:txBody>
      </p:sp>
      <p:sp>
        <p:nvSpPr>
          <p:cNvPr id="2457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Organizational Information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Information is everywhere in an organization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Employees must be able to obtain and analyze the many different levels, formats, and granularities of organizational information to make decisions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Successfully collecting, compiling, sorting, and analyzing information can provide tremendous insight into how an organization is performing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Organizational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Levels, formats, and granularities of organizational information</a:t>
            </a:r>
          </a:p>
        </p:txBody>
      </p:sp>
      <p:pic>
        <p:nvPicPr>
          <p:cNvPr id="26628" name="Picture 5" descr="C:\Documents and Settings\amyphill\Data\My Projects\BDT\4e\Figures\Digital Image Library\bal76795_0601.jpg"/>
          <p:cNvPicPr>
            <a:picLocks noChangeAspect="1" noChangeArrowheads="1"/>
          </p:cNvPicPr>
          <p:nvPr/>
        </p:nvPicPr>
        <p:blipFill>
          <a:blip r:embed="rId3" cstate="print"/>
          <a:srcRect b="18327"/>
          <a:stretch>
            <a:fillRect/>
          </a:stretch>
        </p:blipFill>
        <p:spPr bwMode="auto">
          <a:xfrm>
            <a:off x="838200" y="2590800"/>
            <a:ext cx="7553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Transactional and Analytical Information </a:t>
            </a:r>
            <a:endParaRPr lang="en-US" sz="3600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70038"/>
            <a:ext cx="8763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Transactional information verses analytical information</a:t>
            </a:r>
          </a:p>
        </p:txBody>
      </p:sp>
      <p:pic>
        <p:nvPicPr>
          <p:cNvPr id="27652" name="Picture 6" descr="C:\Documents and Settings\amyphill\Data\My Projects\BDT\4e\Figures\Digital Image Library\bal76795_0602.jpg"/>
          <p:cNvPicPr>
            <a:picLocks noChangeAspect="1" noChangeArrowheads="1"/>
          </p:cNvPicPr>
          <p:nvPr/>
        </p:nvPicPr>
        <p:blipFill>
          <a:blip r:embed="rId3" cstate="print"/>
          <a:srcRect r="20042"/>
          <a:stretch>
            <a:fillRect/>
          </a:stretch>
        </p:blipFill>
        <p:spPr bwMode="auto">
          <a:xfrm>
            <a:off x="685800" y="2667000"/>
            <a:ext cx="789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Timely Information </a:t>
            </a:r>
            <a:endParaRPr lang="en-US" sz="36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Timeliness is an aspect of information that depends on the situation</a:t>
            </a:r>
          </a:p>
          <a:p>
            <a:pPr lvl="1" eaLnBrk="1" hangingPunct="1"/>
            <a:r>
              <a:rPr lang="en-US" b="1" i="1" dirty="0" smtClean="0"/>
              <a:t>Real-time information</a:t>
            </a:r>
            <a:r>
              <a:rPr lang="en-US" dirty="0" smtClean="0"/>
              <a:t> – immediate, up-to-date information</a:t>
            </a:r>
          </a:p>
          <a:p>
            <a:pPr lvl="1" eaLnBrk="1" hangingPunct="1"/>
            <a:r>
              <a:rPr lang="en-US" b="1" i="1" dirty="0" smtClean="0"/>
              <a:t>Real-time system</a:t>
            </a:r>
            <a:r>
              <a:rPr lang="en-US" dirty="0" smtClean="0"/>
              <a:t> – provides real-time information in response to query requests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Quality Information </a:t>
            </a:r>
            <a:endParaRPr lang="en-US" sz="36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Business decisions are only as good as the quality of the information used to make the decisions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You never want to find yourself using technology to help you make a bad decision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Quality Information </a:t>
            </a:r>
            <a:endParaRPr lang="en-US" sz="3600" b="1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Characteristics of high-quality information include:</a:t>
            </a:r>
          </a:p>
          <a:p>
            <a:pPr lvl="1" eaLnBrk="1" hangingPunct="1"/>
            <a:endParaRPr lang="en-US" smtClean="0"/>
          </a:p>
        </p:txBody>
      </p:sp>
      <p:pic>
        <p:nvPicPr>
          <p:cNvPr id="30724" name="Picture 4" descr="C:\Documents and Settings\amyphill\Data\My Projects\BDT\4e\Figures\Digital Image Library\bal76795_0603.jpg"/>
          <p:cNvPicPr>
            <a:picLocks noChangeAspect="1" noChangeArrowheads="1"/>
          </p:cNvPicPr>
          <p:nvPr/>
        </p:nvPicPr>
        <p:blipFill>
          <a:blip r:embed="rId3" cstate="print"/>
          <a:srcRect l="23100"/>
          <a:stretch>
            <a:fillRect/>
          </a:stretch>
        </p:blipFill>
        <p:spPr bwMode="auto">
          <a:xfrm>
            <a:off x="911225" y="2667000"/>
            <a:ext cx="7775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Value of Quality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mtClean="0"/>
              <a:t>Low quality information example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31748" name="Picture 5" descr="C:\Documents and Settings\amyphill\Data\My Projects\BDT\4e\Figures\Digital Image Library\bal76795_0604.jpg"/>
          <p:cNvPicPr>
            <a:picLocks noChangeAspect="1" noChangeArrowheads="1"/>
          </p:cNvPicPr>
          <p:nvPr/>
        </p:nvPicPr>
        <p:blipFill>
          <a:blip r:embed="rId3" cstate="print"/>
          <a:srcRect b="19785"/>
          <a:stretch>
            <a:fillRect/>
          </a:stretch>
        </p:blipFill>
        <p:spPr bwMode="auto">
          <a:xfrm>
            <a:off x="762000" y="2514600"/>
            <a:ext cx="8083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Enterprise Category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Rockwell" pitchFamily="18" charset="0"/>
              </a:rPr>
              <a:t>Profit oriented</a:t>
            </a:r>
          </a:p>
          <a:p>
            <a:pPr lvl="1"/>
            <a:r>
              <a:rPr lang="en-US" smtClean="0">
                <a:latin typeface="Rockwell" pitchFamily="18" charset="0"/>
              </a:rPr>
              <a:t>Product</a:t>
            </a:r>
          </a:p>
          <a:p>
            <a:pPr lvl="1"/>
            <a:r>
              <a:rPr lang="en-US" smtClean="0">
                <a:latin typeface="Rockwell" pitchFamily="18" charset="0"/>
              </a:rPr>
              <a:t>Service</a:t>
            </a:r>
          </a:p>
          <a:p>
            <a:pPr lvl="1">
              <a:buFont typeface="Arial" pitchFamily="34" charset="0"/>
              <a:buNone/>
            </a:pPr>
            <a:endParaRPr lang="en-US" smtClean="0">
              <a:latin typeface="Rockwell" pitchFamily="18" charset="0"/>
            </a:endParaRPr>
          </a:p>
          <a:p>
            <a:r>
              <a:rPr lang="en-US" smtClean="0">
                <a:latin typeface="Rockwell" pitchFamily="18" charset="0"/>
              </a:rPr>
              <a:t>Non-profit</a:t>
            </a:r>
          </a:p>
          <a:p>
            <a:pPr lvl="1"/>
            <a:r>
              <a:rPr lang="en-US" smtClean="0">
                <a:latin typeface="Rockwell" pitchFamily="18" charset="0"/>
              </a:rPr>
              <a:t>Public service</a:t>
            </a:r>
          </a:p>
          <a:p>
            <a:endParaRPr lang="en-US" smtClean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Understanding the Costs of </a:t>
            </a:r>
            <a:br>
              <a:rPr lang="en-US" b="1" smtClean="0"/>
            </a:br>
            <a:r>
              <a:rPr lang="en-US" b="1" smtClean="0"/>
              <a:t>Poor Information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/>
          <a:lstStyle/>
          <a:p>
            <a:pPr marL="517525" indent="-517525" eaLnBrk="1" hangingPunct="1">
              <a:lnSpc>
                <a:spcPct val="90000"/>
              </a:lnSpc>
            </a:pPr>
            <a:r>
              <a:rPr lang="en-US" dirty="0" smtClean="0"/>
              <a:t>The four primary sources of low quality information include: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Online customers intentionally enter inaccurate information to protect their privacy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Information from different systems have different entry standards and formats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Call center operators enter abbreviated or erroneous information by accident or to save time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Third party and external information contains inconsistencies, inaccuracies, and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Understanding the Costs of </a:t>
            </a:r>
            <a:br>
              <a:rPr lang="en-US" b="1" smtClean="0"/>
            </a:br>
            <a:r>
              <a:rPr lang="en-US" b="1" smtClean="0"/>
              <a:t>Poor Information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Potential business effects resulting from low quality information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Inability to accurately track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Difficulty identifying valuable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Inability to identify selling opportunities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Marketing to nonexistent customers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Difficulty tracking revenue due to inaccurate invoices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Inability to build strong customer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Understanding the Benefits of </a:t>
            </a:r>
            <a:br>
              <a:rPr lang="en-US" b="1" smtClean="0"/>
            </a:br>
            <a:r>
              <a:rPr lang="en-US" b="1" smtClean="0"/>
              <a:t>Good Information</a:t>
            </a:r>
            <a:r>
              <a:rPr lang="en-US" sz="4800" b="1" smtClean="0"/>
              <a:t> 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quality information can significantly improve the chances of making a good decision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Good decisions can directly impact an organization's bottom line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492" y="2967335"/>
            <a:ext cx="3707107" cy="92333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Terima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Kasih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Enterprise IT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Computer‐Based technologies to deliver information and functions to the organization for </a:t>
            </a:r>
            <a:r>
              <a:rPr lang="en-US" b="1" dirty="0" smtClean="0">
                <a:solidFill>
                  <a:srgbClr val="0070C0"/>
                </a:solidFill>
              </a:rPr>
              <a:t>Business Purpose</a:t>
            </a:r>
          </a:p>
          <a:p>
            <a:endParaRPr lang="en-US" dirty="0" smtClean="0"/>
          </a:p>
        </p:txBody>
      </p:sp>
      <p:sp>
        <p:nvSpPr>
          <p:cNvPr id="4" name="Up Arrow Callout 3"/>
          <p:cNvSpPr/>
          <p:nvPr/>
        </p:nvSpPr>
        <p:spPr>
          <a:xfrm>
            <a:off x="2209800" y="3429000"/>
            <a:ext cx="5334000" cy="2286000"/>
          </a:xfrm>
          <a:prstGeom prst="upArrowCallout">
            <a:avLst>
              <a:gd name="adj1" fmla="val 52948"/>
              <a:gd name="adj2" fmla="val 45192"/>
              <a:gd name="adj3" fmla="val 25000"/>
              <a:gd name="adj4" fmla="val 524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Information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IT’s Role in Enterprise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IT is everywhere in Enterprise / Business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7172" name="Picture 4" descr="Ch 01 Custom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609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IT’s Impact on Business Operations</a:t>
            </a:r>
          </a:p>
        </p:txBody>
      </p:sp>
      <p:pic>
        <p:nvPicPr>
          <p:cNvPr id="8195" name="Picture 6" descr="haa23684_0102"/>
          <p:cNvPicPr>
            <a:picLocks noChangeAspect="1" noChangeArrowheads="1"/>
          </p:cNvPicPr>
          <p:nvPr/>
        </p:nvPicPr>
        <p:blipFill>
          <a:blip r:embed="rId3" cstate="print"/>
          <a:srcRect b="47832"/>
          <a:stretch>
            <a:fillRect/>
          </a:stretch>
        </p:blipFill>
        <p:spPr bwMode="auto">
          <a:xfrm>
            <a:off x="762000" y="1900238"/>
            <a:ext cx="777240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IT’s Impact on Business Operations</a:t>
            </a:r>
          </a:p>
        </p:txBody>
      </p:sp>
      <p:pic>
        <p:nvPicPr>
          <p:cNvPr id="9219" name="Picture 5" descr="haa23684_0102"/>
          <p:cNvPicPr>
            <a:picLocks noChangeAspect="1" noChangeArrowheads="1"/>
          </p:cNvPicPr>
          <p:nvPr/>
        </p:nvPicPr>
        <p:blipFill>
          <a:blip r:embed="rId3" cstate="print"/>
          <a:srcRect t="56505"/>
          <a:stretch>
            <a:fillRect/>
          </a:stretch>
        </p:blipFill>
        <p:spPr bwMode="auto">
          <a:xfrm>
            <a:off x="685800" y="19050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IT History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5" y="1828800"/>
            <a:ext cx="8315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basics</a:t>
            </a:r>
            <a:endParaRPr lang="en-US" dirty="0"/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DT 4e Template">
  <a:themeElements>
    <a:clrScheme name="Haag BDT 2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ag BDT 2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ag BDT 2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ag BDT 2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ag BDT 2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660</Words>
  <Application>Microsoft Office PowerPoint</Application>
  <PresentationFormat>On-screen Show (4:3)</PresentationFormat>
  <Paragraphs>132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BDT 4e Template</vt:lpstr>
      <vt:lpstr>Enterprise  Information technology</vt:lpstr>
      <vt:lpstr>Enterprise</vt:lpstr>
      <vt:lpstr>Enterprise Category</vt:lpstr>
      <vt:lpstr>Enterprise IT</vt:lpstr>
      <vt:lpstr>IT’s Role in Enterprise</vt:lpstr>
      <vt:lpstr>IT’s Impact on Business Operations</vt:lpstr>
      <vt:lpstr>IT’s Impact on Business Operations</vt:lpstr>
      <vt:lpstr>IT History</vt:lpstr>
      <vt:lpstr>It basics</vt:lpstr>
      <vt:lpstr>Information Technology (IT)</vt:lpstr>
      <vt:lpstr>IT BASICS</vt:lpstr>
      <vt:lpstr>IT BASICS</vt:lpstr>
      <vt:lpstr>Data, Information, BI</vt:lpstr>
      <vt:lpstr>Data, Information, BI</vt:lpstr>
      <vt:lpstr>Data, Information, BI</vt:lpstr>
      <vt:lpstr>Data, Information, BI</vt:lpstr>
      <vt:lpstr>IT Resources</vt:lpstr>
      <vt:lpstr>IT Cultures</vt:lpstr>
      <vt:lpstr>IT Components</vt:lpstr>
      <vt:lpstr>IT Components</vt:lpstr>
      <vt:lpstr>IT Components</vt:lpstr>
      <vt:lpstr>Information quality</vt:lpstr>
      <vt:lpstr>Organizational Information</vt:lpstr>
      <vt:lpstr>Organizational Information</vt:lpstr>
      <vt:lpstr>The Value of Transactional and Analytical Information </vt:lpstr>
      <vt:lpstr>The Value of Timely Information </vt:lpstr>
      <vt:lpstr>The Value of Quality Information </vt:lpstr>
      <vt:lpstr>The Value of Quality Information </vt:lpstr>
      <vt:lpstr>The Value of Quality Information</vt:lpstr>
      <vt:lpstr>Understanding the Costs of  Poor Information</vt:lpstr>
      <vt:lpstr>Understanding the Costs of  Poor Information</vt:lpstr>
      <vt:lpstr>Understanding the Benefits of  Good Information </vt:lpstr>
      <vt:lpstr>Slide 33</vt:lpstr>
    </vt:vector>
  </TitlesOfParts>
  <Company>Daniels College of Business, University of 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Amy Phillips</dc:creator>
  <cp:lastModifiedBy>Alqorni</cp:lastModifiedBy>
  <cp:revision>224</cp:revision>
  <dcterms:created xsi:type="dcterms:W3CDTF">2004-06-28T21:12:50Z</dcterms:created>
  <dcterms:modified xsi:type="dcterms:W3CDTF">2017-02-28T03:17:02Z</dcterms:modified>
</cp:coreProperties>
</file>