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2" r:id="rId3"/>
    <p:sldId id="295" r:id="rId4"/>
    <p:sldId id="296" r:id="rId5"/>
    <p:sldId id="301" r:id="rId6"/>
    <p:sldId id="302" r:id="rId7"/>
    <p:sldId id="304" r:id="rId8"/>
    <p:sldId id="303" r:id="rId9"/>
    <p:sldId id="305" r:id="rId10"/>
    <p:sldId id="306" r:id="rId11"/>
    <p:sldId id="307" r:id="rId12"/>
    <p:sldId id="308" r:id="rId13"/>
    <p:sldId id="309" r:id="rId14"/>
    <p:sldId id="310" r:id="rId15"/>
    <p:sldId id="31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70319F"/>
    <a:srgbClr val="8B40C4"/>
    <a:srgbClr val="A366D0"/>
    <a:srgbClr val="B889DB"/>
    <a:srgbClr val="CDACE6"/>
    <a:srgbClr val="E1CCF0"/>
    <a:srgbClr val="FF33CC"/>
    <a:srgbClr val="5F5F5F"/>
    <a:srgbClr val="EEFF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0D890-742E-4B40-8CDF-E19FE2BC13A3}" type="datetimeFigureOut">
              <a:rPr lang="id-ID" smtClean="0"/>
              <a:pPr/>
              <a:t>04/04/2016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44D8D-319D-414D-820A-1E74CC26A9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2280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E7BE8-BD19-4454-9C00-97FE69FE459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3204638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6D215-3BBE-40C3-90DC-5E1C401CB6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0227445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45D21-FF2A-48CC-93F8-02D9CC3B87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3838775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85BB-657F-4728-980C-ABC74281CB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5835514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18112-786B-4FA2-82BF-FE58DF9F37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20660632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05F9E-298E-403F-9215-F83E13D395D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42845396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9ECD9-D4EF-49E5-8DCA-E9E8E6C848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6167775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4B5C-9F10-4745-AA58-3769A05794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8080876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422DF-4719-44EA-A247-2D9D2F247A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72154243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32B7F-5747-4129-B3F7-2D0D207F28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4303948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96191-2AA6-4BDD-A948-DF890CDD62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167873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B380C2-66C8-41D1-9CE1-007C44AAA0C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43608" y="3568700"/>
            <a:ext cx="70494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3600" dirty="0" smtClean="0">
                <a:solidFill>
                  <a:srgbClr val="5F5F5F"/>
                </a:solidFill>
                <a:latin typeface="Tahoma" pitchFamily="34" charset="0"/>
                <a:ea typeface="Dotum" pitchFamily="34" charset="-127"/>
              </a:rPr>
              <a:t>SISTEM INFORMASI ENTERPRISE</a:t>
            </a:r>
            <a:endParaRPr lang="en-US" altLang="zh-CN" sz="3600" dirty="0">
              <a:solidFill>
                <a:srgbClr val="FF6600"/>
              </a:solidFill>
              <a:latin typeface="Tahoma" pitchFamily="34" charset="0"/>
              <a:ea typeface="Dotum" pitchFamily="34" charset="-127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25328" y="2780928"/>
            <a:ext cx="455714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d-ID" altLang="zh-CN" sz="2400" dirty="0" smtClean="0">
                <a:solidFill>
                  <a:schemeClr val="bg1"/>
                </a:solidFill>
                <a:latin typeface="Tahoma" pitchFamily="34" charset="0"/>
              </a:rPr>
              <a:t>BUSINESS PROCESS MODELING</a:t>
            </a:r>
          </a:p>
          <a:p>
            <a:pPr algn="ctr"/>
            <a:r>
              <a:rPr lang="id-ID" altLang="zh-CN" sz="2000" dirty="0" smtClean="0">
                <a:solidFill>
                  <a:schemeClr val="bg1"/>
                </a:solidFill>
                <a:latin typeface="Tahoma" pitchFamily="34" charset="0"/>
              </a:rPr>
              <a:t>Pertemuan ke-4</a:t>
            </a:r>
            <a:endParaRPr lang="en-US" altLang="zh-CN" sz="20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995738" y="60928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6600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id-ID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403648" y="5085184"/>
            <a:ext cx="6401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d-ID" altLang="zh-CN" sz="2000" smtClean="0">
                <a:latin typeface="Tahoma" pitchFamily="34" charset="0"/>
              </a:rPr>
              <a:t>Program </a:t>
            </a:r>
            <a:r>
              <a:rPr lang="id-ID" altLang="zh-CN" sz="2000" dirty="0" smtClean="0">
                <a:latin typeface="Tahoma" pitchFamily="34" charset="0"/>
              </a:rPr>
              <a:t>Studi Teknik Informatika</a:t>
            </a:r>
          </a:p>
          <a:p>
            <a:pPr algn="ctr"/>
            <a:r>
              <a:rPr lang="id-ID" altLang="zh-CN" sz="2000" dirty="0" smtClean="0">
                <a:latin typeface="Tahoma" pitchFamily="34" charset="0"/>
              </a:rPr>
              <a:t>Universitas Komputer Indonesia</a:t>
            </a:r>
            <a:endParaRPr lang="en-US" altLang="zh-CN" sz="2000" dirty="0">
              <a:latin typeface="Tahoma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Example with Pool</a:t>
            </a:r>
            <a:endParaRPr lang="id-ID" sz="3200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11188" y="1700808"/>
            <a:ext cx="8273072" cy="4045942"/>
          </a:xfrm>
          <a:noFill/>
          <a:ln/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450025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Example with Lane</a:t>
            </a:r>
            <a:endParaRPr lang="id-ID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8248" y="1268760"/>
            <a:ext cx="8496320" cy="4672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522422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Example with Lane</a:t>
            </a:r>
            <a:endParaRPr lang="id-ID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6653149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Example High Level</a:t>
            </a:r>
            <a:endParaRPr lang="id-ID" sz="3200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0825" y="2492375"/>
            <a:ext cx="8642350" cy="1296988"/>
          </a:xfrm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578152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Example Lower Level</a:t>
            </a:r>
            <a:endParaRPr lang="id-ID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228" y="1412776"/>
            <a:ext cx="8832260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72490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Example Lower Level</a:t>
            </a:r>
            <a:endParaRPr lang="id-ID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228" y="1412776"/>
            <a:ext cx="8832260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11328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200" dirty="0"/>
              <a:t>Standard BPM Stack</a:t>
            </a:r>
            <a:endParaRPr lang="id-ID" sz="3200" dirty="0"/>
          </a:p>
        </p:txBody>
      </p:sp>
      <p:pic>
        <p:nvPicPr>
          <p:cNvPr id="4" name="Picture 4" descr="stack0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5516" y="1484784"/>
            <a:ext cx="7200900" cy="426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9165114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BPMN</a:t>
            </a:r>
            <a:endParaRPr lang="id-ID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2400" dirty="0"/>
              <a:t>Business Process Modeling Notation</a:t>
            </a:r>
          </a:p>
          <a:p>
            <a:r>
              <a:rPr lang="en-US" sz="2400" dirty="0"/>
              <a:t>Aims to appeal to wide range of users:</a:t>
            </a:r>
          </a:p>
          <a:p>
            <a:pPr lvl="1"/>
            <a:r>
              <a:rPr lang="en-US" sz="2400" dirty="0"/>
              <a:t>Business Analysts</a:t>
            </a:r>
          </a:p>
          <a:p>
            <a:pPr lvl="1"/>
            <a:r>
              <a:rPr lang="en-US" sz="2400" dirty="0"/>
              <a:t>Developers</a:t>
            </a:r>
          </a:p>
          <a:p>
            <a:pPr lvl="1"/>
            <a:r>
              <a:rPr lang="en-US" sz="2400" dirty="0"/>
              <a:t>Business People</a:t>
            </a:r>
          </a:p>
          <a:p>
            <a:r>
              <a:rPr lang="en-US" sz="2400" dirty="0"/>
              <a:t>1.0 specification released May 2004</a:t>
            </a:r>
          </a:p>
          <a:p>
            <a:r>
              <a:rPr lang="en-US" sz="2400" dirty="0"/>
              <a:t>Defines elements of BPD (Business Process Diagram)</a:t>
            </a:r>
          </a:p>
          <a:p>
            <a:endParaRPr lang="id-ID" sz="24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700724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200" dirty="0"/>
              <a:t>Business Process Diagrams</a:t>
            </a:r>
            <a:endParaRPr lang="id-ID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2400" dirty="0"/>
              <a:t>Diagrams consist of four categories of diagramming elements:</a:t>
            </a:r>
          </a:p>
          <a:p>
            <a:pPr lvl="1">
              <a:spcBef>
                <a:spcPct val="45000"/>
              </a:spcBef>
            </a:pPr>
            <a:r>
              <a:rPr lang="en-US" sz="2400" dirty="0"/>
              <a:t>Flow Objects</a:t>
            </a:r>
          </a:p>
          <a:p>
            <a:pPr lvl="1">
              <a:spcBef>
                <a:spcPct val="45000"/>
              </a:spcBef>
            </a:pPr>
            <a:r>
              <a:rPr lang="en-US" sz="2400" dirty="0"/>
              <a:t>Connecting Objects</a:t>
            </a:r>
          </a:p>
          <a:p>
            <a:pPr lvl="1">
              <a:spcBef>
                <a:spcPct val="45000"/>
              </a:spcBef>
            </a:pPr>
            <a:r>
              <a:rPr lang="en-US" sz="2400" dirty="0" err="1"/>
              <a:t>Swimlanes</a:t>
            </a:r>
            <a:endParaRPr lang="en-US" sz="2400" dirty="0"/>
          </a:p>
          <a:p>
            <a:pPr lvl="1">
              <a:spcBef>
                <a:spcPct val="45000"/>
              </a:spcBef>
            </a:pPr>
            <a:r>
              <a:rPr lang="en-US" sz="2400" dirty="0"/>
              <a:t>Artifacts</a:t>
            </a:r>
          </a:p>
          <a:p>
            <a:endParaRPr lang="en-US" sz="2400" dirty="0"/>
          </a:p>
          <a:p>
            <a:endParaRPr lang="id-ID" sz="2400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613714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Flow Objects</a:t>
            </a:r>
            <a:endParaRPr lang="id-ID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71625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Diagrams consist of three core elements: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sz="2400" dirty="0" smtClean="0"/>
              <a:t>Event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Hollow to allow for markers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Activity</a:t>
            </a:r>
          </a:p>
          <a:p>
            <a:pPr lvl="2" eaLnBrk="1" hangingPunct="1"/>
            <a:r>
              <a:rPr lang="en-US" sz="2000" dirty="0" smtClean="0"/>
              <a:t>Generic “work” element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Gateway</a:t>
            </a:r>
          </a:p>
          <a:p>
            <a:pPr lvl="2" eaLnBrk="1" hangingPunct="1"/>
            <a:r>
              <a:rPr lang="en-US" sz="2000" dirty="0" smtClean="0"/>
              <a:t>Decision, forking, joining, merging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84713"/>
            <a:ext cx="10668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981700" y="2211388"/>
            <a:ext cx="2552700" cy="1076325"/>
            <a:chOff x="3768" y="1651"/>
            <a:chExt cx="1608" cy="678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8" y="1651"/>
              <a:ext cx="1608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839" y="2115"/>
              <a:ext cx="33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eaLnBrk="1" hangingPunct="1"/>
              <a:r>
                <a:rPr lang="en-US" sz="1600"/>
                <a:t>Start</a:t>
              </a: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4208" y="2117"/>
              <a:ext cx="69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eaLnBrk="1" hangingPunct="1"/>
              <a:r>
                <a:rPr lang="en-US" sz="1600"/>
                <a:t>Intermediate</a:t>
              </a: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4960" y="2117"/>
              <a:ext cx="3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eaLnBrk="1" hangingPunct="1"/>
              <a:r>
                <a:rPr lang="en-US" sz="1600"/>
                <a:t>End</a:t>
              </a:r>
            </a:p>
          </p:txBody>
        </p:sp>
      </p:grpSp>
      <p:grpSp>
        <p:nvGrpSpPr>
          <p:cNvPr id="12" name="Group 17"/>
          <p:cNvGrpSpPr>
            <a:grpSpLocks/>
          </p:cNvGrpSpPr>
          <p:nvPr/>
        </p:nvGrpSpPr>
        <p:grpSpPr bwMode="auto">
          <a:xfrm>
            <a:off x="5867400" y="3552825"/>
            <a:ext cx="2667000" cy="1098550"/>
            <a:chOff x="3696" y="2496"/>
            <a:chExt cx="1680" cy="692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3696" y="2496"/>
              <a:ext cx="1680" cy="496"/>
              <a:chOff x="3504" y="2496"/>
              <a:chExt cx="1680" cy="496"/>
            </a:xfrm>
          </p:grpSpPr>
          <p:pic>
            <p:nvPicPr>
              <p:cNvPr id="16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4" y="2496"/>
                <a:ext cx="816" cy="4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7" name="Group 9"/>
              <p:cNvGrpSpPr>
                <a:grpSpLocks/>
              </p:cNvGrpSpPr>
              <p:nvPr/>
            </p:nvGrpSpPr>
            <p:grpSpPr bwMode="auto">
              <a:xfrm>
                <a:off x="4368" y="2496"/>
                <a:ext cx="816" cy="496"/>
                <a:chOff x="4368" y="2208"/>
                <a:chExt cx="816" cy="496"/>
              </a:xfrm>
            </p:grpSpPr>
            <p:pic>
              <p:nvPicPr>
                <p:cNvPr id="18" name="Picture 7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68" y="2208"/>
                  <a:ext cx="816" cy="4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9" name="Picture 8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32" y="2620"/>
                  <a:ext cx="75" cy="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943" y="2976"/>
              <a:ext cx="3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eaLnBrk="1" hangingPunct="1"/>
              <a:r>
                <a:rPr lang="en-US" sz="1600"/>
                <a:t>Task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613" y="2976"/>
              <a:ext cx="7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1pPr>
              <a:lvl2pPr marL="742950" indent="-28575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2pPr>
              <a:lvl3pPr marL="11430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3pPr>
              <a:lvl4pPr marL="16002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4pPr>
              <a:lvl5pPr marL="2057400" indent="-228600" defTabSz="811213" eaLnBrk="0" hangingPunct="0"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5pPr>
              <a:lvl6pPr marL="25146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6pPr>
              <a:lvl7pPr marL="29718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7pPr>
              <a:lvl8pPr marL="34290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8pPr>
              <a:lvl9pPr marL="3886200" indent="-228600" defTabSz="8112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SimSun" pitchFamily="2" charset="-122"/>
                </a:defRPr>
              </a:lvl9pPr>
            </a:lstStyle>
            <a:p>
              <a:pPr eaLnBrk="1" hangingPunct="1"/>
              <a:r>
                <a:rPr lang="en-US" sz="1600"/>
                <a:t>Sub-Process</a:t>
              </a:r>
            </a:p>
          </p:txBody>
        </p:sp>
      </p:grp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143965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Connecting Objects</a:t>
            </a:r>
            <a:endParaRPr lang="id-ID" sz="32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333847"/>
            <a:ext cx="5357812" cy="45434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Three ways to connect flow objects:</a:t>
            </a:r>
          </a:p>
          <a:p>
            <a:pPr lvl="1"/>
            <a:r>
              <a:rPr lang="en-US" sz="2400" dirty="0" smtClean="0"/>
              <a:t>Sequence Flow</a:t>
            </a:r>
          </a:p>
          <a:p>
            <a:pPr lvl="2"/>
            <a:r>
              <a:rPr lang="en-US" sz="1600" dirty="0" smtClean="0"/>
              <a:t>Indicates order of activities</a:t>
            </a:r>
            <a:endParaRPr lang="id-ID" sz="1600" dirty="0" smtClean="0"/>
          </a:p>
          <a:p>
            <a:pPr lvl="2"/>
            <a:endParaRPr lang="en-US" sz="1600" dirty="0" smtClean="0"/>
          </a:p>
          <a:p>
            <a:pPr lvl="1"/>
            <a:r>
              <a:rPr lang="en-US" sz="2400" dirty="0" smtClean="0"/>
              <a:t>Message Flow</a:t>
            </a:r>
          </a:p>
          <a:p>
            <a:pPr lvl="2"/>
            <a:r>
              <a:rPr lang="en-US" sz="1600" dirty="0" smtClean="0"/>
              <a:t>Indicates flow of messages between Process Participants</a:t>
            </a:r>
            <a:endParaRPr lang="id-ID" sz="1600" dirty="0" smtClean="0"/>
          </a:p>
          <a:p>
            <a:pPr lvl="2"/>
            <a:endParaRPr lang="en-US" sz="1600" dirty="0" smtClean="0"/>
          </a:p>
          <a:p>
            <a:pPr lvl="1"/>
            <a:r>
              <a:rPr lang="en-US" sz="2400" dirty="0" smtClean="0"/>
              <a:t>Association</a:t>
            </a:r>
          </a:p>
          <a:p>
            <a:pPr lvl="2"/>
            <a:r>
              <a:rPr lang="en-US" sz="1600" dirty="0" smtClean="0"/>
              <a:t>Associates data, text, or other Artifacts with flow objects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75285"/>
            <a:ext cx="27813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54785"/>
            <a:ext cx="275272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943600" y="5048597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37567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Swimlanes</a:t>
            </a:r>
            <a:endParaRPr lang="id-ID" sz="32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330424"/>
            <a:ext cx="7772400" cy="11842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Used to organize activities by responsibility or functional capability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514699"/>
            <a:ext cx="4340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3763" y="3845024"/>
            <a:ext cx="43148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4363" y="2205038"/>
            <a:ext cx="3886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 marL="342900" indent="-342900" defTabSz="912813"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Pool</a:t>
            </a:r>
          </a:p>
          <a:p>
            <a:pPr marL="742950" lvl="1" indent="-285750" defTabSz="912813">
              <a:spcBef>
                <a:spcPct val="20000"/>
              </a:spcBef>
              <a:buFontTx/>
              <a:buChar char="–"/>
            </a:pPr>
            <a:r>
              <a:rPr lang="en-US" sz="2000" dirty="0" smtClean="0"/>
              <a:t>Represents a Participant in a Process</a:t>
            </a:r>
            <a:endParaRPr lang="en-US" sz="2800" dirty="0" smtClean="0"/>
          </a:p>
          <a:p>
            <a:pPr marL="342900" indent="-342900" defTabSz="912813"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Lane</a:t>
            </a:r>
          </a:p>
          <a:p>
            <a:pPr marL="742950" lvl="1" indent="-285750" defTabSz="912813">
              <a:spcBef>
                <a:spcPct val="20000"/>
              </a:spcBef>
              <a:buFontTx/>
              <a:buChar char="–"/>
            </a:pPr>
            <a:r>
              <a:rPr lang="en-US" sz="2000" dirty="0" smtClean="0"/>
              <a:t>A sub-partition within a Pool used to organize and categorize activities</a:t>
            </a:r>
            <a:endParaRPr lang="en-US" sz="20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06429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Artifacts</a:t>
            </a:r>
            <a:endParaRPr lang="id-ID" sz="32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281459"/>
            <a:ext cx="8501062" cy="1066800"/>
          </a:xfrm>
        </p:spPr>
        <p:txBody>
          <a:bodyPr/>
          <a:lstStyle/>
          <a:p>
            <a:pPr eaLnBrk="1" hangingPunct="1"/>
            <a:r>
              <a:rPr lang="en-US" sz="2800" smtClean="0"/>
              <a:t>Any number of </a:t>
            </a:r>
            <a:r>
              <a:rPr lang="en-US" sz="2800" i="1" smtClean="0"/>
              <a:t>Artifacts</a:t>
            </a:r>
            <a:r>
              <a:rPr lang="en-US" sz="2800" smtClean="0"/>
              <a:t> can be added to a diagram, with three types predefined: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8625" y="2424459"/>
            <a:ext cx="5072063" cy="4053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/>
          <a:lstStyle/>
          <a:p>
            <a:pPr marL="800100" lvl="1" indent="-342900" defTabSz="912813">
              <a:spcBef>
                <a:spcPct val="20000"/>
              </a:spcBef>
              <a:buFontTx/>
              <a:buChar char="•"/>
            </a:pPr>
            <a:r>
              <a:rPr lang="en-US" sz="2400" dirty="0"/>
              <a:t>Data Object</a:t>
            </a:r>
          </a:p>
          <a:p>
            <a:pPr marL="1200150" lvl="2" indent="-285750" defTabSz="912813">
              <a:spcBef>
                <a:spcPct val="20000"/>
              </a:spcBef>
              <a:buFontTx/>
              <a:buChar char="–"/>
            </a:pPr>
            <a:r>
              <a:rPr lang="en-US" dirty="0"/>
              <a:t>Show how data is required or produced by </a:t>
            </a:r>
            <a:r>
              <a:rPr lang="en-US" dirty="0" smtClean="0"/>
              <a:t>activities</a:t>
            </a:r>
            <a:endParaRPr lang="id-ID" dirty="0" smtClean="0"/>
          </a:p>
          <a:p>
            <a:pPr marL="1200150" lvl="2" indent="-285750" defTabSz="912813">
              <a:spcBef>
                <a:spcPct val="20000"/>
              </a:spcBef>
              <a:buFontTx/>
              <a:buChar char="–"/>
            </a:pPr>
            <a:endParaRPr lang="en-US" dirty="0"/>
          </a:p>
          <a:p>
            <a:pPr marL="800100" lvl="1" indent="-342900" defTabSz="912813">
              <a:spcBef>
                <a:spcPct val="20000"/>
              </a:spcBef>
              <a:buFontTx/>
              <a:buChar char="•"/>
            </a:pPr>
            <a:r>
              <a:rPr lang="en-US" sz="2400" dirty="0"/>
              <a:t>Group</a:t>
            </a:r>
          </a:p>
          <a:p>
            <a:pPr marL="1200150" lvl="2" indent="-285750" defTabSz="912813">
              <a:spcBef>
                <a:spcPct val="20000"/>
              </a:spcBef>
              <a:buFontTx/>
              <a:buChar char="–"/>
            </a:pPr>
            <a:r>
              <a:rPr lang="en-US" dirty="0"/>
              <a:t>Used for documentation or analysis, but does not affect the sequence </a:t>
            </a:r>
            <a:r>
              <a:rPr lang="en-US" dirty="0" smtClean="0"/>
              <a:t>flow</a:t>
            </a:r>
            <a:endParaRPr lang="id-ID" dirty="0" smtClean="0"/>
          </a:p>
          <a:p>
            <a:pPr marL="1200150" lvl="2" indent="-285750" defTabSz="912813">
              <a:spcBef>
                <a:spcPct val="20000"/>
              </a:spcBef>
              <a:buFontTx/>
              <a:buChar char="–"/>
            </a:pPr>
            <a:endParaRPr lang="en-US" dirty="0"/>
          </a:p>
          <a:p>
            <a:pPr marL="800100" lvl="1" indent="-342900" defTabSz="912813">
              <a:spcBef>
                <a:spcPct val="20000"/>
              </a:spcBef>
              <a:buFontTx/>
              <a:buChar char="•"/>
            </a:pPr>
            <a:r>
              <a:rPr lang="en-US" sz="2400" dirty="0"/>
              <a:t>Annotation</a:t>
            </a:r>
          </a:p>
          <a:p>
            <a:pPr marL="1200150" lvl="2" indent="-285750" defTabSz="912813">
              <a:spcBef>
                <a:spcPct val="20000"/>
              </a:spcBef>
              <a:buFontTx/>
              <a:buChar char="–"/>
            </a:pPr>
            <a:r>
              <a:rPr lang="en-US" dirty="0"/>
              <a:t>Allow for textual notes to be added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342257"/>
            <a:ext cx="104775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014639"/>
            <a:ext cx="1190625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9313" y="5445224"/>
            <a:ext cx="2722562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101240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Simple Business Process</a:t>
            </a:r>
            <a:endParaRPr lang="id-ID" sz="32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524" y="1844824"/>
            <a:ext cx="8394940" cy="340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9441862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07_2">
  <a:themeElements>
    <a:clrScheme name="0407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407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407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0407_2</Template>
  <TotalTime>285</TotalTime>
  <Words>295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0407_2</vt:lpstr>
      <vt:lpstr>Slide 1</vt:lpstr>
      <vt:lpstr>Standard BPM Stack</vt:lpstr>
      <vt:lpstr>BPMN</vt:lpstr>
      <vt:lpstr>Business Process Diagrams</vt:lpstr>
      <vt:lpstr>Flow Objects</vt:lpstr>
      <vt:lpstr>Connecting Objects</vt:lpstr>
      <vt:lpstr>Swimlanes</vt:lpstr>
      <vt:lpstr>Artifacts</vt:lpstr>
      <vt:lpstr>Simple Business Process</vt:lpstr>
      <vt:lpstr>Example with Pool</vt:lpstr>
      <vt:lpstr>Example with Lane</vt:lpstr>
      <vt:lpstr>Example with Lane</vt:lpstr>
      <vt:lpstr>Example High Level</vt:lpstr>
      <vt:lpstr>Example Lower Level</vt:lpstr>
      <vt:lpstr>Example Lower Level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riani</dc:creator>
  <cp:lastModifiedBy>dedeng</cp:lastModifiedBy>
  <cp:revision>68</cp:revision>
  <dcterms:created xsi:type="dcterms:W3CDTF">2014-03-09T12:38:37Z</dcterms:created>
  <dcterms:modified xsi:type="dcterms:W3CDTF">2016-04-04T01:33:59Z</dcterms:modified>
</cp:coreProperties>
</file>