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8" r:id="rId1"/>
  </p:sldMasterIdLst>
  <p:notesMasterIdLst>
    <p:notesMasterId r:id="rId27"/>
  </p:notesMasterIdLst>
  <p:sldIdLst>
    <p:sldId id="256" r:id="rId2"/>
    <p:sldId id="259" r:id="rId3"/>
    <p:sldId id="260" r:id="rId4"/>
    <p:sldId id="284" r:id="rId5"/>
    <p:sldId id="289" r:id="rId6"/>
    <p:sldId id="285" r:id="rId7"/>
    <p:sldId id="290" r:id="rId8"/>
    <p:sldId id="286" r:id="rId9"/>
    <p:sldId id="287" r:id="rId10"/>
    <p:sldId id="288" r:id="rId11"/>
    <p:sldId id="262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299" r:id="rId21"/>
    <p:sldId id="300" r:id="rId22"/>
    <p:sldId id="301" r:id="rId23"/>
    <p:sldId id="302" r:id="rId24"/>
    <p:sldId id="304" r:id="rId25"/>
    <p:sldId id="305" r:id="rId2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C0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77A53F3-545E-4B99-9C67-AD042C8618E3}">
  <a:tblStyle styleId="{677A53F3-545E-4B99-9C67-AD042C8618E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 snapToGrid="0">
      <p:cViewPr varScale="1">
        <p:scale>
          <a:sx n="67" d="100"/>
          <a:sy n="67" d="100"/>
        </p:scale>
        <p:origin x="14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0507611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844455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060912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668052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2E61351F-DBB1-4664-ADA9-83BC7CB8848D}" type="slidenum">
              <a:rPr lang="id-ID" smtClean="0"/>
              <a:pPr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307853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2E61351F-DBB1-4664-ADA9-83BC7CB8848D}" type="slidenum">
              <a:rPr lang="id-ID" smtClean="0"/>
              <a:pPr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902411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2E61351F-DBB1-4664-ADA9-83BC7CB8848D}" type="slidenum">
              <a:rPr lang="id-ID" smtClean="0"/>
              <a:pPr/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722505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2E61351F-DBB1-4664-ADA9-83BC7CB8848D}" type="slidenum">
              <a:rPr lang="id-ID" smtClean="0"/>
              <a:pPr/>
              <a:t>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192962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2E61351F-DBB1-4664-ADA9-83BC7CB8848D}" type="slidenum">
              <a:rPr lang="id-ID" smtClean="0"/>
              <a:pPr/>
              <a:t>10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357129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7977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1319175" y="2876425"/>
            <a:ext cx="6680399" cy="1546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6000"/>
            </a:lvl1pPr>
            <a:lvl2pPr lvl="1">
              <a:spcBef>
                <a:spcPts val="0"/>
              </a:spcBef>
              <a:buSzPct val="100000"/>
              <a:defRPr sz="6000"/>
            </a:lvl2pPr>
            <a:lvl3pPr lvl="2">
              <a:spcBef>
                <a:spcPts val="0"/>
              </a:spcBef>
              <a:buSzPct val="100000"/>
              <a:defRPr sz="6000"/>
            </a:lvl3pPr>
            <a:lvl4pPr lvl="3">
              <a:spcBef>
                <a:spcPts val="0"/>
              </a:spcBef>
              <a:buSzPct val="100000"/>
              <a:defRPr sz="6000"/>
            </a:lvl4pPr>
            <a:lvl5pPr lvl="4">
              <a:spcBef>
                <a:spcPts val="0"/>
              </a:spcBef>
              <a:buSzPct val="100000"/>
              <a:defRPr sz="6000"/>
            </a:lvl5pPr>
            <a:lvl6pPr lvl="5">
              <a:spcBef>
                <a:spcPts val="0"/>
              </a:spcBef>
              <a:buSzPct val="100000"/>
              <a:defRPr sz="6000"/>
            </a:lvl6pPr>
            <a:lvl7pPr lvl="6">
              <a:spcBef>
                <a:spcPts val="0"/>
              </a:spcBef>
              <a:buSzPct val="100000"/>
              <a:defRPr sz="6000"/>
            </a:lvl7pPr>
            <a:lvl8pPr lvl="7">
              <a:spcBef>
                <a:spcPts val="0"/>
              </a:spcBef>
              <a:buSzPct val="100000"/>
              <a:defRPr sz="6000"/>
            </a:lvl8pPr>
            <a:lvl9pPr lvl="8">
              <a:spcBef>
                <a:spcPts val="0"/>
              </a:spcBef>
              <a:buSzPct val="100000"/>
              <a:defRPr sz="6000"/>
            </a:lvl9pPr>
          </a:lstStyle>
          <a:p>
            <a:endParaRPr/>
          </a:p>
        </p:txBody>
      </p:sp>
      <p:cxnSp>
        <p:nvCxnSpPr>
          <p:cNvPr id="10" name="Shape 10"/>
          <p:cNvCxnSpPr>
            <a:stCxn id="11" idx="4"/>
          </p:cNvCxnSpPr>
          <p:nvPr/>
        </p:nvCxnSpPr>
        <p:spPr>
          <a:xfrm>
            <a:off x="903750" y="3563700"/>
            <a:ext cx="0" cy="3294300"/>
          </a:xfrm>
          <a:prstGeom prst="straightConnector1">
            <a:avLst/>
          </a:prstGeom>
          <a:noFill/>
          <a:ln w="9525" cap="flat" cmpd="sng">
            <a:solidFill>
              <a:srgbClr val="999FA9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1" name="Shape 11"/>
          <p:cNvSpPr/>
          <p:nvPr/>
        </p:nvSpPr>
        <p:spPr>
          <a:xfrm>
            <a:off x="769050" y="3294300"/>
            <a:ext cx="269400" cy="269400"/>
          </a:xfrm>
          <a:prstGeom prst="ellipse">
            <a:avLst/>
          </a:prstGeom>
          <a:solidFill>
            <a:srgbClr val="39C0BA"/>
          </a:solidFill>
          <a:ln w="28575" cap="flat" cmpd="sng">
            <a:solidFill>
              <a:srgbClr val="2E3037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1530175" y="3077050"/>
            <a:ext cx="6767100" cy="709799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rtl="0">
              <a:spcBef>
                <a:spcPts val="0"/>
              </a:spcBef>
              <a:buSzPct val="100000"/>
              <a:defRPr sz="3000"/>
            </a:lvl1pPr>
            <a:lvl2pPr lvl="1" rtl="0">
              <a:spcBef>
                <a:spcPts val="0"/>
              </a:spcBef>
              <a:buSzPct val="100000"/>
              <a:defRPr sz="3000"/>
            </a:lvl2pPr>
            <a:lvl3pPr lvl="2" rtl="0">
              <a:spcBef>
                <a:spcPts val="0"/>
              </a:spcBef>
              <a:buSzPct val="100000"/>
              <a:defRPr sz="3000"/>
            </a:lvl3pPr>
            <a:lvl4pPr lvl="3" rtl="0">
              <a:spcBef>
                <a:spcPts val="0"/>
              </a:spcBef>
              <a:buSzPct val="100000"/>
              <a:defRPr sz="3000"/>
            </a:lvl4pPr>
            <a:lvl5pPr lvl="4" rtl="0">
              <a:spcBef>
                <a:spcPts val="0"/>
              </a:spcBef>
              <a:buSzPct val="100000"/>
              <a:defRPr sz="3000"/>
            </a:lvl5pPr>
            <a:lvl6pPr lvl="5" rtl="0">
              <a:spcBef>
                <a:spcPts val="0"/>
              </a:spcBef>
              <a:buSzPct val="100000"/>
              <a:defRPr sz="3000"/>
            </a:lvl6pPr>
            <a:lvl7pPr lvl="6" rtl="0">
              <a:spcBef>
                <a:spcPts val="0"/>
              </a:spcBef>
              <a:buSzPct val="100000"/>
              <a:defRPr sz="3000"/>
            </a:lvl7pPr>
            <a:lvl8pPr lvl="7" rtl="0">
              <a:spcBef>
                <a:spcPts val="0"/>
              </a:spcBef>
              <a:buSzPct val="100000"/>
              <a:defRPr sz="3000"/>
            </a:lvl8pPr>
            <a:lvl9pPr lvl="8" rtl="0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1530175" y="3710550"/>
            <a:ext cx="6927899" cy="470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buNone/>
              <a:defRPr sz="1800"/>
            </a:lvl1pPr>
            <a:lvl2pPr lvl="1" rtl="0">
              <a:spcBef>
                <a:spcPts val="0"/>
              </a:spcBef>
              <a:buSzPct val="100000"/>
              <a:buNone/>
              <a:defRPr sz="1800"/>
            </a:lvl2pPr>
            <a:lvl3pPr lvl="2" rtl="0">
              <a:spcBef>
                <a:spcPts val="0"/>
              </a:spcBef>
              <a:buSzPct val="100000"/>
              <a:buNone/>
              <a:defRPr sz="1800"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buNone/>
              <a:defRPr/>
            </a:lvl6pPr>
            <a:lvl7pPr lvl="6" rtl="0">
              <a:spcBef>
                <a:spcPts val="0"/>
              </a:spcBef>
              <a:buNone/>
              <a:defRPr/>
            </a:lvl7pPr>
            <a:lvl8pPr lvl="7" rtl="0">
              <a:spcBef>
                <a:spcPts val="0"/>
              </a:spcBef>
              <a:buNone/>
              <a:defRPr/>
            </a:lvl8pPr>
            <a:lvl9pPr lvl="8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cxnSp>
        <p:nvCxnSpPr>
          <p:cNvPr id="15" name="Shape 15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w="9525" cap="flat" cmpd="sng">
            <a:solidFill>
              <a:srgbClr val="999FA9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6" name="Shape 16"/>
          <p:cNvSpPr/>
          <p:nvPr/>
        </p:nvSpPr>
        <p:spPr>
          <a:xfrm>
            <a:off x="493600" y="3018850"/>
            <a:ext cx="820200" cy="820200"/>
          </a:xfrm>
          <a:prstGeom prst="ellipse">
            <a:avLst/>
          </a:prstGeom>
          <a:solidFill>
            <a:srgbClr val="39C0BA"/>
          </a:solidFill>
          <a:ln w="28575" cap="flat" cmpd="sng">
            <a:solidFill>
              <a:srgbClr val="2E3037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1633225" y="2882400"/>
            <a:ext cx="6700500" cy="1093199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rtl="0">
              <a:spcBef>
                <a:spcPts val="0"/>
              </a:spcBef>
              <a:buClr>
                <a:srgbClr val="39C0BA"/>
              </a:buClr>
              <a:buSzPct val="100000"/>
              <a:defRPr sz="2800" i="1">
                <a:solidFill>
                  <a:srgbClr val="39C0BA"/>
                </a:solidFill>
              </a:defRPr>
            </a:lvl1pPr>
            <a:lvl2pPr lvl="1" rtl="0">
              <a:spcBef>
                <a:spcPts val="0"/>
              </a:spcBef>
              <a:buClr>
                <a:srgbClr val="39C0BA"/>
              </a:buClr>
              <a:buSzPct val="100000"/>
              <a:defRPr sz="2800" i="1">
                <a:solidFill>
                  <a:srgbClr val="39C0BA"/>
                </a:solidFill>
              </a:defRPr>
            </a:lvl2pPr>
            <a:lvl3pPr lvl="2" rtl="0">
              <a:spcBef>
                <a:spcPts val="0"/>
              </a:spcBef>
              <a:buClr>
                <a:srgbClr val="39C0BA"/>
              </a:buClr>
              <a:buSzPct val="100000"/>
              <a:defRPr sz="2800" i="1">
                <a:solidFill>
                  <a:srgbClr val="39C0BA"/>
                </a:solidFill>
              </a:defRPr>
            </a:lvl3pPr>
            <a:lvl4pPr lvl="3" rtl="0">
              <a:spcBef>
                <a:spcPts val="0"/>
              </a:spcBef>
              <a:buClr>
                <a:srgbClr val="39C0BA"/>
              </a:buClr>
              <a:buSzPct val="100000"/>
              <a:defRPr sz="2800" i="1">
                <a:solidFill>
                  <a:srgbClr val="39C0BA"/>
                </a:solidFill>
              </a:defRPr>
            </a:lvl4pPr>
            <a:lvl5pPr lvl="4" rtl="0">
              <a:spcBef>
                <a:spcPts val="0"/>
              </a:spcBef>
              <a:buClr>
                <a:srgbClr val="39C0BA"/>
              </a:buClr>
              <a:buSzPct val="100000"/>
              <a:defRPr sz="2800" i="1">
                <a:solidFill>
                  <a:srgbClr val="39C0BA"/>
                </a:solidFill>
              </a:defRPr>
            </a:lvl5pPr>
            <a:lvl6pPr lvl="5" rtl="0">
              <a:spcBef>
                <a:spcPts val="0"/>
              </a:spcBef>
              <a:buClr>
                <a:srgbClr val="39C0BA"/>
              </a:buClr>
              <a:buSzPct val="100000"/>
              <a:defRPr sz="2800" i="1">
                <a:solidFill>
                  <a:srgbClr val="39C0BA"/>
                </a:solidFill>
              </a:defRPr>
            </a:lvl6pPr>
            <a:lvl7pPr lvl="6" rtl="0">
              <a:spcBef>
                <a:spcPts val="0"/>
              </a:spcBef>
              <a:buClr>
                <a:srgbClr val="39C0BA"/>
              </a:buClr>
              <a:buSzPct val="100000"/>
              <a:defRPr sz="2800" i="1">
                <a:solidFill>
                  <a:srgbClr val="39C0BA"/>
                </a:solidFill>
              </a:defRPr>
            </a:lvl7pPr>
            <a:lvl8pPr lvl="7" rtl="0">
              <a:spcBef>
                <a:spcPts val="0"/>
              </a:spcBef>
              <a:buClr>
                <a:srgbClr val="39C0BA"/>
              </a:buClr>
              <a:buSzPct val="100000"/>
              <a:defRPr sz="2800" i="1">
                <a:solidFill>
                  <a:srgbClr val="39C0BA"/>
                </a:solidFill>
              </a:defRPr>
            </a:lvl8pPr>
            <a:lvl9pPr lvl="8">
              <a:spcBef>
                <a:spcPts val="0"/>
              </a:spcBef>
              <a:buClr>
                <a:srgbClr val="39C0BA"/>
              </a:buClr>
              <a:buSzPct val="100000"/>
              <a:defRPr sz="2800" i="1">
                <a:solidFill>
                  <a:srgbClr val="39C0BA"/>
                </a:solidFill>
              </a:defRPr>
            </a:lvl9pPr>
          </a:lstStyle>
          <a:p>
            <a:endParaRPr/>
          </a:p>
        </p:txBody>
      </p:sp>
      <p:cxnSp>
        <p:nvCxnSpPr>
          <p:cNvPr id="19" name="Shape 19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w="9525" cap="flat" cmpd="sng">
            <a:solidFill>
              <a:srgbClr val="999FA9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20" name="Shape 20"/>
          <p:cNvSpPr/>
          <p:nvPr/>
        </p:nvSpPr>
        <p:spPr>
          <a:xfrm>
            <a:off x="493600" y="3018850"/>
            <a:ext cx="820200" cy="820200"/>
          </a:xfrm>
          <a:prstGeom prst="ellipse">
            <a:avLst/>
          </a:prstGeom>
          <a:solidFill>
            <a:srgbClr val="2E3037"/>
          </a:solidFill>
          <a:ln w="9525" cap="flat" cmpd="sng">
            <a:solidFill>
              <a:srgbClr val="999FA9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 txBox="1"/>
          <p:nvPr/>
        </p:nvSpPr>
        <p:spPr>
          <a:xfrm>
            <a:off x="208000" y="3096171"/>
            <a:ext cx="1306200" cy="8714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 b="1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rPr>
              <a:t>“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hape 23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w="9525" cap="flat" cmpd="sng">
            <a:solidFill>
              <a:srgbClr val="999FA9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24" name="Shape 24"/>
          <p:cNvSpPr/>
          <p:nvPr/>
        </p:nvSpPr>
        <p:spPr>
          <a:xfrm>
            <a:off x="808725" y="800750"/>
            <a:ext cx="190200" cy="190200"/>
          </a:xfrm>
          <a:prstGeom prst="ellipse">
            <a:avLst/>
          </a:prstGeom>
          <a:solidFill>
            <a:srgbClr val="39C0BA"/>
          </a:solidFill>
          <a:ln w="28575" cap="flat" cmpd="sng">
            <a:solidFill>
              <a:srgbClr val="2E3037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/>
          <p:nvPr/>
        </p:nvSpPr>
        <p:spPr>
          <a:xfrm>
            <a:off x="769050" y="1861900"/>
            <a:ext cx="269400" cy="269400"/>
          </a:xfrm>
          <a:prstGeom prst="ellipse">
            <a:avLst/>
          </a:prstGeom>
          <a:solidFill>
            <a:srgbClr val="2E3037"/>
          </a:solidFill>
          <a:ln w="9525" cap="flat" cmpd="sng">
            <a:solidFill>
              <a:srgbClr val="999FA9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1165475" y="665975"/>
            <a:ext cx="6858000" cy="4599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1165497" y="1600200"/>
            <a:ext cx="6858000" cy="4967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600"/>
              </a:spcBef>
              <a:buClr>
                <a:srgbClr val="F3F3F3"/>
              </a:buClr>
              <a:buSzPct val="100000"/>
              <a:buFont typeface="Quicksand"/>
              <a:buChar char="◦"/>
              <a:defRPr sz="30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rtl="0">
              <a:spcBef>
                <a:spcPts val="480"/>
              </a:spcBef>
              <a:buClr>
                <a:srgbClr val="F3F3F3"/>
              </a:buClr>
              <a:buSzPct val="100000"/>
              <a:buFont typeface="Quicksand"/>
              <a:buChar char="▫"/>
              <a:defRPr sz="24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 rtl="0">
              <a:spcBef>
                <a:spcPts val="480"/>
              </a:spcBef>
              <a:buClr>
                <a:srgbClr val="F3F3F3"/>
              </a:buClr>
              <a:buSzPct val="100000"/>
              <a:buFont typeface="Quicksand"/>
              <a:defRPr sz="24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+ 3 columns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1165475" y="665975"/>
            <a:ext cx="6858000" cy="4599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1165475" y="1673975"/>
            <a:ext cx="2403599" cy="4893899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2000"/>
            </a:lvl1pPr>
            <a:lvl2pPr lvl="1" rtl="0">
              <a:spcBef>
                <a:spcPts val="0"/>
              </a:spcBef>
              <a:buSzPct val="100000"/>
              <a:defRPr sz="2000"/>
            </a:lvl2pPr>
            <a:lvl3pPr lvl="2" rtl="0">
              <a:spcBef>
                <a:spcPts val="0"/>
              </a:spcBef>
              <a:buSzPct val="100000"/>
              <a:defRPr sz="2000"/>
            </a:lvl3pPr>
            <a:lvl4pPr lvl="3" rtl="0">
              <a:spcBef>
                <a:spcPts val="0"/>
              </a:spcBef>
              <a:buSzPct val="100000"/>
              <a:defRPr sz="2000"/>
            </a:lvl4pPr>
            <a:lvl5pPr lvl="4" rtl="0">
              <a:spcBef>
                <a:spcPts val="0"/>
              </a:spcBef>
              <a:buSzPct val="100000"/>
              <a:defRPr sz="2000"/>
            </a:lvl5pPr>
            <a:lvl6pPr lvl="5" rtl="0">
              <a:spcBef>
                <a:spcPts val="0"/>
              </a:spcBef>
              <a:buSzPct val="100000"/>
              <a:defRPr sz="2000"/>
            </a:lvl6pPr>
            <a:lvl7pPr lvl="6" rtl="0">
              <a:spcBef>
                <a:spcPts val="0"/>
              </a:spcBef>
              <a:buSzPct val="100000"/>
              <a:defRPr sz="2000"/>
            </a:lvl7pPr>
            <a:lvl8pPr lvl="7" rtl="0">
              <a:spcBef>
                <a:spcPts val="0"/>
              </a:spcBef>
              <a:buSzPct val="100000"/>
              <a:defRPr sz="2000"/>
            </a:lvl8pPr>
            <a:lvl9pPr lvl="8" rtl="0">
              <a:spcBef>
                <a:spcPts val="0"/>
              </a:spcBef>
              <a:buSzPct val="100000"/>
              <a:defRPr sz="20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3692249" y="1673975"/>
            <a:ext cx="2403599" cy="4893899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2000"/>
            </a:lvl1pPr>
            <a:lvl2pPr lvl="1" rtl="0">
              <a:spcBef>
                <a:spcPts val="0"/>
              </a:spcBef>
              <a:buSzPct val="100000"/>
              <a:defRPr sz="2000"/>
            </a:lvl2pPr>
            <a:lvl3pPr lvl="2" rtl="0">
              <a:spcBef>
                <a:spcPts val="0"/>
              </a:spcBef>
              <a:buSzPct val="100000"/>
              <a:defRPr sz="2000"/>
            </a:lvl3pPr>
            <a:lvl4pPr lvl="3" rtl="0">
              <a:spcBef>
                <a:spcPts val="0"/>
              </a:spcBef>
              <a:buSzPct val="100000"/>
              <a:defRPr sz="2000"/>
            </a:lvl4pPr>
            <a:lvl5pPr lvl="4" rtl="0">
              <a:spcBef>
                <a:spcPts val="0"/>
              </a:spcBef>
              <a:buSzPct val="100000"/>
              <a:defRPr sz="2000"/>
            </a:lvl5pPr>
            <a:lvl6pPr lvl="5" rtl="0">
              <a:spcBef>
                <a:spcPts val="0"/>
              </a:spcBef>
              <a:buSzPct val="100000"/>
              <a:defRPr sz="2000"/>
            </a:lvl6pPr>
            <a:lvl7pPr lvl="6" rtl="0">
              <a:spcBef>
                <a:spcPts val="0"/>
              </a:spcBef>
              <a:buSzPct val="100000"/>
              <a:defRPr sz="2000"/>
            </a:lvl7pPr>
            <a:lvl8pPr lvl="7" rtl="0">
              <a:spcBef>
                <a:spcPts val="0"/>
              </a:spcBef>
              <a:buSzPct val="100000"/>
              <a:defRPr sz="2000"/>
            </a:lvl8pPr>
            <a:lvl9pPr lvl="8" rtl="0">
              <a:spcBef>
                <a:spcPts val="0"/>
              </a:spcBef>
              <a:buSzPct val="100000"/>
              <a:defRPr sz="20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3"/>
          </p:nvPr>
        </p:nvSpPr>
        <p:spPr>
          <a:xfrm>
            <a:off x="6219023" y="1673975"/>
            <a:ext cx="2403599" cy="4893899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2000"/>
            </a:lvl1pPr>
            <a:lvl2pPr lvl="1" rtl="0">
              <a:spcBef>
                <a:spcPts val="0"/>
              </a:spcBef>
              <a:buSzPct val="100000"/>
              <a:defRPr sz="2000"/>
            </a:lvl2pPr>
            <a:lvl3pPr lvl="2" rtl="0">
              <a:spcBef>
                <a:spcPts val="0"/>
              </a:spcBef>
              <a:buSzPct val="100000"/>
              <a:defRPr sz="2000"/>
            </a:lvl3pPr>
            <a:lvl4pPr lvl="3" rtl="0">
              <a:spcBef>
                <a:spcPts val="0"/>
              </a:spcBef>
              <a:buSzPct val="100000"/>
              <a:defRPr sz="2000"/>
            </a:lvl4pPr>
            <a:lvl5pPr lvl="4" rtl="0">
              <a:spcBef>
                <a:spcPts val="0"/>
              </a:spcBef>
              <a:buSzPct val="100000"/>
              <a:defRPr sz="2000"/>
            </a:lvl5pPr>
            <a:lvl6pPr lvl="5" rtl="0">
              <a:spcBef>
                <a:spcPts val="0"/>
              </a:spcBef>
              <a:buSzPct val="100000"/>
              <a:defRPr sz="2000"/>
            </a:lvl6pPr>
            <a:lvl7pPr lvl="6" rtl="0">
              <a:spcBef>
                <a:spcPts val="0"/>
              </a:spcBef>
              <a:buSzPct val="100000"/>
              <a:defRPr sz="2000"/>
            </a:lvl7pPr>
            <a:lvl8pPr lvl="7" rtl="0">
              <a:spcBef>
                <a:spcPts val="0"/>
              </a:spcBef>
              <a:buSzPct val="100000"/>
              <a:defRPr sz="2000"/>
            </a:lvl8pPr>
            <a:lvl9pPr lvl="8" rtl="0">
              <a:spcBef>
                <a:spcPts val="0"/>
              </a:spcBef>
              <a:buSzPct val="100000"/>
              <a:defRPr sz="2000"/>
            </a:lvl9pPr>
          </a:lstStyle>
          <a:p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w="9525" cap="flat" cmpd="sng">
            <a:solidFill>
              <a:srgbClr val="999FA9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41" name="Shape 41"/>
          <p:cNvSpPr/>
          <p:nvPr/>
        </p:nvSpPr>
        <p:spPr>
          <a:xfrm>
            <a:off x="808725" y="800750"/>
            <a:ext cx="190200" cy="190200"/>
          </a:xfrm>
          <a:prstGeom prst="ellipse">
            <a:avLst/>
          </a:prstGeom>
          <a:solidFill>
            <a:srgbClr val="39C0BA"/>
          </a:solidFill>
          <a:ln w="28575" cap="flat" cmpd="sng">
            <a:solidFill>
              <a:srgbClr val="2E3037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2" name="Shape 42"/>
          <p:cNvSpPr/>
          <p:nvPr/>
        </p:nvSpPr>
        <p:spPr>
          <a:xfrm>
            <a:off x="769050" y="1861900"/>
            <a:ext cx="269400" cy="269400"/>
          </a:xfrm>
          <a:prstGeom prst="ellipse">
            <a:avLst/>
          </a:prstGeom>
          <a:solidFill>
            <a:srgbClr val="2E3037"/>
          </a:solidFill>
          <a:ln w="9525" cap="flat" cmpd="sng">
            <a:solidFill>
              <a:srgbClr val="999FA9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1165475" y="665975"/>
            <a:ext cx="6858000" cy="4599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cxnSp>
        <p:nvCxnSpPr>
          <p:cNvPr id="45" name="Shape 45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w="9525" cap="flat" cmpd="sng">
            <a:solidFill>
              <a:srgbClr val="999FA9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46" name="Shape 46"/>
          <p:cNvSpPr/>
          <p:nvPr/>
        </p:nvSpPr>
        <p:spPr>
          <a:xfrm>
            <a:off x="808725" y="800750"/>
            <a:ext cx="190200" cy="190200"/>
          </a:xfrm>
          <a:prstGeom prst="ellipse">
            <a:avLst/>
          </a:prstGeom>
          <a:solidFill>
            <a:srgbClr val="39C0BA"/>
          </a:solidFill>
          <a:ln w="28575" cap="flat" cmpd="sng">
            <a:solidFill>
              <a:srgbClr val="2E3037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1165475" y="5775089"/>
            <a:ext cx="7521300" cy="578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cxnSp>
        <p:nvCxnSpPr>
          <p:cNvPr id="49" name="Shape 49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w="9525" cap="flat" cmpd="sng">
            <a:solidFill>
              <a:srgbClr val="999FA9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50" name="Shape 50"/>
          <p:cNvSpPr/>
          <p:nvPr/>
        </p:nvSpPr>
        <p:spPr>
          <a:xfrm>
            <a:off x="808650" y="5952850"/>
            <a:ext cx="190200" cy="190200"/>
          </a:xfrm>
          <a:prstGeom prst="ellipse">
            <a:avLst/>
          </a:prstGeom>
          <a:solidFill>
            <a:srgbClr val="2E3037"/>
          </a:solidFill>
          <a:ln w="9525" cap="flat" cmpd="sng">
            <a:solidFill>
              <a:srgbClr val="999FA9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43000" y="6362700"/>
            <a:ext cx="5161165" cy="25717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7950" y="6362700"/>
            <a:ext cx="742950" cy="257176"/>
          </a:xfrm>
          <a:prstGeom prst="rect">
            <a:avLst/>
          </a:prstGeom>
        </p:spPr>
        <p:txBody>
          <a:bodyPr/>
          <a:lstStyle/>
          <a:p>
            <a:fld id="{37CC0096-1860-4642-9CD2-0079EA5E7CD1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2350" y="6362700"/>
            <a:ext cx="628650" cy="25717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988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825626"/>
            <a:ext cx="3257550" cy="4270375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3450" y="1825626"/>
            <a:ext cx="3257550" cy="4270375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43000" y="6362700"/>
            <a:ext cx="5161165" cy="25717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57950" y="6362700"/>
            <a:ext cx="742950" cy="257176"/>
          </a:xfrm>
          <a:prstGeom prst="rect">
            <a:avLst/>
          </a:prstGeom>
        </p:spPr>
        <p:txBody>
          <a:bodyPr/>
          <a:lstStyle/>
          <a:p>
            <a:fld id="{37CC0096-1860-4642-9CD2-0079EA5E7CD1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372350" y="6362700"/>
            <a:ext cx="628650" cy="25717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167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rgbClr val="2E3037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165475" y="665975"/>
            <a:ext cx="6858000" cy="459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165497" y="1600200"/>
            <a:ext cx="6858000" cy="4967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F3F3F3"/>
              </a:buClr>
              <a:buSzPct val="100000"/>
              <a:buFont typeface="Quicksand"/>
              <a:buChar char="◦"/>
              <a:defRPr sz="30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>
              <a:spcBef>
                <a:spcPts val="480"/>
              </a:spcBef>
              <a:buClr>
                <a:srgbClr val="F3F3F3"/>
              </a:buClr>
              <a:buSzPct val="100000"/>
              <a:buFont typeface="Quicksand"/>
              <a:buChar char="▫"/>
              <a:defRPr sz="24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>
              <a:spcBef>
                <a:spcPts val="480"/>
              </a:spcBef>
              <a:buClr>
                <a:srgbClr val="F3F3F3"/>
              </a:buClr>
              <a:buSzPct val="100000"/>
              <a:buFont typeface="Quicksand"/>
              <a:buChar char="■"/>
              <a:defRPr sz="24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buChar char="●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buChar char="○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buChar char="■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buChar char="●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buChar char="○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buChar char="■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3" r:id="rId5"/>
    <p:sldLayoutId id="2147483654" r:id="rId6"/>
    <p:sldLayoutId id="2147483655" r:id="rId7"/>
    <p:sldLayoutId id="2147483659" r:id="rId8"/>
    <p:sldLayoutId id="2147483660" r:id="rId9"/>
  </p:sldLayoutIdLst>
  <p:transition>
    <p:fad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ilab.org/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2.bin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0" Type="http://schemas.openxmlformats.org/officeDocument/2006/relationships/image" Target="../media/image3.wmf"/><Relationship Id="rId4" Type="http://schemas.openxmlformats.org/officeDocument/2006/relationships/image" Target="../media/image4.png"/><Relationship Id="rId9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ctrTitle"/>
          </p:nvPr>
        </p:nvSpPr>
        <p:spPr>
          <a:xfrm>
            <a:off x="1319175" y="2876425"/>
            <a:ext cx="6680399" cy="15465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5400" smtClean="0"/>
              <a:t>ORDE HAMPIRAN &amp; PENGANTAR SCILAB</a:t>
            </a:r>
            <a:endParaRPr lang="en" sz="5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Hubungan akurasi dan presisi</a:t>
            </a:r>
          </a:p>
        </p:txBody>
      </p:sp>
      <p:pic>
        <p:nvPicPr>
          <p:cNvPr id="12390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3286" y="1794858"/>
            <a:ext cx="3402378" cy="3567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165475" y="6031006"/>
            <a:ext cx="7162966" cy="237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id-ID" sz="1050" dirty="0">
                <a:solidFill>
                  <a:schemeClr val="bg1"/>
                </a:solidFill>
              </a:rPr>
              <a:t>Sumber Steven Chapra, </a:t>
            </a:r>
            <a:r>
              <a:rPr lang="id-ID" sz="1050" i="1" dirty="0">
                <a:solidFill>
                  <a:schemeClr val="bg1"/>
                </a:solidFill>
              </a:rPr>
              <a:t>Applied Numerical Method with Matlab</a:t>
            </a:r>
            <a:r>
              <a:rPr lang="id-ID" sz="1050" dirty="0">
                <a:solidFill>
                  <a:schemeClr val="bg1"/>
                </a:solidFill>
              </a:rPr>
              <a:t> </a:t>
            </a:r>
            <a:r>
              <a:rPr lang="id-ID" sz="1050" i="1" dirty="0">
                <a:solidFill>
                  <a:schemeClr val="bg1"/>
                </a:solidFill>
              </a:rPr>
              <a:t>for Engineers &amp; Scientist</a:t>
            </a:r>
            <a:endParaRPr lang="id-ID" sz="10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622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800" smtClean="0"/>
              <a:t>INTRODUCTION</a:t>
            </a:r>
            <a:endParaRPr lang="en" sz="2800"/>
          </a:p>
        </p:txBody>
      </p:sp>
      <p:sp>
        <p:nvSpPr>
          <p:cNvPr id="101" name="Shape 101"/>
          <p:cNvSpPr txBox="1">
            <a:spLocks noGrp="1"/>
          </p:cNvSpPr>
          <p:nvPr>
            <p:ph type="ctrTitle" idx="4294967295"/>
          </p:nvPr>
        </p:nvSpPr>
        <p:spPr>
          <a:xfrm>
            <a:off x="3116263" y="2655888"/>
            <a:ext cx="6027737" cy="1546225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 smtClean="0"/>
              <a:t>SCILAB</a:t>
            </a:r>
            <a:endParaRPr lang="en" sz="6000"/>
          </a:p>
        </p:txBody>
      </p:sp>
      <p:grpSp>
        <p:nvGrpSpPr>
          <p:cNvPr id="103" name="Shape 103"/>
          <p:cNvGrpSpPr/>
          <p:nvPr/>
        </p:nvGrpSpPr>
        <p:grpSpPr>
          <a:xfrm>
            <a:off x="347933" y="2870643"/>
            <a:ext cx="1116779" cy="1116779"/>
            <a:chOff x="2594050" y="1631825"/>
            <a:chExt cx="439625" cy="439625"/>
          </a:xfrm>
        </p:grpSpPr>
        <p:sp>
          <p:nvSpPr>
            <p:cNvPr id="104" name="Shape 104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0" t="0" r="0" b="0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285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5" name="Shape 105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0" t="0" r="0" b="0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285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6" name="Shape 106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0" t="0" r="0" b="0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285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7" name="Shape 107"/>
            <p:cNvSpPr/>
            <p:nvPr/>
          </p:nvSpPr>
          <p:spPr>
            <a:xfrm>
              <a:off x="2801675" y="1740825"/>
              <a:ext cx="49950" cy="49950"/>
            </a:xfrm>
            <a:custGeom>
              <a:avLst/>
              <a:gdLst/>
              <a:ahLst/>
              <a:cxnLst/>
              <a:rect l="0" t="0" r="0" b="0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285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5913"/>
            <a:ext cx="9143999" cy="4960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id-ID" sz="2400"/>
              <a:t>Scilab adalah perangkat lunak yang menyerupai </a:t>
            </a:r>
            <a:r>
              <a:rPr lang="id-ID" sz="2400" smtClean="0"/>
              <a:t>Matlab</a:t>
            </a:r>
            <a:r>
              <a:rPr lang="en-US" sz="2400" smtClean="0"/>
              <a:t>. Scilab b</a:t>
            </a:r>
            <a:r>
              <a:rPr lang="id-ID" sz="2400" smtClean="0"/>
              <a:t>erguna </a:t>
            </a:r>
            <a:r>
              <a:rPr lang="id-ID" sz="2400"/>
              <a:t>untuk melakukan komputasi numerik dan visualisasi data. Aplikasi dapat diunduh pada </a:t>
            </a:r>
            <a:r>
              <a:rPr lang="id-ID" sz="2400" u="sng">
                <a:hlinkClick r:id="rId2"/>
              </a:rPr>
              <a:t>www.scilab.org</a:t>
            </a:r>
            <a:r>
              <a:rPr lang="id-ID" sz="2400"/>
              <a:t> dan digunakan pada OS Linux ataupun Windows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77330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Contoh program : menghitung luas</a:t>
            </a:r>
            <a:endParaRPr lang="en-US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622369" y="1445983"/>
            <a:ext cx="6401106" cy="20313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--&gt;p=2</a:t>
            </a:r>
            <a:endParaRPr kumimoji="0" lang="id-ID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p  =</a:t>
            </a:r>
            <a:endParaRPr kumimoji="0" lang="id-ID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2.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--&gt;l=3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l  =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 3.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--&gt;luas=p*l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luas  =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 6.  </a:t>
            </a: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5" name="Shape 466"/>
          <p:cNvGrpSpPr/>
          <p:nvPr/>
        </p:nvGrpSpPr>
        <p:grpSpPr>
          <a:xfrm>
            <a:off x="110362" y="665975"/>
            <a:ext cx="623969" cy="587133"/>
            <a:chOff x="2583100" y="2973775"/>
            <a:chExt cx="461550" cy="437200"/>
          </a:xfrm>
        </p:grpSpPr>
        <p:sp>
          <p:nvSpPr>
            <p:cNvPr id="6" name="Shape 467"/>
            <p:cNvSpPr/>
            <p:nvPr/>
          </p:nvSpPr>
          <p:spPr>
            <a:xfrm>
              <a:off x="2701225" y="3315975"/>
              <a:ext cx="225300" cy="95000"/>
            </a:xfrm>
            <a:custGeom>
              <a:avLst/>
              <a:gdLst/>
              <a:ahLst/>
              <a:cxnLst/>
              <a:rect l="0" t="0" r="0" b="0"/>
              <a:pathLst>
                <a:path w="9012" h="3800" fill="none" extrusionOk="0">
                  <a:moveTo>
                    <a:pt x="2947" y="0"/>
                  </a:moveTo>
                  <a:lnTo>
                    <a:pt x="2947" y="2947"/>
                  </a:lnTo>
                  <a:lnTo>
                    <a:pt x="853" y="2947"/>
                  </a:lnTo>
                  <a:lnTo>
                    <a:pt x="853" y="2947"/>
                  </a:lnTo>
                  <a:lnTo>
                    <a:pt x="682" y="2947"/>
                  </a:lnTo>
                  <a:lnTo>
                    <a:pt x="512" y="2996"/>
                  </a:lnTo>
                  <a:lnTo>
                    <a:pt x="365" y="3093"/>
                  </a:lnTo>
                  <a:lnTo>
                    <a:pt x="244" y="3191"/>
                  </a:lnTo>
                  <a:lnTo>
                    <a:pt x="146" y="3313"/>
                  </a:lnTo>
                  <a:lnTo>
                    <a:pt x="49" y="3459"/>
                  </a:lnTo>
                  <a:lnTo>
                    <a:pt x="0" y="3629"/>
                  </a:lnTo>
                  <a:lnTo>
                    <a:pt x="0" y="3800"/>
                  </a:lnTo>
                  <a:lnTo>
                    <a:pt x="9011" y="3800"/>
                  </a:lnTo>
                  <a:lnTo>
                    <a:pt x="9011" y="3800"/>
                  </a:lnTo>
                  <a:lnTo>
                    <a:pt x="9011" y="3629"/>
                  </a:lnTo>
                  <a:lnTo>
                    <a:pt x="8963" y="3459"/>
                  </a:lnTo>
                  <a:lnTo>
                    <a:pt x="8865" y="3313"/>
                  </a:lnTo>
                  <a:lnTo>
                    <a:pt x="8768" y="3191"/>
                  </a:lnTo>
                  <a:lnTo>
                    <a:pt x="8646" y="3093"/>
                  </a:lnTo>
                  <a:lnTo>
                    <a:pt x="8500" y="2996"/>
                  </a:lnTo>
                  <a:lnTo>
                    <a:pt x="8330" y="2947"/>
                  </a:lnTo>
                  <a:lnTo>
                    <a:pt x="8159" y="2947"/>
                  </a:lnTo>
                  <a:lnTo>
                    <a:pt x="6065" y="2947"/>
                  </a:lnTo>
                  <a:lnTo>
                    <a:pt x="6065" y="0"/>
                  </a:lnTo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39C0BA"/>
                </a:solidFill>
              </a:endParaRPr>
            </a:p>
          </p:txBody>
        </p:sp>
        <p:sp>
          <p:nvSpPr>
            <p:cNvPr id="7" name="Shape 468"/>
            <p:cNvSpPr/>
            <p:nvPr/>
          </p:nvSpPr>
          <p:spPr>
            <a:xfrm>
              <a:off x="2583100" y="2973775"/>
              <a:ext cx="461550" cy="336125"/>
            </a:xfrm>
            <a:custGeom>
              <a:avLst/>
              <a:gdLst/>
              <a:ahLst/>
              <a:cxnLst/>
              <a:rect l="0" t="0" r="0" b="0"/>
              <a:pathLst>
                <a:path w="18462" h="13445" fill="none" extrusionOk="0">
                  <a:moveTo>
                    <a:pt x="17974" y="1"/>
                  </a:moveTo>
                  <a:lnTo>
                    <a:pt x="487" y="1"/>
                  </a:lnTo>
                  <a:lnTo>
                    <a:pt x="487" y="1"/>
                  </a:lnTo>
                  <a:lnTo>
                    <a:pt x="390" y="1"/>
                  </a:lnTo>
                  <a:lnTo>
                    <a:pt x="317" y="50"/>
                  </a:lnTo>
                  <a:lnTo>
                    <a:pt x="220" y="74"/>
                  </a:lnTo>
                  <a:lnTo>
                    <a:pt x="146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5" y="390"/>
                  </a:lnTo>
                  <a:lnTo>
                    <a:pt x="0" y="488"/>
                  </a:lnTo>
                  <a:lnTo>
                    <a:pt x="0" y="12958"/>
                  </a:lnTo>
                  <a:lnTo>
                    <a:pt x="0" y="12958"/>
                  </a:lnTo>
                  <a:lnTo>
                    <a:pt x="25" y="13055"/>
                  </a:lnTo>
                  <a:lnTo>
                    <a:pt x="49" y="13152"/>
                  </a:lnTo>
                  <a:lnTo>
                    <a:pt x="98" y="13226"/>
                  </a:lnTo>
                  <a:lnTo>
                    <a:pt x="146" y="13299"/>
                  </a:lnTo>
                  <a:lnTo>
                    <a:pt x="220" y="13372"/>
                  </a:lnTo>
                  <a:lnTo>
                    <a:pt x="317" y="13396"/>
                  </a:lnTo>
                  <a:lnTo>
                    <a:pt x="390" y="13445"/>
                  </a:lnTo>
                  <a:lnTo>
                    <a:pt x="487" y="13445"/>
                  </a:lnTo>
                  <a:lnTo>
                    <a:pt x="17974" y="13445"/>
                  </a:lnTo>
                  <a:lnTo>
                    <a:pt x="17974" y="13445"/>
                  </a:lnTo>
                  <a:lnTo>
                    <a:pt x="18072" y="13445"/>
                  </a:lnTo>
                  <a:lnTo>
                    <a:pt x="18145" y="13396"/>
                  </a:lnTo>
                  <a:lnTo>
                    <a:pt x="18242" y="13372"/>
                  </a:lnTo>
                  <a:lnTo>
                    <a:pt x="18315" y="13299"/>
                  </a:lnTo>
                  <a:lnTo>
                    <a:pt x="18364" y="13226"/>
                  </a:lnTo>
                  <a:lnTo>
                    <a:pt x="18413" y="13152"/>
                  </a:lnTo>
                  <a:lnTo>
                    <a:pt x="18437" y="13055"/>
                  </a:lnTo>
                  <a:lnTo>
                    <a:pt x="18461" y="12958"/>
                  </a:lnTo>
                  <a:lnTo>
                    <a:pt x="18461" y="488"/>
                  </a:lnTo>
                  <a:lnTo>
                    <a:pt x="18461" y="488"/>
                  </a:lnTo>
                  <a:lnTo>
                    <a:pt x="18437" y="390"/>
                  </a:lnTo>
                  <a:lnTo>
                    <a:pt x="18413" y="293"/>
                  </a:lnTo>
                  <a:lnTo>
                    <a:pt x="18364" y="220"/>
                  </a:lnTo>
                  <a:lnTo>
                    <a:pt x="18315" y="147"/>
                  </a:lnTo>
                  <a:lnTo>
                    <a:pt x="18242" y="74"/>
                  </a:lnTo>
                  <a:lnTo>
                    <a:pt x="18145" y="50"/>
                  </a:lnTo>
                  <a:lnTo>
                    <a:pt x="18072" y="1"/>
                  </a:lnTo>
                  <a:lnTo>
                    <a:pt x="17974" y="1"/>
                  </a:lnTo>
                  <a:lnTo>
                    <a:pt x="17974" y="1"/>
                  </a:lnTo>
                  <a:close/>
                  <a:moveTo>
                    <a:pt x="17000" y="11983"/>
                  </a:moveTo>
                  <a:lnTo>
                    <a:pt x="1462" y="11983"/>
                  </a:lnTo>
                  <a:lnTo>
                    <a:pt x="1462" y="1462"/>
                  </a:lnTo>
                  <a:lnTo>
                    <a:pt x="17000" y="1462"/>
                  </a:lnTo>
                  <a:lnTo>
                    <a:pt x="17000" y="11983"/>
                  </a:lnTo>
                  <a:close/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39C0BA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8298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Contoh program : penggunaan </a:t>
            </a:r>
            <a:r>
              <a:rPr lang="en-US" b="1" i="1" smtClean="0"/>
              <a:t>deff</a:t>
            </a:r>
            <a:endParaRPr lang="en-US" b="1" i="1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165474" y="1639723"/>
            <a:ext cx="7048359" cy="15696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--&gt;deff('L=luas(p,l)','L=p*l')</a:t>
            </a:r>
            <a:r>
              <a:rPr kumimoji="0" lang="id-ID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            //</a:t>
            </a:r>
            <a:r>
              <a:rPr kumimoji="0" lang="id-ID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deff</a:t>
            </a:r>
            <a:r>
              <a:rPr kumimoji="0" lang="id-ID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(‘(output1,output2,...)=</a:t>
            </a:r>
            <a:r>
              <a:rPr kumimoji="0" lang="id-ID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namamodul</a:t>
            </a:r>
            <a:r>
              <a:rPr kumimoji="0" lang="id-ID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(input1,input2,...),’</a:t>
            </a:r>
            <a:r>
              <a:rPr kumimoji="0" lang="id-ID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persamaan</a:t>
            </a:r>
            <a:r>
              <a:rPr kumimoji="0" lang="id-ID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’)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--&gt;luaspersegipanjang=luas(2,3)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luaspersegipanjang  =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 6.   </a:t>
            </a: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4" name="Shape 466"/>
          <p:cNvGrpSpPr/>
          <p:nvPr/>
        </p:nvGrpSpPr>
        <p:grpSpPr>
          <a:xfrm>
            <a:off x="110362" y="665975"/>
            <a:ext cx="623969" cy="587133"/>
            <a:chOff x="2583100" y="2973775"/>
            <a:chExt cx="461550" cy="437200"/>
          </a:xfrm>
        </p:grpSpPr>
        <p:sp>
          <p:nvSpPr>
            <p:cNvPr id="5" name="Shape 467"/>
            <p:cNvSpPr/>
            <p:nvPr/>
          </p:nvSpPr>
          <p:spPr>
            <a:xfrm>
              <a:off x="2701225" y="3315975"/>
              <a:ext cx="225300" cy="95000"/>
            </a:xfrm>
            <a:custGeom>
              <a:avLst/>
              <a:gdLst/>
              <a:ahLst/>
              <a:cxnLst/>
              <a:rect l="0" t="0" r="0" b="0"/>
              <a:pathLst>
                <a:path w="9012" h="3800" fill="none" extrusionOk="0">
                  <a:moveTo>
                    <a:pt x="2947" y="0"/>
                  </a:moveTo>
                  <a:lnTo>
                    <a:pt x="2947" y="2947"/>
                  </a:lnTo>
                  <a:lnTo>
                    <a:pt x="853" y="2947"/>
                  </a:lnTo>
                  <a:lnTo>
                    <a:pt x="853" y="2947"/>
                  </a:lnTo>
                  <a:lnTo>
                    <a:pt x="682" y="2947"/>
                  </a:lnTo>
                  <a:lnTo>
                    <a:pt x="512" y="2996"/>
                  </a:lnTo>
                  <a:lnTo>
                    <a:pt x="365" y="3093"/>
                  </a:lnTo>
                  <a:lnTo>
                    <a:pt x="244" y="3191"/>
                  </a:lnTo>
                  <a:lnTo>
                    <a:pt x="146" y="3313"/>
                  </a:lnTo>
                  <a:lnTo>
                    <a:pt x="49" y="3459"/>
                  </a:lnTo>
                  <a:lnTo>
                    <a:pt x="0" y="3629"/>
                  </a:lnTo>
                  <a:lnTo>
                    <a:pt x="0" y="3800"/>
                  </a:lnTo>
                  <a:lnTo>
                    <a:pt x="9011" y="3800"/>
                  </a:lnTo>
                  <a:lnTo>
                    <a:pt x="9011" y="3800"/>
                  </a:lnTo>
                  <a:lnTo>
                    <a:pt x="9011" y="3629"/>
                  </a:lnTo>
                  <a:lnTo>
                    <a:pt x="8963" y="3459"/>
                  </a:lnTo>
                  <a:lnTo>
                    <a:pt x="8865" y="3313"/>
                  </a:lnTo>
                  <a:lnTo>
                    <a:pt x="8768" y="3191"/>
                  </a:lnTo>
                  <a:lnTo>
                    <a:pt x="8646" y="3093"/>
                  </a:lnTo>
                  <a:lnTo>
                    <a:pt x="8500" y="2996"/>
                  </a:lnTo>
                  <a:lnTo>
                    <a:pt x="8330" y="2947"/>
                  </a:lnTo>
                  <a:lnTo>
                    <a:pt x="8159" y="2947"/>
                  </a:lnTo>
                  <a:lnTo>
                    <a:pt x="6065" y="2947"/>
                  </a:lnTo>
                  <a:lnTo>
                    <a:pt x="6065" y="0"/>
                  </a:lnTo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39C0BA"/>
                </a:solidFill>
              </a:endParaRPr>
            </a:p>
          </p:txBody>
        </p:sp>
        <p:sp>
          <p:nvSpPr>
            <p:cNvPr id="6" name="Shape 468"/>
            <p:cNvSpPr/>
            <p:nvPr/>
          </p:nvSpPr>
          <p:spPr>
            <a:xfrm>
              <a:off x="2583100" y="2973775"/>
              <a:ext cx="461550" cy="336125"/>
            </a:xfrm>
            <a:custGeom>
              <a:avLst/>
              <a:gdLst/>
              <a:ahLst/>
              <a:cxnLst/>
              <a:rect l="0" t="0" r="0" b="0"/>
              <a:pathLst>
                <a:path w="18462" h="13445" fill="none" extrusionOk="0">
                  <a:moveTo>
                    <a:pt x="17974" y="1"/>
                  </a:moveTo>
                  <a:lnTo>
                    <a:pt x="487" y="1"/>
                  </a:lnTo>
                  <a:lnTo>
                    <a:pt x="487" y="1"/>
                  </a:lnTo>
                  <a:lnTo>
                    <a:pt x="390" y="1"/>
                  </a:lnTo>
                  <a:lnTo>
                    <a:pt x="317" y="50"/>
                  </a:lnTo>
                  <a:lnTo>
                    <a:pt x="220" y="74"/>
                  </a:lnTo>
                  <a:lnTo>
                    <a:pt x="146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5" y="390"/>
                  </a:lnTo>
                  <a:lnTo>
                    <a:pt x="0" y="488"/>
                  </a:lnTo>
                  <a:lnTo>
                    <a:pt x="0" y="12958"/>
                  </a:lnTo>
                  <a:lnTo>
                    <a:pt x="0" y="12958"/>
                  </a:lnTo>
                  <a:lnTo>
                    <a:pt x="25" y="13055"/>
                  </a:lnTo>
                  <a:lnTo>
                    <a:pt x="49" y="13152"/>
                  </a:lnTo>
                  <a:lnTo>
                    <a:pt x="98" y="13226"/>
                  </a:lnTo>
                  <a:lnTo>
                    <a:pt x="146" y="13299"/>
                  </a:lnTo>
                  <a:lnTo>
                    <a:pt x="220" y="13372"/>
                  </a:lnTo>
                  <a:lnTo>
                    <a:pt x="317" y="13396"/>
                  </a:lnTo>
                  <a:lnTo>
                    <a:pt x="390" y="13445"/>
                  </a:lnTo>
                  <a:lnTo>
                    <a:pt x="487" y="13445"/>
                  </a:lnTo>
                  <a:lnTo>
                    <a:pt x="17974" y="13445"/>
                  </a:lnTo>
                  <a:lnTo>
                    <a:pt x="17974" y="13445"/>
                  </a:lnTo>
                  <a:lnTo>
                    <a:pt x="18072" y="13445"/>
                  </a:lnTo>
                  <a:lnTo>
                    <a:pt x="18145" y="13396"/>
                  </a:lnTo>
                  <a:lnTo>
                    <a:pt x="18242" y="13372"/>
                  </a:lnTo>
                  <a:lnTo>
                    <a:pt x="18315" y="13299"/>
                  </a:lnTo>
                  <a:lnTo>
                    <a:pt x="18364" y="13226"/>
                  </a:lnTo>
                  <a:lnTo>
                    <a:pt x="18413" y="13152"/>
                  </a:lnTo>
                  <a:lnTo>
                    <a:pt x="18437" y="13055"/>
                  </a:lnTo>
                  <a:lnTo>
                    <a:pt x="18461" y="12958"/>
                  </a:lnTo>
                  <a:lnTo>
                    <a:pt x="18461" y="488"/>
                  </a:lnTo>
                  <a:lnTo>
                    <a:pt x="18461" y="488"/>
                  </a:lnTo>
                  <a:lnTo>
                    <a:pt x="18437" y="390"/>
                  </a:lnTo>
                  <a:lnTo>
                    <a:pt x="18413" y="293"/>
                  </a:lnTo>
                  <a:lnTo>
                    <a:pt x="18364" y="220"/>
                  </a:lnTo>
                  <a:lnTo>
                    <a:pt x="18315" y="147"/>
                  </a:lnTo>
                  <a:lnTo>
                    <a:pt x="18242" y="74"/>
                  </a:lnTo>
                  <a:lnTo>
                    <a:pt x="18145" y="50"/>
                  </a:lnTo>
                  <a:lnTo>
                    <a:pt x="18072" y="1"/>
                  </a:lnTo>
                  <a:lnTo>
                    <a:pt x="17974" y="1"/>
                  </a:lnTo>
                  <a:lnTo>
                    <a:pt x="17974" y="1"/>
                  </a:lnTo>
                  <a:close/>
                  <a:moveTo>
                    <a:pt x="17000" y="11983"/>
                  </a:moveTo>
                  <a:lnTo>
                    <a:pt x="1462" y="11983"/>
                  </a:lnTo>
                  <a:lnTo>
                    <a:pt x="1462" y="1462"/>
                  </a:lnTo>
                  <a:lnTo>
                    <a:pt x="17000" y="1462"/>
                  </a:lnTo>
                  <a:lnTo>
                    <a:pt x="17000" y="11983"/>
                  </a:lnTo>
                  <a:close/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39C0BA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0146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smtClean="0"/>
              <a:t>About scinote()</a:t>
            </a:r>
            <a:endParaRPr lang="en-US" sz="2400" b="1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/>
            <a:r>
              <a:rPr lang="id-ID" sz="1600"/>
              <a:t>Scilab </a:t>
            </a:r>
            <a:r>
              <a:rPr lang="id-ID" sz="1600" smtClean="0"/>
              <a:t>menyediakan </a:t>
            </a:r>
            <a:r>
              <a:rPr lang="id-ID" sz="1600"/>
              <a:t>media untuk menuliskan sekumpulan perintah yang dapat disimpan dan dipanggilan kapanpun yaitu SciNotes. </a:t>
            </a:r>
            <a:endParaRPr lang="en-US" sz="1600"/>
          </a:p>
        </p:txBody>
      </p:sp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marL="342900" indent="-342900"/>
            <a:r>
              <a:rPr lang="id-ID" sz="1600"/>
              <a:t>Jendela editor (SciNotes) dibuka dengan memilih dari jendela Editor pada </a:t>
            </a:r>
            <a:r>
              <a:rPr lang="id-ID" sz="1600" b="1"/>
              <a:t>menubar</a:t>
            </a:r>
            <a:r>
              <a:rPr lang="id-ID" sz="1600"/>
              <a:t> atau dengan menuliskan scinote() pada jendela kerja scilab.</a:t>
            </a:r>
            <a:endParaRPr lang="en-US" sz="1600"/>
          </a:p>
          <a:p>
            <a:pPr>
              <a:buNone/>
            </a:pPr>
            <a:endParaRPr lang="en-US" sz="1600"/>
          </a:p>
          <a:p>
            <a:pPr marL="285750" indent="-285750"/>
            <a:endParaRPr lang="en-US" sz="1600"/>
          </a:p>
        </p:txBody>
      </p:sp>
      <p:sp>
        <p:nvSpPr>
          <p:cNvPr id="6" name="Text Placeholder 5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pPr marL="285750" indent="-285750"/>
            <a:r>
              <a:rPr lang="id-ID" sz="1600"/>
              <a:t>Dengan menggunakan editor scilab maka perhitungan luas persegipanjang dapat dituliskan dalam bentuk fungsi yang disimpan dengan nama file .sci</a:t>
            </a:r>
            <a:endParaRPr lang="en-US" sz="1600"/>
          </a:p>
          <a:p>
            <a:pPr marL="285750" indent="-285750"/>
            <a:endParaRPr lang="en-US" sz="1600"/>
          </a:p>
        </p:txBody>
      </p:sp>
      <p:grpSp>
        <p:nvGrpSpPr>
          <p:cNvPr id="7" name="Shape 466"/>
          <p:cNvGrpSpPr/>
          <p:nvPr/>
        </p:nvGrpSpPr>
        <p:grpSpPr>
          <a:xfrm>
            <a:off x="110362" y="665975"/>
            <a:ext cx="623969" cy="587133"/>
            <a:chOff x="2583100" y="2973775"/>
            <a:chExt cx="461550" cy="437200"/>
          </a:xfrm>
        </p:grpSpPr>
        <p:sp>
          <p:nvSpPr>
            <p:cNvPr id="8" name="Shape 467"/>
            <p:cNvSpPr/>
            <p:nvPr/>
          </p:nvSpPr>
          <p:spPr>
            <a:xfrm>
              <a:off x="2701225" y="3315975"/>
              <a:ext cx="225300" cy="95000"/>
            </a:xfrm>
            <a:custGeom>
              <a:avLst/>
              <a:gdLst/>
              <a:ahLst/>
              <a:cxnLst/>
              <a:rect l="0" t="0" r="0" b="0"/>
              <a:pathLst>
                <a:path w="9012" h="3800" fill="none" extrusionOk="0">
                  <a:moveTo>
                    <a:pt x="2947" y="0"/>
                  </a:moveTo>
                  <a:lnTo>
                    <a:pt x="2947" y="2947"/>
                  </a:lnTo>
                  <a:lnTo>
                    <a:pt x="853" y="2947"/>
                  </a:lnTo>
                  <a:lnTo>
                    <a:pt x="853" y="2947"/>
                  </a:lnTo>
                  <a:lnTo>
                    <a:pt x="682" y="2947"/>
                  </a:lnTo>
                  <a:lnTo>
                    <a:pt x="512" y="2996"/>
                  </a:lnTo>
                  <a:lnTo>
                    <a:pt x="365" y="3093"/>
                  </a:lnTo>
                  <a:lnTo>
                    <a:pt x="244" y="3191"/>
                  </a:lnTo>
                  <a:lnTo>
                    <a:pt x="146" y="3313"/>
                  </a:lnTo>
                  <a:lnTo>
                    <a:pt x="49" y="3459"/>
                  </a:lnTo>
                  <a:lnTo>
                    <a:pt x="0" y="3629"/>
                  </a:lnTo>
                  <a:lnTo>
                    <a:pt x="0" y="3800"/>
                  </a:lnTo>
                  <a:lnTo>
                    <a:pt x="9011" y="3800"/>
                  </a:lnTo>
                  <a:lnTo>
                    <a:pt x="9011" y="3800"/>
                  </a:lnTo>
                  <a:lnTo>
                    <a:pt x="9011" y="3629"/>
                  </a:lnTo>
                  <a:lnTo>
                    <a:pt x="8963" y="3459"/>
                  </a:lnTo>
                  <a:lnTo>
                    <a:pt x="8865" y="3313"/>
                  </a:lnTo>
                  <a:lnTo>
                    <a:pt x="8768" y="3191"/>
                  </a:lnTo>
                  <a:lnTo>
                    <a:pt x="8646" y="3093"/>
                  </a:lnTo>
                  <a:lnTo>
                    <a:pt x="8500" y="2996"/>
                  </a:lnTo>
                  <a:lnTo>
                    <a:pt x="8330" y="2947"/>
                  </a:lnTo>
                  <a:lnTo>
                    <a:pt x="8159" y="2947"/>
                  </a:lnTo>
                  <a:lnTo>
                    <a:pt x="6065" y="2947"/>
                  </a:lnTo>
                  <a:lnTo>
                    <a:pt x="6065" y="0"/>
                  </a:lnTo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39C0BA"/>
                </a:solidFill>
              </a:endParaRPr>
            </a:p>
          </p:txBody>
        </p:sp>
        <p:sp>
          <p:nvSpPr>
            <p:cNvPr id="9" name="Shape 468"/>
            <p:cNvSpPr/>
            <p:nvPr/>
          </p:nvSpPr>
          <p:spPr>
            <a:xfrm>
              <a:off x="2583100" y="2973775"/>
              <a:ext cx="461550" cy="336125"/>
            </a:xfrm>
            <a:custGeom>
              <a:avLst/>
              <a:gdLst/>
              <a:ahLst/>
              <a:cxnLst/>
              <a:rect l="0" t="0" r="0" b="0"/>
              <a:pathLst>
                <a:path w="18462" h="13445" fill="none" extrusionOk="0">
                  <a:moveTo>
                    <a:pt x="17974" y="1"/>
                  </a:moveTo>
                  <a:lnTo>
                    <a:pt x="487" y="1"/>
                  </a:lnTo>
                  <a:lnTo>
                    <a:pt x="487" y="1"/>
                  </a:lnTo>
                  <a:lnTo>
                    <a:pt x="390" y="1"/>
                  </a:lnTo>
                  <a:lnTo>
                    <a:pt x="317" y="50"/>
                  </a:lnTo>
                  <a:lnTo>
                    <a:pt x="220" y="74"/>
                  </a:lnTo>
                  <a:lnTo>
                    <a:pt x="146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5" y="390"/>
                  </a:lnTo>
                  <a:lnTo>
                    <a:pt x="0" y="488"/>
                  </a:lnTo>
                  <a:lnTo>
                    <a:pt x="0" y="12958"/>
                  </a:lnTo>
                  <a:lnTo>
                    <a:pt x="0" y="12958"/>
                  </a:lnTo>
                  <a:lnTo>
                    <a:pt x="25" y="13055"/>
                  </a:lnTo>
                  <a:lnTo>
                    <a:pt x="49" y="13152"/>
                  </a:lnTo>
                  <a:lnTo>
                    <a:pt x="98" y="13226"/>
                  </a:lnTo>
                  <a:lnTo>
                    <a:pt x="146" y="13299"/>
                  </a:lnTo>
                  <a:lnTo>
                    <a:pt x="220" y="13372"/>
                  </a:lnTo>
                  <a:lnTo>
                    <a:pt x="317" y="13396"/>
                  </a:lnTo>
                  <a:lnTo>
                    <a:pt x="390" y="13445"/>
                  </a:lnTo>
                  <a:lnTo>
                    <a:pt x="487" y="13445"/>
                  </a:lnTo>
                  <a:lnTo>
                    <a:pt x="17974" y="13445"/>
                  </a:lnTo>
                  <a:lnTo>
                    <a:pt x="17974" y="13445"/>
                  </a:lnTo>
                  <a:lnTo>
                    <a:pt x="18072" y="13445"/>
                  </a:lnTo>
                  <a:lnTo>
                    <a:pt x="18145" y="13396"/>
                  </a:lnTo>
                  <a:lnTo>
                    <a:pt x="18242" y="13372"/>
                  </a:lnTo>
                  <a:lnTo>
                    <a:pt x="18315" y="13299"/>
                  </a:lnTo>
                  <a:lnTo>
                    <a:pt x="18364" y="13226"/>
                  </a:lnTo>
                  <a:lnTo>
                    <a:pt x="18413" y="13152"/>
                  </a:lnTo>
                  <a:lnTo>
                    <a:pt x="18437" y="13055"/>
                  </a:lnTo>
                  <a:lnTo>
                    <a:pt x="18461" y="12958"/>
                  </a:lnTo>
                  <a:lnTo>
                    <a:pt x="18461" y="488"/>
                  </a:lnTo>
                  <a:lnTo>
                    <a:pt x="18461" y="488"/>
                  </a:lnTo>
                  <a:lnTo>
                    <a:pt x="18437" y="390"/>
                  </a:lnTo>
                  <a:lnTo>
                    <a:pt x="18413" y="293"/>
                  </a:lnTo>
                  <a:lnTo>
                    <a:pt x="18364" y="220"/>
                  </a:lnTo>
                  <a:lnTo>
                    <a:pt x="18315" y="147"/>
                  </a:lnTo>
                  <a:lnTo>
                    <a:pt x="18242" y="74"/>
                  </a:lnTo>
                  <a:lnTo>
                    <a:pt x="18145" y="50"/>
                  </a:lnTo>
                  <a:lnTo>
                    <a:pt x="18072" y="1"/>
                  </a:lnTo>
                  <a:lnTo>
                    <a:pt x="17974" y="1"/>
                  </a:lnTo>
                  <a:lnTo>
                    <a:pt x="17974" y="1"/>
                  </a:lnTo>
                  <a:close/>
                  <a:moveTo>
                    <a:pt x="17000" y="11983"/>
                  </a:moveTo>
                  <a:lnTo>
                    <a:pt x="1462" y="11983"/>
                  </a:lnTo>
                  <a:lnTo>
                    <a:pt x="1462" y="1462"/>
                  </a:lnTo>
                  <a:lnTo>
                    <a:pt x="17000" y="1462"/>
                  </a:lnTo>
                  <a:lnTo>
                    <a:pt x="17000" y="11983"/>
                  </a:lnTo>
                  <a:close/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39C0BA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6638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Penggunaan scinote()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smtClean="0"/>
          </a:p>
          <a:p>
            <a:endParaRPr lang="en-US" sz="2000" smtClean="0"/>
          </a:p>
          <a:p>
            <a:endParaRPr lang="en-US" sz="2000"/>
          </a:p>
          <a:p>
            <a:pPr>
              <a:buNone/>
            </a:pPr>
            <a:r>
              <a:rPr lang="id-ID" sz="2000"/>
              <a:t>Untuk mengeksekusi fungsi digunakan 3 cara yaitu:</a:t>
            </a:r>
            <a:endParaRPr lang="en-US" sz="2000"/>
          </a:p>
          <a:p>
            <a:pPr marL="457200" lvl="0" indent="-457200">
              <a:buFont typeface="+mj-lt"/>
              <a:buAutoNum type="arabicPeriod"/>
            </a:pPr>
            <a:r>
              <a:rPr lang="id-ID" sz="2000"/>
              <a:t>Pada menu bar jendela editor pilih </a:t>
            </a:r>
            <a:r>
              <a:rPr lang="id-ID" sz="2000" b="1">
                <a:solidFill>
                  <a:srgbClr val="39C0BA"/>
                </a:solidFill>
              </a:rPr>
              <a:t>execute</a:t>
            </a:r>
            <a:r>
              <a:rPr lang="id-ID" sz="2000"/>
              <a:t> lalu </a:t>
            </a:r>
            <a:r>
              <a:rPr lang="id-ID" sz="2000" b="1">
                <a:solidFill>
                  <a:srgbClr val="39C0BA"/>
                </a:solidFill>
              </a:rPr>
              <a:t>Load into scilab</a:t>
            </a:r>
            <a:r>
              <a:rPr lang="id-ID" sz="2000"/>
              <a:t> </a:t>
            </a:r>
            <a:endParaRPr lang="en-US" sz="2000"/>
          </a:p>
          <a:p>
            <a:pPr marL="457200" lvl="0" indent="-457200">
              <a:buFont typeface="+mj-lt"/>
              <a:buAutoNum type="arabicPeriod"/>
            </a:pPr>
            <a:r>
              <a:rPr lang="id-ID" sz="2000"/>
              <a:t>Pada menu bar jendela kerja pilih </a:t>
            </a:r>
            <a:r>
              <a:rPr lang="id-ID" sz="2000" b="1">
                <a:solidFill>
                  <a:srgbClr val="39C0BA"/>
                </a:solidFill>
              </a:rPr>
              <a:t>execute</a:t>
            </a:r>
            <a:r>
              <a:rPr lang="id-ID" sz="2000"/>
              <a:t> lalu pilih </a:t>
            </a:r>
            <a:r>
              <a:rPr lang="id-ID" sz="2000" b="1">
                <a:solidFill>
                  <a:srgbClr val="39C0BA"/>
                </a:solidFill>
              </a:rPr>
              <a:t>file yang akan dieksekusi</a:t>
            </a:r>
            <a:endParaRPr lang="en-US" sz="2000">
              <a:solidFill>
                <a:srgbClr val="39C0BA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id-ID" sz="2000"/>
              <a:t>Dengan mengetikkan secara langsung di jendela kerja exec(‘d:\metnum scilab\luaspp.sci</a:t>
            </a:r>
            <a:r>
              <a:rPr lang="id-ID" sz="2000" smtClean="0"/>
              <a:t>’)</a:t>
            </a:r>
            <a:r>
              <a:rPr lang="en-US" sz="2000" smtClean="0"/>
              <a:t> </a:t>
            </a:r>
            <a:r>
              <a:rPr lang="id-ID" sz="2000" smtClean="0"/>
              <a:t>artinya </a:t>
            </a:r>
            <a:r>
              <a:rPr lang="id-ID" sz="2000"/>
              <a:t>memanggil fungsi luaspp.sci yang berada di direktori d yang ada dalam folder bernama metnum scilab.</a:t>
            </a:r>
            <a:endParaRPr lang="en-US" sz="2000"/>
          </a:p>
          <a:p>
            <a:endParaRPr lang="en-US" sz="2000"/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322826" y="1600200"/>
            <a:ext cx="5848350" cy="9233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function L=luaspp(p,l);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L = p*l;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endfunction                </a:t>
            </a:r>
            <a:endParaRPr kumimoji="0" lang="en-US" sz="4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9" name="Shape 466"/>
          <p:cNvGrpSpPr/>
          <p:nvPr/>
        </p:nvGrpSpPr>
        <p:grpSpPr>
          <a:xfrm>
            <a:off x="110362" y="665975"/>
            <a:ext cx="623969" cy="587133"/>
            <a:chOff x="2583100" y="2973775"/>
            <a:chExt cx="461550" cy="437200"/>
          </a:xfrm>
        </p:grpSpPr>
        <p:sp>
          <p:nvSpPr>
            <p:cNvPr id="10" name="Shape 467"/>
            <p:cNvSpPr/>
            <p:nvPr/>
          </p:nvSpPr>
          <p:spPr>
            <a:xfrm>
              <a:off x="2701225" y="3315975"/>
              <a:ext cx="225300" cy="95000"/>
            </a:xfrm>
            <a:custGeom>
              <a:avLst/>
              <a:gdLst/>
              <a:ahLst/>
              <a:cxnLst/>
              <a:rect l="0" t="0" r="0" b="0"/>
              <a:pathLst>
                <a:path w="9012" h="3800" fill="none" extrusionOk="0">
                  <a:moveTo>
                    <a:pt x="2947" y="0"/>
                  </a:moveTo>
                  <a:lnTo>
                    <a:pt x="2947" y="2947"/>
                  </a:lnTo>
                  <a:lnTo>
                    <a:pt x="853" y="2947"/>
                  </a:lnTo>
                  <a:lnTo>
                    <a:pt x="853" y="2947"/>
                  </a:lnTo>
                  <a:lnTo>
                    <a:pt x="682" y="2947"/>
                  </a:lnTo>
                  <a:lnTo>
                    <a:pt x="512" y="2996"/>
                  </a:lnTo>
                  <a:lnTo>
                    <a:pt x="365" y="3093"/>
                  </a:lnTo>
                  <a:lnTo>
                    <a:pt x="244" y="3191"/>
                  </a:lnTo>
                  <a:lnTo>
                    <a:pt x="146" y="3313"/>
                  </a:lnTo>
                  <a:lnTo>
                    <a:pt x="49" y="3459"/>
                  </a:lnTo>
                  <a:lnTo>
                    <a:pt x="0" y="3629"/>
                  </a:lnTo>
                  <a:lnTo>
                    <a:pt x="0" y="3800"/>
                  </a:lnTo>
                  <a:lnTo>
                    <a:pt x="9011" y="3800"/>
                  </a:lnTo>
                  <a:lnTo>
                    <a:pt x="9011" y="3800"/>
                  </a:lnTo>
                  <a:lnTo>
                    <a:pt x="9011" y="3629"/>
                  </a:lnTo>
                  <a:lnTo>
                    <a:pt x="8963" y="3459"/>
                  </a:lnTo>
                  <a:lnTo>
                    <a:pt x="8865" y="3313"/>
                  </a:lnTo>
                  <a:lnTo>
                    <a:pt x="8768" y="3191"/>
                  </a:lnTo>
                  <a:lnTo>
                    <a:pt x="8646" y="3093"/>
                  </a:lnTo>
                  <a:lnTo>
                    <a:pt x="8500" y="2996"/>
                  </a:lnTo>
                  <a:lnTo>
                    <a:pt x="8330" y="2947"/>
                  </a:lnTo>
                  <a:lnTo>
                    <a:pt x="8159" y="2947"/>
                  </a:lnTo>
                  <a:lnTo>
                    <a:pt x="6065" y="2947"/>
                  </a:lnTo>
                  <a:lnTo>
                    <a:pt x="6065" y="0"/>
                  </a:lnTo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39C0BA"/>
                </a:solidFill>
              </a:endParaRPr>
            </a:p>
          </p:txBody>
        </p:sp>
        <p:sp>
          <p:nvSpPr>
            <p:cNvPr id="11" name="Shape 468"/>
            <p:cNvSpPr/>
            <p:nvPr/>
          </p:nvSpPr>
          <p:spPr>
            <a:xfrm>
              <a:off x="2583100" y="2973775"/>
              <a:ext cx="461550" cy="336125"/>
            </a:xfrm>
            <a:custGeom>
              <a:avLst/>
              <a:gdLst/>
              <a:ahLst/>
              <a:cxnLst/>
              <a:rect l="0" t="0" r="0" b="0"/>
              <a:pathLst>
                <a:path w="18462" h="13445" fill="none" extrusionOk="0">
                  <a:moveTo>
                    <a:pt x="17974" y="1"/>
                  </a:moveTo>
                  <a:lnTo>
                    <a:pt x="487" y="1"/>
                  </a:lnTo>
                  <a:lnTo>
                    <a:pt x="487" y="1"/>
                  </a:lnTo>
                  <a:lnTo>
                    <a:pt x="390" y="1"/>
                  </a:lnTo>
                  <a:lnTo>
                    <a:pt x="317" y="50"/>
                  </a:lnTo>
                  <a:lnTo>
                    <a:pt x="220" y="74"/>
                  </a:lnTo>
                  <a:lnTo>
                    <a:pt x="146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5" y="390"/>
                  </a:lnTo>
                  <a:lnTo>
                    <a:pt x="0" y="488"/>
                  </a:lnTo>
                  <a:lnTo>
                    <a:pt x="0" y="12958"/>
                  </a:lnTo>
                  <a:lnTo>
                    <a:pt x="0" y="12958"/>
                  </a:lnTo>
                  <a:lnTo>
                    <a:pt x="25" y="13055"/>
                  </a:lnTo>
                  <a:lnTo>
                    <a:pt x="49" y="13152"/>
                  </a:lnTo>
                  <a:lnTo>
                    <a:pt x="98" y="13226"/>
                  </a:lnTo>
                  <a:lnTo>
                    <a:pt x="146" y="13299"/>
                  </a:lnTo>
                  <a:lnTo>
                    <a:pt x="220" y="13372"/>
                  </a:lnTo>
                  <a:lnTo>
                    <a:pt x="317" y="13396"/>
                  </a:lnTo>
                  <a:lnTo>
                    <a:pt x="390" y="13445"/>
                  </a:lnTo>
                  <a:lnTo>
                    <a:pt x="487" y="13445"/>
                  </a:lnTo>
                  <a:lnTo>
                    <a:pt x="17974" y="13445"/>
                  </a:lnTo>
                  <a:lnTo>
                    <a:pt x="17974" y="13445"/>
                  </a:lnTo>
                  <a:lnTo>
                    <a:pt x="18072" y="13445"/>
                  </a:lnTo>
                  <a:lnTo>
                    <a:pt x="18145" y="13396"/>
                  </a:lnTo>
                  <a:lnTo>
                    <a:pt x="18242" y="13372"/>
                  </a:lnTo>
                  <a:lnTo>
                    <a:pt x="18315" y="13299"/>
                  </a:lnTo>
                  <a:lnTo>
                    <a:pt x="18364" y="13226"/>
                  </a:lnTo>
                  <a:lnTo>
                    <a:pt x="18413" y="13152"/>
                  </a:lnTo>
                  <a:lnTo>
                    <a:pt x="18437" y="13055"/>
                  </a:lnTo>
                  <a:lnTo>
                    <a:pt x="18461" y="12958"/>
                  </a:lnTo>
                  <a:lnTo>
                    <a:pt x="18461" y="488"/>
                  </a:lnTo>
                  <a:lnTo>
                    <a:pt x="18461" y="488"/>
                  </a:lnTo>
                  <a:lnTo>
                    <a:pt x="18437" y="390"/>
                  </a:lnTo>
                  <a:lnTo>
                    <a:pt x="18413" y="293"/>
                  </a:lnTo>
                  <a:lnTo>
                    <a:pt x="18364" y="220"/>
                  </a:lnTo>
                  <a:lnTo>
                    <a:pt x="18315" y="147"/>
                  </a:lnTo>
                  <a:lnTo>
                    <a:pt x="18242" y="74"/>
                  </a:lnTo>
                  <a:lnTo>
                    <a:pt x="18145" y="50"/>
                  </a:lnTo>
                  <a:lnTo>
                    <a:pt x="18072" y="1"/>
                  </a:lnTo>
                  <a:lnTo>
                    <a:pt x="17974" y="1"/>
                  </a:lnTo>
                  <a:lnTo>
                    <a:pt x="17974" y="1"/>
                  </a:lnTo>
                  <a:close/>
                  <a:moveTo>
                    <a:pt x="17000" y="11983"/>
                  </a:moveTo>
                  <a:lnTo>
                    <a:pt x="1462" y="11983"/>
                  </a:lnTo>
                  <a:lnTo>
                    <a:pt x="1462" y="1462"/>
                  </a:lnTo>
                  <a:lnTo>
                    <a:pt x="17000" y="1462"/>
                  </a:lnTo>
                  <a:lnTo>
                    <a:pt x="17000" y="11983"/>
                  </a:lnTo>
                  <a:close/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39C0BA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534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Penggunaan scinote()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id-ID" sz="1800"/>
              <a:t>Selanjutnya fungsi yang sudah dipanggil dapat digunakan dengan cara berikut</a:t>
            </a:r>
            <a:r>
              <a:rPr lang="id-ID" sz="1800" smtClean="0"/>
              <a:t>:</a:t>
            </a:r>
            <a:endParaRPr lang="en-US" sz="1800" smtClean="0"/>
          </a:p>
          <a:p>
            <a:pPr>
              <a:buNone/>
            </a:pPr>
            <a:endParaRPr lang="en-US" sz="1800"/>
          </a:p>
          <a:p>
            <a:pPr>
              <a:buNone/>
            </a:pPr>
            <a:endParaRPr lang="en-US" sz="1800" smtClean="0"/>
          </a:p>
          <a:p>
            <a:pPr>
              <a:buNone/>
            </a:pPr>
            <a:endParaRPr lang="en-US" sz="1800"/>
          </a:p>
          <a:p>
            <a:pPr>
              <a:buNone/>
            </a:pPr>
            <a:endParaRPr lang="en-US" sz="1800" smtClean="0"/>
          </a:p>
          <a:p>
            <a:pPr>
              <a:buNone/>
            </a:pPr>
            <a:r>
              <a:rPr lang="id-ID" sz="1800"/>
              <a:t>Seperti halnya pada bahasa pemrograman yang lain modul atau fungsi dapat digunakan/dipanggil dalam fungsi yang lain. Dalam scilab digunakan fungsi exec(‘lokasi dan nama file’)</a:t>
            </a:r>
            <a:endParaRPr lang="en-US" sz="1800"/>
          </a:p>
          <a:p>
            <a:pPr>
              <a:buNone/>
            </a:pPr>
            <a:endParaRPr lang="en-US" sz="1800"/>
          </a:p>
          <a:p>
            <a:endParaRPr lang="en-US" sz="180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528082" y="2372711"/>
            <a:ext cx="5848350" cy="9233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--&gt;Luas=luaspp(2,3)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Luas  =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6.  </a:t>
            </a:r>
            <a:endParaRPr kumimoji="0" lang="en-US" sz="4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528082" y="4772299"/>
            <a:ext cx="6323146" cy="12003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function V=volkotak(panjang,lebar,tinggi);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</a:t>
            </a:r>
            <a:r>
              <a:rPr kumimoji="0" lang="id-ID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exec</a:t>
            </a: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('d:/metnum scilab/luaspp.sci');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    V=luaspp(panjang,lebar)*tinggi;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</a:rPr>
              <a:t>endfunction </a:t>
            </a:r>
            <a:endParaRPr kumimoji="0" lang="en-US" sz="4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6" name="Shape 466"/>
          <p:cNvGrpSpPr/>
          <p:nvPr/>
        </p:nvGrpSpPr>
        <p:grpSpPr>
          <a:xfrm>
            <a:off x="110362" y="665975"/>
            <a:ext cx="623969" cy="587133"/>
            <a:chOff x="2583100" y="2973775"/>
            <a:chExt cx="461550" cy="437200"/>
          </a:xfrm>
        </p:grpSpPr>
        <p:sp>
          <p:nvSpPr>
            <p:cNvPr id="7" name="Shape 467"/>
            <p:cNvSpPr/>
            <p:nvPr/>
          </p:nvSpPr>
          <p:spPr>
            <a:xfrm>
              <a:off x="2701225" y="3315975"/>
              <a:ext cx="225300" cy="95000"/>
            </a:xfrm>
            <a:custGeom>
              <a:avLst/>
              <a:gdLst/>
              <a:ahLst/>
              <a:cxnLst/>
              <a:rect l="0" t="0" r="0" b="0"/>
              <a:pathLst>
                <a:path w="9012" h="3800" fill="none" extrusionOk="0">
                  <a:moveTo>
                    <a:pt x="2947" y="0"/>
                  </a:moveTo>
                  <a:lnTo>
                    <a:pt x="2947" y="2947"/>
                  </a:lnTo>
                  <a:lnTo>
                    <a:pt x="853" y="2947"/>
                  </a:lnTo>
                  <a:lnTo>
                    <a:pt x="853" y="2947"/>
                  </a:lnTo>
                  <a:lnTo>
                    <a:pt x="682" y="2947"/>
                  </a:lnTo>
                  <a:lnTo>
                    <a:pt x="512" y="2996"/>
                  </a:lnTo>
                  <a:lnTo>
                    <a:pt x="365" y="3093"/>
                  </a:lnTo>
                  <a:lnTo>
                    <a:pt x="244" y="3191"/>
                  </a:lnTo>
                  <a:lnTo>
                    <a:pt x="146" y="3313"/>
                  </a:lnTo>
                  <a:lnTo>
                    <a:pt x="49" y="3459"/>
                  </a:lnTo>
                  <a:lnTo>
                    <a:pt x="0" y="3629"/>
                  </a:lnTo>
                  <a:lnTo>
                    <a:pt x="0" y="3800"/>
                  </a:lnTo>
                  <a:lnTo>
                    <a:pt x="9011" y="3800"/>
                  </a:lnTo>
                  <a:lnTo>
                    <a:pt x="9011" y="3800"/>
                  </a:lnTo>
                  <a:lnTo>
                    <a:pt x="9011" y="3629"/>
                  </a:lnTo>
                  <a:lnTo>
                    <a:pt x="8963" y="3459"/>
                  </a:lnTo>
                  <a:lnTo>
                    <a:pt x="8865" y="3313"/>
                  </a:lnTo>
                  <a:lnTo>
                    <a:pt x="8768" y="3191"/>
                  </a:lnTo>
                  <a:lnTo>
                    <a:pt x="8646" y="3093"/>
                  </a:lnTo>
                  <a:lnTo>
                    <a:pt x="8500" y="2996"/>
                  </a:lnTo>
                  <a:lnTo>
                    <a:pt x="8330" y="2947"/>
                  </a:lnTo>
                  <a:lnTo>
                    <a:pt x="8159" y="2947"/>
                  </a:lnTo>
                  <a:lnTo>
                    <a:pt x="6065" y="2947"/>
                  </a:lnTo>
                  <a:lnTo>
                    <a:pt x="6065" y="0"/>
                  </a:lnTo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39C0BA"/>
                </a:solidFill>
              </a:endParaRPr>
            </a:p>
          </p:txBody>
        </p:sp>
        <p:sp>
          <p:nvSpPr>
            <p:cNvPr id="8" name="Shape 468"/>
            <p:cNvSpPr/>
            <p:nvPr/>
          </p:nvSpPr>
          <p:spPr>
            <a:xfrm>
              <a:off x="2583100" y="2973775"/>
              <a:ext cx="461550" cy="336125"/>
            </a:xfrm>
            <a:custGeom>
              <a:avLst/>
              <a:gdLst/>
              <a:ahLst/>
              <a:cxnLst/>
              <a:rect l="0" t="0" r="0" b="0"/>
              <a:pathLst>
                <a:path w="18462" h="13445" fill="none" extrusionOk="0">
                  <a:moveTo>
                    <a:pt x="17974" y="1"/>
                  </a:moveTo>
                  <a:lnTo>
                    <a:pt x="487" y="1"/>
                  </a:lnTo>
                  <a:lnTo>
                    <a:pt x="487" y="1"/>
                  </a:lnTo>
                  <a:lnTo>
                    <a:pt x="390" y="1"/>
                  </a:lnTo>
                  <a:lnTo>
                    <a:pt x="317" y="50"/>
                  </a:lnTo>
                  <a:lnTo>
                    <a:pt x="220" y="74"/>
                  </a:lnTo>
                  <a:lnTo>
                    <a:pt x="146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5" y="390"/>
                  </a:lnTo>
                  <a:lnTo>
                    <a:pt x="0" y="488"/>
                  </a:lnTo>
                  <a:lnTo>
                    <a:pt x="0" y="12958"/>
                  </a:lnTo>
                  <a:lnTo>
                    <a:pt x="0" y="12958"/>
                  </a:lnTo>
                  <a:lnTo>
                    <a:pt x="25" y="13055"/>
                  </a:lnTo>
                  <a:lnTo>
                    <a:pt x="49" y="13152"/>
                  </a:lnTo>
                  <a:lnTo>
                    <a:pt x="98" y="13226"/>
                  </a:lnTo>
                  <a:lnTo>
                    <a:pt x="146" y="13299"/>
                  </a:lnTo>
                  <a:lnTo>
                    <a:pt x="220" y="13372"/>
                  </a:lnTo>
                  <a:lnTo>
                    <a:pt x="317" y="13396"/>
                  </a:lnTo>
                  <a:lnTo>
                    <a:pt x="390" y="13445"/>
                  </a:lnTo>
                  <a:lnTo>
                    <a:pt x="487" y="13445"/>
                  </a:lnTo>
                  <a:lnTo>
                    <a:pt x="17974" y="13445"/>
                  </a:lnTo>
                  <a:lnTo>
                    <a:pt x="17974" y="13445"/>
                  </a:lnTo>
                  <a:lnTo>
                    <a:pt x="18072" y="13445"/>
                  </a:lnTo>
                  <a:lnTo>
                    <a:pt x="18145" y="13396"/>
                  </a:lnTo>
                  <a:lnTo>
                    <a:pt x="18242" y="13372"/>
                  </a:lnTo>
                  <a:lnTo>
                    <a:pt x="18315" y="13299"/>
                  </a:lnTo>
                  <a:lnTo>
                    <a:pt x="18364" y="13226"/>
                  </a:lnTo>
                  <a:lnTo>
                    <a:pt x="18413" y="13152"/>
                  </a:lnTo>
                  <a:lnTo>
                    <a:pt x="18437" y="13055"/>
                  </a:lnTo>
                  <a:lnTo>
                    <a:pt x="18461" y="12958"/>
                  </a:lnTo>
                  <a:lnTo>
                    <a:pt x="18461" y="488"/>
                  </a:lnTo>
                  <a:lnTo>
                    <a:pt x="18461" y="488"/>
                  </a:lnTo>
                  <a:lnTo>
                    <a:pt x="18437" y="390"/>
                  </a:lnTo>
                  <a:lnTo>
                    <a:pt x="18413" y="293"/>
                  </a:lnTo>
                  <a:lnTo>
                    <a:pt x="18364" y="220"/>
                  </a:lnTo>
                  <a:lnTo>
                    <a:pt x="18315" y="147"/>
                  </a:lnTo>
                  <a:lnTo>
                    <a:pt x="18242" y="74"/>
                  </a:lnTo>
                  <a:lnTo>
                    <a:pt x="18145" y="50"/>
                  </a:lnTo>
                  <a:lnTo>
                    <a:pt x="18072" y="1"/>
                  </a:lnTo>
                  <a:lnTo>
                    <a:pt x="17974" y="1"/>
                  </a:lnTo>
                  <a:lnTo>
                    <a:pt x="17974" y="1"/>
                  </a:lnTo>
                  <a:close/>
                  <a:moveTo>
                    <a:pt x="17000" y="11983"/>
                  </a:moveTo>
                  <a:lnTo>
                    <a:pt x="1462" y="11983"/>
                  </a:lnTo>
                  <a:lnTo>
                    <a:pt x="1462" y="1462"/>
                  </a:lnTo>
                  <a:lnTo>
                    <a:pt x="17000" y="1462"/>
                  </a:lnTo>
                  <a:lnTo>
                    <a:pt x="17000" y="11983"/>
                  </a:lnTo>
                  <a:close/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39C0BA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9823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Penggunaan kondisi dan perulangan dalam </a:t>
            </a:r>
            <a:r>
              <a:rPr lang="id-ID" smtClean="0"/>
              <a:t>Scilab</a:t>
            </a:r>
            <a:endParaRPr lang="en-US"/>
          </a:p>
        </p:txBody>
      </p:sp>
      <p:grpSp>
        <p:nvGrpSpPr>
          <p:cNvPr id="4" name="Shape 466"/>
          <p:cNvGrpSpPr/>
          <p:nvPr/>
        </p:nvGrpSpPr>
        <p:grpSpPr>
          <a:xfrm>
            <a:off x="110362" y="665975"/>
            <a:ext cx="623969" cy="587133"/>
            <a:chOff x="2583100" y="2973775"/>
            <a:chExt cx="461550" cy="437200"/>
          </a:xfrm>
        </p:grpSpPr>
        <p:sp>
          <p:nvSpPr>
            <p:cNvPr id="5" name="Shape 467"/>
            <p:cNvSpPr/>
            <p:nvPr/>
          </p:nvSpPr>
          <p:spPr>
            <a:xfrm>
              <a:off x="2701225" y="3315975"/>
              <a:ext cx="225300" cy="95000"/>
            </a:xfrm>
            <a:custGeom>
              <a:avLst/>
              <a:gdLst/>
              <a:ahLst/>
              <a:cxnLst/>
              <a:rect l="0" t="0" r="0" b="0"/>
              <a:pathLst>
                <a:path w="9012" h="3800" fill="none" extrusionOk="0">
                  <a:moveTo>
                    <a:pt x="2947" y="0"/>
                  </a:moveTo>
                  <a:lnTo>
                    <a:pt x="2947" y="2947"/>
                  </a:lnTo>
                  <a:lnTo>
                    <a:pt x="853" y="2947"/>
                  </a:lnTo>
                  <a:lnTo>
                    <a:pt x="853" y="2947"/>
                  </a:lnTo>
                  <a:lnTo>
                    <a:pt x="682" y="2947"/>
                  </a:lnTo>
                  <a:lnTo>
                    <a:pt x="512" y="2996"/>
                  </a:lnTo>
                  <a:lnTo>
                    <a:pt x="365" y="3093"/>
                  </a:lnTo>
                  <a:lnTo>
                    <a:pt x="244" y="3191"/>
                  </a:lnTo>
                  <a:lnTo>
                    <a:pt x="146" y="3313"/>
                  </a:lnTo>
                  <a:lnTo>
                    <a:pt x="49" y="3459"/>
                  </a:lnTo>
                  <a:lnTo>
                    <a:pt x="0" y="3629"/>
                  </a:lnTo>
                  <a:lnTo>
                    <a:pt x="0" y="3800"/>
                  </a:lnTo>
                  <a:lnTo>
                    <a:pt x="9011" y="3800"/>
                  </a:lnTo>
                  <a:lnTo>
                    <a:pt x="9011" y="3800"/>
                  </a:lnTo>
                  <a:lnTo>
                    <a:pt x="9011" y="3629"/>
                  </a:lnTo>
                  <a:lnTo>
                    <a:pt x="8963" y="3459"/>
                  </a:lnTo>
                  <a:lnTo>
                    <a:pt x="8865" y="3313"/>
                  </a:lnTo>
                  <a:lnTo>
                    <a:pt x="8768" y="3191"/>
                  </a:lnTo>
                  <a:lnTo>
                    <a:pt x="8646" y="3093"/>
                  </a:lnTo>
                  <a:lnTo>
                    <a:pt x="8500" y="2996"/>
                  </a:lnTo>
                  <a:lnTo>
                    <a:pt x="8330" y="2947"/>
                  </a:lnTo>
                  <a:lnTo>
                    <a:pt x="8159" y="2947"/>
                  </a:lnTo>
                  <a:lnTo>
                    <a:pt x="6065" y="2947"/>
                  </a:lnTo>
                  <a:lnTo>
                    <a:pt x="6065" y="0"/>
                  </a:lnTo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39C0BA"/>
                </a:solidFill>
              </a:endParaRPr>
            </a:p>
          </p:txBody>
        </p:sp>
        <p:sp>
          <p:nvSpPr>
            <p:cNvPr id="6" name="Shape 468"/>
            <p:cNvSpPr/>
            <p:nvPr/>
          </p:nvSpPr>
          <p:spPr>
            <a:xfrm>
              <a:off x="2583100" y="2973775"/>
              <a:ext cx="461550" cy="336125"/>
            </a:xfrm>
            <a:custGeom>
              <a:avLst/>
              <a:gdLst/>
              <a:ahLst/>
              <a:cxnLst/>
              <a:rect l="0" t="0" r="0" b="0"/>
              <a:pathLst>
                <a:path w="18462" h="13445" fill="none" extrusionOk="0">
                  <a:moveTo>
                    <a:pt x="17974" y="1"/>
                  </a:moveTo>
                  <a:lnTo>
                    <a:pt x="487" y="1"/>
                  </a:lnTo>
                  <a:lnTo>
                    <a:pt x="487" y="1"/>
                  </a:lnTo>
                  <a:lnTo>
                    <a:pt x="390" y="1"/>
                  </a:lnTo>
                  <a:lnTo>
                    <a:pt x="317" y="50"/>
                  </a:lnTo>
                  <a:lnTo>
                    <a:pt x="220" y="74"/>
                  </a:lnTo>
                  <a:lnTo>
                    <a:pt x="146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5" y="390"/>
                  </a:lnTo>
                  <a:lnTo>
                    <a:pt x="0" y="488"/>
                  </a:lnTo>
                  <a:lnTo>
                    <a:pt x="0" y="12958"/>
                  </a:lnTo>
                  <a:lnTo>
                    <a:pt x="0" y="12958"/>
                  </a:lnTo>
                  <a:lnTo>
                    <a:pt x="25" y="13055"/>
                  </a:lnTo>
                  <a:lnTo>
                    <a:pt x="49" y="13152"/>
                  </a:lnTo>
                  <a:lnTo>
                    <a:pt x="98" y="13226"/>
                  </a:lnTo>
                  <a:lnTo>
                    <a:pt x="146" y="13299"/>
                  </a:lnTo>
                  <a:lnTo>
                    <a:pt x="220" y="13372"/>
                  </a:lnTo>
                  <a:lnTo>
                    <a:pt x="317" y="13396"/>
                  </a:lnTo>
                  <a:lnTo>
                    <a:pt x="390" y="13445"/>
                  </a:lnTo>
                  <a:lnTo>
                    <a:pt x="487" y="13445"/>
                  </a:lnTo>
                  <a:lnTo>
                    <a:pt x="17974" y="13445"/>
                  </a:lnTo>
                  <a:lnTo>
                    <a:pt x="17974" y="13445"/>
                  </a:lnTo>
                  <a:lnTo>
                    <a:pt x="18072" y="13445"/>
                  </a:lnTo>
                  <a:lnTo>
                    <a:pt x="18145" y="13396"/>
                  </a:lnTo>
                  <a:lnTo>
                    <a:pt x="18242" y="13372"/>
                  </a:lnTo>
                  <a:lnTo>
                    <a:pt x="18315" y="13299"/>
                  </a:lnTo>
                  <a:lnTo>
                    <a:pt x="18364" y="13226"/>
                  </a:lnTo>
                  <a:lnTo>
                    <a:pt x="18413" y="13152"/>
                  </a:lnTo>
                  <a:lnTo>
                    <a:pt x="18437" y="13055"/>
                  </a:lnTo>
                  <a:lnTo>
                    <a:pt x="18461" y="12958"/>
                  </a:lnTo>
                  <a:lnTo>
                    <a:pt x="18461" y="488"/>
                  </a:lnTo>
                  <a:lnTo>
                    <a:pt x="18461" y="488"/>
                  </a:lnTo>
                  <a:lnTo>
                    <a:pt x="18437" y="390"/>
                  </a:lnTo>
                  <a:lnTo>
                    <a:pt x="18413" y="293"/>
                  </a:lnTo>
                  <a:lnTo>
                    <a:pt x="18364" y="220"/>
                  </a:lnTo>
                  <a:lnTo>
                    <a:pt x="18315" y="147"/>
                  </a:lnTo>
                  <a:lnTo>
                    <a:pt x="18242" y="74"/>
                  </a:lnTo>
                  <a:lnTo>
                    <a:pt x="18145" y="50"/>
                  </a:lnTo>
                  <a:lnTo>
                    <a:pt x="18072" y="1"/>
                  </a:lnTo>
                  <a:lnTo>
                    <a:pt x="17974" y="1"/>
                  </a:lnTo>
                  <a:lnTo>
                    <a:pt x="17974" y="1"/>
                  </a:lnTo>
                  <a:close/>
                  <a:moveTo>
                    <a:pt x="17000" y="11983"/>
                  </a:moveTo>
                  <a:lnTo>
                    <a:pt x="1462" y="11983"/>
                  </a:lnTo>
                  <a:lnTo>
                    <a:pt x="1462" y="1462"/>
                  </a:lnTo>
                  <a:lnTo>
                    <a:pt x="17000" y="1462"/>
                  </a:lnTo>
                  <a:lnTo>
                    <a:pt x="17000" y="11983"/>
                  </a:lnTo>
                  <a:close/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39C0BA"/>
                </a:solidFill>
              </a:endParaRPr>
            </a:p>
          </p:txBody>
        </p:sp>
      </p:grp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725642"/>
              </p:ext>
            </p:extLst>
          </p:nvPr>
        </p:nvGraphicFramePr>
        <p:xfrm>
          <a:off x="1165475" y="1253108"/>
          <a:ext cx="6858000" cy="5394329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2485914"/>
                <a:gridCol w="4372086"/>
              </a:tblGrid>
              <a:tr h="346841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Perintah</a:t>
                      </a:r>
                      <a:endParaRPr lang="en-US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Implementasi</a:t>
                      </a:r>
                      <a:endParaRPr lang="en-US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457200" indent="-3619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Penggunaan if</a:t>
                      </a:r>
                      <a:endParaRPr lang="en-US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if komparasi (P1) then</a:t>
                      </a:r>
                      <a:endParaRPr lang="en-US" sz="160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perintah untuk (P1) benar</a:t>
                      </a:r>
                      <a:endParaRPr lang="en-US" sz="160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elseif komparasi (P2) then</a:t>
                      </a:r>
                      <a:endParaRPr lang="en-US" sz="160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perintah untuk (P2) benar</a:t>
                      </a:r>
                      <a:endParaRPr lang="en-US" sz="160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else </a:t>
                      </a:r>
                      <a:endParaRPr lang="en-US" sz="160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perintah</a:t>
                      </a:r>
                      <a:endParaRPr lang="en-US" sz="160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end </a:t>
                      </a:r>
                      <a:endParaRPr lang="en-US" sz="160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 </a:t>
                      </a:r>
                      <a:endParaRPr lang="en-US" sz="1600">
                        <a:solidFill>
                          <a:schemeClr val="bg1"/>
                        </a:solidFill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457200" indent="-3619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Penggunaan case of</a:t>
                      </a:r>
                      <a:endParaRPr lang="en-US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select nama()</a:t>
                      </a:r>
                      <a:endParaRPr lang="en-US" sz="160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case nama1 then</a:t>
                      </a:r>
                      <a:endParaRPr lang="en-US" sz="160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Perintah_1</a:t>
                      </a:r>
                      <a:endParaRPr lang="en-US" sz="160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case nama2 then</a:t>
                      </a:r>
                      <a:endParaRPr lang="en-US" sz="160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Perintah_2</a:t>
                      </a:r>
                      <a:endParaRPr lang="en-US" sz="160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....</a:t>
                      </a:r>
                      <a:endParaRPr lang="en-US" sz="160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else</a:t>
                      </a:r>
                      <a:endParaRPr lang="en-US" sz="160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Perintah_n</a:t>
                      </a:r>
                      <a:endParaRPr lang="en-US" sz="160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end</a:t>
                      </a:r>
                      <a:endParaRPr lang="en-US" sz="160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 </a:t>
                      </a:r>
                      <a:endParaRPr lang="en-US" sz="1600">
                        <a:solidFill>
                          <a:schemeClr val="bg1"/>
                        </a:solidFill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436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Penggunaan kondisi dan perulangan dalam Scilab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962955"/>
              </p:ext>
            </p:extLst>
          </p:nvPr>
        </p:nvGraphicFramePr>
        <p:xfrm>
          <a:off x="1165475" y="1267395"/>
          <a:ext cx="7300608" cy="3138695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2056888"/>
                <a:gridCol w="5243720"/>
              </a:tblGrid>
              <a:tr h="334535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Perintah</a:t>
                      </a:r>
                      <a:endParaRPr lang="en-US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Implementasi</a:t>
                      </a:r>
                      <a:endParaRPr lang="en-US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457200" indent="-3619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Penggunaan for</a:t>
                      </a:r>
                      <a:endParaRPr lang="en-US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inisiasi</a:t>
                      </a:r>
                      <a:endParaRPr lang="en-US" sz="160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 variabel_penghitung = 1:langkah:n</a:t>
                      </a:r>
                      <a:endParaRPr lang="en-US" sz="160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perintah yang dikerjakan </a:t>
                      </a:r>
                      <a:endParaRPr lang="en-US" sz="160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end</a:t>
                      </a:r>
                      <a:endParaRPr lang="en-US" sz="160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 </a:t>
                      </a:r>
                      <a:endParaRPr lang="en-US" sz="1600">
                        <a:solidFill>
                          <a:schemeClr val="bg1"/>
                        </a:solidFill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457200" indent="-3619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Penggunaan While</a:t>
                      </a:r>
                      <a:endParaRPr lang="en-US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inisialisasi</a:t>
                      </a:r>
                      <a:endParaRPr lang="en-US" sz="160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while kondisi</a:t>
                      </a:r>
                      <a:endParaRPr lang="en-US" sz="160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perintah</a:t>
                      </a:r>
                      <a:endParaRPr lang="en-US" sz="160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end</a:t>
                      </a:r>
                      <a:endParaRPr lang="en-US" sz="160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 </a:t>
                      </a:r>
                      <a:endParaRPr lang="en-US" sz="1600">
                        <a:solidFill>
                          <a:schemeClr val="bg1"/>
                        </a:solidFill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pSp>
        <p:nvGrpSpPr>
          <p:cNvPr id="5" name="Shape 466"/>
          <p:cNvGrpSpPr/>
          <p:nvPr/>
        </p:nvGrpSpPr>
        <p:grpSpPr>
          <a:xfrm>
            <a:off x="110362" y="665975"/>
            <a:ext cx="623969" cy="587133"/>
            <a:chOff x="2583100" y="2973775"/>
            <a:chExt cx="461550" cy="437200"/>
          </a:xfrm>
        </p:grpSpPr>
        <p:sp>
          <p:nvSpPr>
            <p:cNvPr id="6" name="Shape 467"/>
            <p:cNvSpPr/>
            <p:nvPr/>
          </p:nvSpPr>
          <p:spPr>
            <a:xfrm>
              <a:off x="2701225" y="3315975"/>
              <a:ext cx="225300" cy="95000"/>
            </a:xfrm>
            <a:custGeom>
              <a:avLst/>
              <a:gdLst/>
              <a:ahLst/>
              <a:cxnLst/>
              <a:rect l="0" t="0" r="0" b="0"/>
              <a:pathLst>
                <a:path w="9012" h="3800" fill="none" extrusionOk="0">
                  <a:moveTo>
                    <a:pt x="2947" y="0"/>
                  </a:moveTo>
                  <a:lnTo>
                    <a:pt x="2947" y="2947"/>
                  </a:lnTo>
                  <a:lnTo>
                    <a:pt x="853" y="2947"/>
                  </a:lnTo>
                  <a:lnTo>
                    <a:pt x="853" y="2947"/>
                  </a:lnTo>
                  <a:lnTo>
                    <a:pt x="682" y="2947"/>
                  </a:lnTo>
                  <a:lnTo>
                    <a:pt x="512" y="2996"/>
                  </a:lnTo>
                  <a:lnTo>
                    <a:pt x="365" y="3093"/>
                  </a:lnTo>
                  <a:lnTo>
                    <a:pt x="244" y="3191"/>
                  </a:lnTo>
                  <a:lnTo>
                    <a:pt x="146" y="3313"/>
                  </a:lnTo>
                  <a:lnTo>
                    <a:pt x="49" y="3459"/>
                  </a:lnTo>
                  <a:lnTo>
                    <a:pt x="0" y="3629"/>
                  </a:lnTo>
                  <a:lnTo>
                    <a:pt x="0" y="3800"/>
                  </a:lnTo>
                  <a:lnTo>
                    <a:pt x="9011" y="3800"/>
                  </a:lnTo>
                  <a:lnTo>
                    <a:pt x="9011" y="3800"/>
                  </a:lnTo>
                  <a:lnTo>
                    <a:pt x="9011" y="3629"/>
                  </a:lnTo>
                  <a:lnTo>
                    <a:pt x="8963" y="3459"/>
                  </a:lnTo>
                  <a:lnTo>
                    <a:pt x="8865" y="3313"/>
                  </a:lnTo>
                  <a:lnTo>
                    <a:pt x="8768" y="3191"/>
                  </a:lnTo>
                  <a:lnTo>
                    <a:pt x="8646" y="3093"/>
                  </a:lnTo>
                  <a:lnTo>
                    <a:pt x="8500" y="2996"/>
                  </a:lnTo>
                  <a:lnTo>
                    <a:pt x="8330" y="2947"/>
                  </a:lnTo>
                  <a:lnTo>
                    <a:pt x="8159" y="2947"/>
                  </a:lnTo>
                  <a:lnTo>
                    <a:pt x="6065" y="2947"/>
                  </a:lnTo>
                  <a:lnTo>
                    <a:pt x="6065" y="0"/>
                  </a:lnTo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39C0BA"/>
                </a:solidFill>
              </a:endParaRPr>
            </a:p>
          </p:txBody>
        </p:sp>
        <p:sp>
          <p:nvSpPr>
            <p:cNvPr id="7" name="Shape 468"/>
            <p:cNvSpPr/>
            <p:nvPr/>
          </p:nvSpPr>
          <p:spPr>
            <a:xfrm>
              <a:off x="2583100" y="2973775"/>
              <a:ext cx="461550" cy="336125"/>
            </a:xfrm>
            <a:custGeom>
              <a:avLst/>
              <a:gdLst/>
              <a:ahLst/>
              <a:cxnLst/>
              <a:rect l="0" t="0" r="0" b="0"/>
              <a:pathLst>
                <a:path w="18462" h="13445" fill="none" extrusionOk="0">
                  <a:moveTo>
                    <a:pt x="17974" y="1"/>
                  </a:moveTo>
                  <a:lnTo>
                    <a:pt x="487" y="1"/>
                  </a:lnTo>
                  <a:lnTo>
                    <a:pt x="487" y="1"/>
                  </a:lnTo>
                  <a:lnTo>
                    <a:pt x="390" y="1"/>
                  </a:lnTo>
                  <a:lnTo>
                    <a:pt x="317" y="50"/>
                  </a:lnTo>
                  <a:lnTo>
                    <a:pt x="220" y="74"/>
                  </a:lnTo>
                  <a:lnTo>
                    <a:pt x="146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5" y="390"/>
                  </a:lnTo>
                  <a:lnTo>
                    <a:pt x="0" y="488"/>
                  </a:lnTo>
                  <a:lnTo>
                    <a:pt x="0" y="12958"/>
                  </a:lnTo>
                  <a:lnTo>
                    <a:pt x="0" y="12958"/>
                  </a:lnTo>
                  <a:lnTo>
                    <a:pt x="25" y="13055"/>
                  </a:lnTo>
                  <a:lnTo>
                    <a:pt x="49" y="13152"/>
                  </a:lnTo>
                  <a:lnTo>
                    <a:pt x="98" y="13226"/>
                  </a:lnTo>
                  <a:lnTo>
                    <a:pt x="146" y="13299"/>
                  </a:lnTo>
                  <a:lnTo>
                    <a:pt x="220" y="13372"/>
                  </a:lnTo>
                  <a:lnTo>
                    <a:pt x="317" y="13396"/>
                  </a:lnTo>
                  <a:lnTo>
                    <a:pt x="390" y="13445"/>
                  </a:lnTo>
                  <a:lnTo>
                    <a:pt x="487" y="13445"/>
                  </a:lnTo>
                  <a:lnTo>
                    <a:pt x="17974" y="13445"/>
                  </a:lnTo>
                  <a:lnTo>
                    <a:pt x="17974" y="13445"/>
                  </a:lnTo>
                  <a:lnTo>
                    <a:pt x="18072" y="13445"/>
                  </a:lnTo>
                  <a:lnTo>
                    <a:pt x="18145" y="13396"/>
                  </a:lnTo>
                  <a:lnTo>
                    <a:pt x="18242" y="13372"/>
                  </a:lnTo>
                  <a:lnTo>
                    <a:pt x="18315" y="13299"/>
                  </a:lnTo>
                  <a:lnTo>
                    <a:pt x="18364" y="13226"/>
                  </a:lnTo>
                  <a:lnTo>
                    <a:pt x="18413" y="13152"/>
                  </a:lnTo>
                  <a:lnTo>
                    <a:pt x="18437" y="13055"/>
                  </a:lnTo>
                  <a:lnTo>
                    <a:pt x="18461" y="12958"/>
                  </a:lnTo>
                  <a:lnTo>
                    <a:pt x="18461" y="488"/>
                  </a:lnTo>
                  <a:lnTo>
                    <a:pt x="18461" y="488"/>
                  </a:lnTo>
                  <a:lnTo>
                    <a:pt x="18437" y="390"/>
                  </a:lnTo>
                  <a:lnTo>
                    <a:pt x="18413" y="293"/>
                  </a:lnTo>
                  <a:lnTo>
                    <a:pt x="18364" y="220"/>
                  </a:lnTo>
                  <a:lnTo>
                    <a:pt x="18315" y="147"/>
                  </a:lnTo>
                  <a:lnTo>
                    <a:pt x="18242" y="74"/>
                  </a:lnTo>
                  <a:lnTo>
                    <a:pt x="18145" y="50"/>
                  </a:lnTo>
                  <a:lnTo>
                    <a:pt x="18072" y="1"/>
                  </a:lnTo>
                  <a:lnTo>
                    <a:pt x="17974" y="1"/>
                  </a:lnTo>
                  <a:lnTo>
                    <a:pt x="17974" y="1"/>
                  </a:lnTo>
                  <a:close/>
                  <a:moveTo>
                    <a:pt x="17000" y="11983"/>
                  </a:moveTo>
                  <a:lnTo>
                    <a:pt x="1462" y="11983"/>
                  </a:lnTo>
                  <a:lnTo>
                    <a:pt x="1462" y="1462"/>
                  </a:lnTo>
                  <a:lnTo>
                    <a:pt x="17000" y="1462"/>
                  </a:lnTo>
                  <a:lnTo>
                    <a:pt x="17000" y="11983"/>
                  </a:lnTo>
                  <a:close/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39C0BA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42114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9C0BA"/>
        </a:solidFill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ctrTitle"/>
          </p:nvPr>
        </p:nvSpPr>
        <p:spPr>
          <a:xfrm>
            <a:off x="1530175" y="3077050"/>
            <a:ext cx="6767100" cy="709799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 smtClean="0">
                <a:solidFill>
                  <a:schemeClr val="tx1"/>
                </a:solidFill>
              </a:rPr>
              <a:t>ORDE HAMPIRAN</a:t>
            </a:r>
            <a:endParaRPr lang="en" b="1">
              <a:solidFill>
                <a:schemeClr val="tx1"/>
              </a:solidFill>
            </a:endParaRPr>
          </a:p>
        </p:txBody>
      </p:sp>
      <p:sp>
        <p:nvSpPr>
          <p:cNvPr id="83" name="Shape 83"/>
          <p:cNvSpPr txBox="1">
            <a:spLocks noGrp="1"/>
          </p:cNvSpPr>
          <p:nvPr>
            <p:ph type="subTitle" idx="1"/>
          </p:nvPr>
        </p:nvSpPr>
        <p:spPr>
          <a:xfrm>
            <a:off x="1530175" y="3710550"/>
            <a:ext cx="6927899" cy="470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Let’s start with the first set of slides</a:t>
            </a:r>
          </a:p>
        </p:txBody>
      </p:sp>
      <p:sp>
        <p:nvSpPr>
          <p:cNvPr id="84" name="Shape 84"/>
          <p:cNvSpPr txBox="1"/>
          <p:nvPr/>
        </p:nvSpPr>
        <p:spPr>
          <a:xfrm>
            <a:off x="502600" y="3039900"/>
            <a:ext cx="802500" cy="786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000">
                <a:solidFill>
                  <a:srgbClr val="2E3037"/>
                </a:solidFill>
                <a:latin typeface="Quicksand"/>
                <a:ea typeface="Quicksand"/>
                <a:cs typeface="Quicksand"/>
                <a:sym typeface="Quicksand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Latihan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514350" indent="-51435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sz="2000" smtClean="0"/>
                  <a:t>Buatlah </a:t>
                </a:r>
                <a:r>
                  <a:rPr lang="en-US" sz="2000"/>
                  <a:t>program sederhana untuk menghitung penjumlahan dan perkalian rekursif berikut </a:t>
                </a:r>
                <a:r>
                  <a:rPr lang="en-US" sz="2000" smtClean="0"/>
                  <a:t>ini</a:t>
                </a:r>
              </a:p>
              <a:p>
                <a:pPr>
                  <a:lnSpc>
                    <a:spcPct val="150000"/>
                  </a:lnSpc>
                  <a:buNone/>
                </a:pPr>
                <a:r>
                  <a:rPr lang="en-US" sz="2000" smtClean="0"/>
                  <a:t>	a.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sup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nary>
                  </m:oMath>
                </a14:m>
                <a:r>
                  <a:rPr lang="en-US" sz="2000"/>
                  <a:t>	 	</a:t>
                </a:r>
                <a:r>
                  <a:rPr lang="en-US" sz="2000" smtClean="0"/>
                  <a:t>b</a:t>
                </a:r>
                <a:r>
                  <a:rPr lang="en-US" sz="2000"/>
                  <a:t>.  </a:t>
                </a:r>
                <a14:m>
                  <m:oMath xmlns:m="http://schemas.openxmlformats.org/officeDocument/2006/math">
                    <m:nary>
                      <m:naryPr>
                        <m:chr m:val="∏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=2,4,…</m:t>
                        </m:r>
                      </m:sub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sup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nary>
                  </m:oMath>
                </a14:m>
                <a:endParaRPr lang="en-US" sz="2000"/>
              </a:p>
              <a:p>
                <a:pPr marL="536575" indent="-536575">
                  <a:lnSpc>
                    <a:spcPct val="150000"/>
                  </a:lnSpc>
                  <a:buNone/>
                </a:pPr>
                <a:endParaRPr lang="en-US" sz="2000" smtClean="0"/>
              </a:p>
              <a:p>
                <a:pPr marL="536575" indent="-536575">
                  <a:lnSpc>
                    <a:spcPct val="150000"/>
                  </a:lnSpc>
                  <a:buNone/>
                </a:pPr>
                <a:r>
                  <a:rPr lang="en-US" sz="2000" smtClean="0"/>
                  <a:t>2.     Modifikasi </a:t>
                </a:r>
                <a:r>
                  <a:rPr lang="en-US" sz="2000"/>
                  <a:t>program pada no 1 dengan mengubah masukan x menjadi dinamis, sehingga dapat dihitung penjumlahan dan perkalian rekursifnya untuk sembarang nilai x yang dimasukkan.</a:t>
                </a:r>
              </a:p>
              <a:p>
                <a:pPr marL="514350" indent="-514350">
                  <a:lnSpc>
                    <a:spcPct val="150000"/>
                  </a:lnSpc>
                  <a:buFont typeface="+mj-lt"/>
                  <a:buAutoNum type="arabicPeriod"/>
                </a:pPr>
                <a:endParaRPr lang="en-US" sz="2000"/>
              </a:p>
            </p:txBody>
          </p:sp>
        </mc:Choice>
        <mc:Fallback xmlns=""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0">
                <a:blip r:embed="rId2"/>
                <a:stretch>
                  <a:fillRect l="-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Shape 466"/>
          <p:cNvGrpSpPr/>
          <p:nvPr/>
        </p:nvGrpSpPr>
        <p:grpSpPr>
          <a:xfrm>
            <a:off x="110362" y="681741"/>
            <a:ext cx="623969" cy="587133"/>
            <a:chOff x="2583100" y="2973775"/>
            <a:chExt cx="461550" cy="437200"/>
          </a:xfrm>
        </p:grpSpPr>
        <p:sp>
          <p:nvSpPr>
            <p:cNvPr id="10" name="Shape 467"/>
            <p:cNvSpPr/>
            <p:nvPr/>
          </p:nvSpPr>
          <p:spPr>
            <a:xfrm>
              <a:off x="2701225" y="3315975"/>
              <a:ext cx="225300" cy="95000"/>
            </a:xfrm>
            <a:custGeom>
              <a:avLst/>
              <a:gdLst/>
              <a:ahLst/>
              <a:cxnLst/>
              <a:rect l="0" t="0" r="0" b="0"/>
              <a:pathLst>
                <a:path w="9012" h="3800" fill="none" extrusionOk="0">
                  <a:moveTo>
                    <a:pt x="2947" y="0"/>
                  </a:moveTo>
                  <a:lnTo>
                    <a:pt x="2947" y="2947"/>
                  </a:lnTo>
                  <a:lnTo>
                    <a:pt x="853" y="2947"/>
                  </a:lnTo>
                  <a:lnTo>
                    <a:pt x="853" y="2947"/>
                  </a:lnTo>
                  <a:lnTo>
                    <a:pt x="682" y="2947"/>
                  </a:lnTo>
                  <a:lnTo>
                    <a:pt x="512" y="2996"/>
                  </a:lnTo>
                  <a:lnTo>
                    <a:pt x="365" y="3093"/>
                  </a:lnTo>
                  <a:lnTo>
                    <a:pt x="244" y="3191"/>
                  </a:lnTo>
                  <a:lnTo>
                    <a:pt x="146" y="3313"/>
                  </a:lnTo>
                  <a:lnTo>
                    <a:pt x="49" y="3459"/>
                  </a:lnTo>
                  <a:lnTo>
                    <a:pt x="0" y="3629"/>
                  </a:lnTo>
                  <a:lnTo>
                    <a:pt x="0" y="3800"/>
                  </a:lnTo>
                  <a:lnTo>
                    <a:pt x="9011" y="3800"/>
                  </a:lnTo>
                  <a:lnTo>
                    <a:pt x="9011" y="3800"/>
                  </a:lnTo>
                  <a:lnTo>
                    <a:pt x="9011" y="3629"/>
                  </a:lnTo>
                  <a:lnTo>
                    <a:pt x="8963" y="3459"/>
                  </a:lnTo>
                  <a:lnTo>
                    <a:pt x="8865" y="3313"/>
                  </a:lnTo>
                  <a:lnTo>
                    <a:pt x="8768" y="3191"/>
                  </a:lnTo>
                  <a:lnTo>
                    <a:pt x="8646" y="3093"/>
                  </a:lnTo>
                  <a:lnTo>
                    <a:pt x="8500" y="2996"/>
                  </a:lnTo>
                  <a:lnTo>
                    <a:pt x="8330" y="2947"/>
                  </a:lnTo>
                  <a:lnTo>
                    <a:pt x="8159" y="2947"/>
                  </a:lnTo>
                  <a:lnTo>
                    <a:pt x="6065" y="2947"/>
                  </a:lnTo>
                  <a:lnTo>
                    <a:pt x="6065" y="0"/>
                  </a:lnTo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39C0BA"/>
                </a:solidFill>
              </a:endParaRPr>
            </a:p>
          </p:txBody>
        </p:sp>
        <p:sp>
          <p:nvSpPr>
            <p:cNvPr id="11" name="Shape 468"/>
            <p:cNvSpPr/>
            <p:nvPr/>
          </p:nvSpPr>
          <p:spPr>
            <a:xfrm>
              <a:off x="2583100" y="2973775"/>
              <a:ext cx="461550" cy="336125"/>
            </a:xfrm>
            <a:custGeom>
              <a:avLst/>
              <a:gdLst/>
              <a:ahLst/>
              <a:cxnLst/>
              <a:rect l="0" t="0" r="0" b="0"/>
              <a:pathLst>
                <a:path w="18462" h="13445" fill="none" extrusionOk="0">
                  <a:moveTo>
                    <a:pt x="17974" y="1"/>
                  </a:moveTo>
                  <a:lnTo>
                    <a:pt x="487" y="1"/>
                  </a:lnTo>
                  <a:lnTo>
                    <a:pt x="487" y="1"/>
                  </a:lnTo>
                  <a:lnTo>
                    <a:pt x="390" y="1"/>
                  </a:lnTo>
                  <a:lnTo>
                    <a:pt x="317" y="50"/>
                  </a:lnTo>
                  <a:lnTo>
                    <a:pt x="220" y="74"/>
                  </a:lnTo>
                  <a:lnTo>
                    <a:pt x="146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5" y="390"/>
                  </a:lnTo>
                  <a:lnTo>
                    <a:pt x="0" y="488"/>
                  </a:lnTo>
                  <a:lnTo>
                    <a:pt x="0" y="12958"/>
                  </a:lnTo>
                  <a:lnTo>
                    <a:pt x="0" y="12958"/>
                  </a:lnTo>
                  <a:lnTo>
                    <a:pt x="25" y="13055"/>
                  </a:lnTo>
                  <a:lnTo>
                    <a:pt x="49" y="13152"/>
                  </a:lnTo>
                  <a:lnTo>
                    <a:pt x="98" y="13226"/>
                  </a:lnTo>
                  <a:lnTo>
                    <a:pt x="146" y="13299"/>
                  </a:lnTo>
                  <a:lnTo>
                    <a:pt x="220" y="13372"/>
                  </a:lnTo>
                  <a:lnTo>
                    <a:pt x="317" y="13396"/>
                  </a:lnTo>
                  <a:lnTo>
                    <a:pt x="390" y="13445"/>
                  </a:lnTo>
                  <a:lnTo>
                    <a:pt x="487" y="13445"/>
                  </a:lnTo>
                  <a:lnTo>
                    <a:pt x="17974" y="13445"/>
                  </a:lnTo>
                  <a:lnTo>
                    <a:pt x="17974" y="13445"/>
                  </a:lnTo>
                  <a:lnTo>
                    <a:pt x="18072" y="13445"/>
                  </a:lnTo>
                  <a:lnTo>
                    <a:pt x="18145" y="13396"/>
                  </a:lnTo>
                  <a:lnTo>
                    <a:pt x="18242" y="13372"/>
                  </a:lnTo>
                  <a:lnTo>
                    <a:pt x="18315" y="13299"/>
                  </a:lnTo>
                  <a:lnTo>
                    <a:pt x="18364" y="13226"/>
                  </a:lnTo>
                  <a:lnTo>
                    <a:pt x="18413" y="13152"/>
                  </a:lnTo>
                  <a:lnTo>
                    <a:pt x="18437" y="13055"/>
                  </a:lnTo>
                  <a:lnTo>
                    <a:pt x="18461" y="12958"/>
                  </a:lnTo>
                  <a:lnTo>
                    <a:pt x="18461" y="488"/>
                  </a:lnTo>
                  <a:lnTo>
                    <a:pt x="18461" y="488"/>
                  </a:lnTo>
                  <a:lnTo>
                    <a:pt x="18437" y="390"/>
                  </a:lnTo>
                  <a:lnTo>
                    <a:pt x="18413" y="293"/>
                  </a:lnTo>
                  <a:lnTo>
                    <a:pt x="18364" y="220"/>
                  </a:lnTo>
                  <a:lnTo>
                    <a:pt x="18315" y="147"/>
                  </a:lnTo>
                  <a:lnTo>
                    <a:pt x="18242" y="74"/>
                  </a:lnTo>
                  <a:lnTo>
                    <a:pt x="18145" y="50"/>
                  </a:lnTo>
                  <a:lnTo>
                    <a:pt x="18072" y="1"/>
                  </a:lnTo>
                  <a:lnTo>
                    <a:pt x="17974" y="1"/>
                  </a:lnTo>
                  <a:lnTo>
                    <a:pt x="17974" y="1"/>
                  </a:lnTo>
                  <a:close/>
                  <a:moveTo>
                    <a:pt x="17000" y="11983"/>
                  </a:moveTo>
                  <a:lnTo>
                    <a:pt x="1462" y="11983"/>
                  </a:lnTo>
                  <a:lnTo>
                    <a:pt x="1462" y="1462"/>
                  </a:lnTo>
                  <a:lnTo>
                    <a:pt x="17000" y="1462"/>
                  </a:lnTo>
                  <a:lnTo>
                    <a:pt x="17000" y="11983"/>
                  </a:lnTo>
                  <a:close/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39C0BA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057700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/>
            <a:r>
              <a:rPr lang="en-US" b="1"/>
              <a:t>Vektor dan Matriks pada </a:t>
            </a:r>
            <a:r>
              <a:rPr lang="en-US" b="1" smtClean="0"/>
              <a:t>Scilab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sz="2000" smtClean="0"/>
              <a:t>Seperti </a:t>
            </a:r>
            <a:r>
              <a:rPr lang="en-US" sz="2000"/>
              <a:t>halnya pada Matlab, Scilab dapat menerima masukan nilai berupa vektor ataupun matriks. Berikut ini adalah contoh input dari vektor dan matriks.   </a:t>
            </a:r>
            <a:endParaRPr lang="en-US" sz="2000" smtClean="0"/>
          </a:p>
          <a:p>
            <a:pPr>
              <a:buNone/>
            </a:pPr>
            <a:endParaRPr lang="en-US" sz="2000"/>
          </a:p>
          <a:p>
            <a:pPr>
              <a:buNone/>
            </a:pPr>
            <a:endParaRPr lang="en-US" sz="2000" smtClean="0"/>
          </a:p>
          <a:p>
            <a:pPr>
              <a:buNone/>
            </a:pPr>
            <a:endParaRPr lang="en-US" sz="2000"/>
          </a:p>
          <a:p>
            <a:pPr>
              <a:buNone/>
            </a:pPr>
            <a:endParaRPr lang="en-US" sz="2000" smtClean="0"/>
          </a:p>
          <a:p>
            <a:pPr>
              <a:buNone/>
            </a:pPr>
            <a:endParaRPr lang="en-US" sz="2000"/>
          </a:p>
          <a:p>
            <a:pPr>
              <a:buNone/>
            </a:pPr>
            <a:endParaRPr lang="en-US" sz="2000" smtClean="0"/>
          </a:p>
          <a:p>
            <a:pPr>
              <a:buNone/>
            </a:pPr>
            <a:endParaRPr lang="en-US" sz="2000"/>
          </a:p>
          <a:p>
            <a:pPr>
              <a:buNone/>
            </a:pPr>
            <a:r>
              <a:rPr lang="en-US" sz="2000" smtClean="0"/>
              <a:t>Tuliskan </a:t>
            </a:r>
            <a:r>
              <a:rPr lang="en-US" sz="2000"/>
              <a:t>kembali perintah yang diberikan pada window console. Perhatikan respon dari perintah yang diberikan lalu jelaskan kegunaan dari setiap perintah yang digunakan.</a:t>
            </a:r>
          </a:p>
          <a:p>
            <a:pPr>
              <a:buNone/>
            </a:pPr>
            <a:endParaRPr lang="en-US" sz="2000"/>
          </a:p>
          <a:p>
            <a:endParaRPr lang="en-US" sz="200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3529251"/>
              </p:ext>
            </p:extLst>
          </p:nvPr>
        </p:nvGraphicFramePr>
        <p:xfrm>
          <a:off x="1528324" y="2839735"/>
          <a:ext cx="6257925" cy="2243328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6257925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" algn="l"/>
                        </a:tabLst>
                      </a:pPr>
                      <a:r>
                        <a:rPr lang="en-US" sz="1600" b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=[2 3 5;5 3 2]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" algn="l"/>
                        </a:tabLs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[baris,kolom]=size(A)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" algn="l"/>
                        </a:tabLs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A’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" algn="l"/>
                        </a:tabLs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A(1,3)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" algn="l"/>
                        </a:tabLs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B=eye(5,5)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" algn="l"/>
                        </a:tabLs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C=one(4,1)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" algn="l"/>
                        </a:tabLs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D=2:3:18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" algn="l"/>
                        </a:tabLst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A.^</a:t>
                      </a:r>
                      <a:r>
                        <a:rPr lang="en-US" sz="1600" b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5" name="Shape 466"/>
          <p:cNvGrpSpPr/>
          <p:nvPr/>
        </p:nvGrpSpPr>
        <p:grpSpPr>
          <a:xfrm>
            <a:off x="110362" y="665975"/>
            <a:ext cx="623969" cy="587133"/>
            <a:chOff x="2583100" y="2973775"/>
            <a:chExt cx="461550" cy="437200"/>
          </a:xfrm>
        </p:grpSpPr>
        <p:sp>
          <p:nvSpPr>
            <p:cNvPr id="6" name="Shape 467"/>
            <p:cNvSpPr/>
            <p:nvPr/>
          </p:nvSpPr>
          <p:spPr>
            <a:xfrm>
              <a:off x="2701225" y="3315975"/>
              <a:ext cx="225300" cy="95000"/>
            </a:xfrm>
            <a:custGeom>
              <a:avLst/>
              <a:gdLst/>
              <a:ahLst/>
              <a:cxnLst/>
              <a:rect l="0" t="0" r="0" b="0"/>
              <a:pathLst>
                <a:path w="9012" h="3800" fill="none" extrusionOk="0">
                  <a:moveTo>
                    <a:pt x="2947" y="0"/>
                  </a:moveTo>
                  <a:lnTo>
                    <a:pt x="2947" y="2947"/>
                  </a:lnTo>
                  <a:lnTo>
                    <a:pt x="853" y="2947"/>
                  </a:lnTo>
                  <a:lnTo>
                    <a:pt x="853" y="2947"/>
                  </a:lnTo>
                  <a:lnTo>
                    <a:pt x="682" y="2947"/>
                  </a:lnTo>
                  <a:lnTo>
                    <a:pt x="512" y="2996"/>
                  </a:lnTo>
                  <a:lnTo>
                    <a:pt x="365" y="3093"/>
                  </a:lnTo>
                  <a:lnTo>
                    <a:pt x="244" y="3191"/>
                  </a:lnTo>
                  <a:lnTo>
                    <a:pt x="146" y="3313"/>
                  </a:lnTo>
                  <a:lnTo>
                    <a:pt x="49" y="3459"/>
                  </a:lnTo>
                  <a:lnTo>
                    <a:pt x="0" y="3629"/>
                  </a:lnTo>
                  <a:lnTo>
                    <a:pt x="0" y="3800"/>
                  </a:lnTo>
                  <a:lnTo>
                    <a:pt x="9011" y="3800"/>
                  </a:lnTo>
                  <a:lnTo>
                    <a:pt x="9011" y="3800"/>
                  </a:lnTo>
                  <a:lnTo>
                    <a:pt x="9011" y="3629"/>
                  </a:lnTo>
                  <a:lnTo>
                    <a:pt x="8963" y="3459"/>
                  </a:lnTo>
                  <a:lnTo>
                    <a:pt x="8865" y="3313"/>
                  </a:lnTo>
                  <a:lnTo>
                    <a:pt x="8768" y="3191"/>
                  </a:lnTo>
                  <a:lnTo>
                    <a:pt x="8646" y="3093"/>
                  </a:lnTo>
                  <a:lnTo>
                    <a:pt x="8500" y="2996"/>
                  </a:lnTo>
                  <a:lnTo>
                    <a:pt x="8330" y="2947"/>
                  </a:lnTo>
                  <a:lnTo>
                    <a:pt x="8159" y="2947"/>
                  </a:lnTo>
                  <a:lnTo>
                    <a:pt x="6065" y="2947"/>
                  </a:lnTo>
                  <a:lnTo>
                    <a:pt x="6065" y="0"/>
                  </a:lnTo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39C0BA"/>
                </a:solidFill>
              </a:endParaRPr>
            </a:p>
          </p:txBody>
        </p:sp>
        <p:sp>
          <p:nvSpPr>
            <p:cNvPr id="7" name="Shape 468"/>
            <p:cNvSpPr/>
            <p:nvPr/>
          </p:nvSpPr>
          <p:spPr>
            <a:xfrm>
              <a:off x="2583100" y="2973775"/>
              <a:ext cx="461550" cy="336125"/>
            </a:xfrm>
            <a:custGeom>
              <a:avLst/>
              <a:gdLst/>
              <a:ahLst/>
              <a:cxnLst/>
              <a:rect l="0" t="0" r="0" b="0"/>
              <a:pathLst>
                <a:path w="18462" h="13445" fill="none" extrusionOk="0">
                  <a:moveTo>
                    <a:pt x="17974" y="1"/>
                  </a:moveTo>
                  <a:lnTo>
                    <a:pt x="487" y="1"/>
                  </a:lnTo>
                  <a:lnTo>
                    <a:pt x="487" y="1"/>
                  </a:lnTo>
                  <a:lnTo>
                    <a:pt x="390" y="1"/>
                  </a:lnTo>
                  <a:lnTo>
                    <a:pt x="317" y="50"/>
                  </a:lnTo>
                  <a:lnTo>
                    <a:pt x="220" y="74"/>
                  </a:lnTo>
                  <a:lnTo>
                    <a:pt x="146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5" y="390"/>
                  </a:lnTo>
                  <a:lnTo>
                    <a:pt x="0" y="488"/>
                  </a:lnTo>
                  <a:lnTo>
                    <a:pt x="0" y="12958"/>
                  </a:lnTo>
                  <a:lnTo>
                    <a:pt x="0" y="12958"/>
                  </a:lnTo>
                  <a:lnTo>
                    <a:pt x="25" y="13055"/>
                  </a:lnTo>
                  <a:lnTo>
                    <a:pt x="49" y="13152"/>
                  </a:lnTo>
                  <a:lnTo>
                    <a:pt x="98" y="13226"/>
                  </a:lnTo>
                  <a:lnTo>
                    <a:pt x="146" y="13299"/>
                  </a:lnTo>
                  <a:lnTo>
                    <a:pt x="220" y="13372"/>
                  </a:lnTo>
                  <a:lnTo>
                    <a:pt x="317" y="13396"/>
                  </a:lnTo>
                  <a:lnTo>
                    <a:pt x="390" y="13445"/>
                  </a:lnTo>
                  <a:lnTo>
                    <a:pt x="487" y="13445"/>
                  </a:lnTo>
                  <a:lnTo>
                    <a:pt x="17974" y="13445"/>
                  </a:lnTo>
                  <a:lnTo>
                    <a:pt x="17974" y="13445"/>
                  </a:lnTo>
                  <a:lnTo>
                    <a:pt x="18072" y="13445"/>
                  </a:lnTo>
                  <a:lnTo>
                    <a:pt x="18145" y="13396"/>
                  </a:lnTo>
                  <a:lnTo>
                    <a:pt x="18242" y="13372"/>
                  </a:lnTo>
                  <a:lnTo>
                    <a:pt x="18315" y="13299"/>
                  </a:lnTo>
                  <a:lnTo>
                    <a:pt x="18364" y="13226"/>
                  </a:lnTo>
                  <a:lnTo>
                    <a:pt x="18413" y="13152"/>
                  </a:lnTo>
                  <a:lnTo>
                    <a:pt x="18437" y="13055"/>
                  </a:lnTo>
                  <a:lnTo>
                    <a:pt x="18461" y="12958"/>
                  </a:lnTo>
                  <a:lnTo>
                    <a:pt x="18461" y="488"/>
                  </a:lnTo>
                  <a:lnTo>
                    <a:pt x="18461" y="488"/>
                  </a:lnTo>
                  <a:lnTo>
                    <a:pt x="18437" y="390"/>
                  </a:lnTo>
                  <a:lnTo>
                    <a:pt x="18413" y="293"/>
                  </a:lnTo>
                  <a:lnTo>
                    <a:pt x="18364" y="220"/>
                  </a:lnTo>
                  <a:lnTo>
                    <a:pt x="18315" y="147"/>
                  </a:lnTo>
                  <a:lnTo>
                    <a:pt x="18242" y="74"/>
                  </a:lnTo>
                  <a:lnTo>
                    <a:pt x="18145" y="50"/>
                  </a:lnTo>
                  <a:lnTo>
                    <a:pt x="18072" y="1"/>
                  </a:lnTo>
                  <a:lnTo>
                    <a:pt x="17974" y="1"/>
                  </a:lnTo>
                  <a:lnTo>
                    <a:pt x="17974" y="1"/>
                  </a:lnTo>
                  <a:close/>
                  <a:moveTo>
                    <a:pt x="17000" y="11983"/>
                  </a:moveTo>
                  <a:lnTo>
                    <a:pt x="1462" y="11983"/>
                  </a:lnTo>
                  <a:lnTo>
                    <a:pt x="1462" y="1462"/>
                  </a:lnTo>
                  <a:lnTo>
                    <a:pt x="17000" y="1462"/>
                  </a:lnTo>
                  <a:lnTo>
                    <a:pt x="17000" y="11983"/>
                  </a:lnTo>
                  <a:close/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39C0BA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6769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/>
            <a:r>
              <a:rPr lang="id-ID" b="1"/>
              <a:t>Visualisasi Grafik pada </a:t>
            </a:r>
            <a:r>
              <a:rPr lang="id-ID" b="1" smtClean="0"/>
              <a:t>Scilab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id-ID" sz="2000"/>
              <a:t>Seperti pada Matlab perintah untuk memvisualisasikan data dengan menggunakan perintah</a:t>
            </a:r>
            <a:endParaRPr lang="en-US" sz="200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7132550"/>
              </p:ext>
            </p:extLst>
          </p:nvPr>
        </p:nvGraphicFramePr>
        <p:xfrm>
          <a:off x="1419126" y="2888831"/>
          <a:ext cx="6604349" cy="2243328"/>
        </p:xfrm>
        <a:graphic>
          <a:graphicData uri="http://schemas.openxmlformats.org/drawingml/2006/table">
            <a:tbl>
              <a:tblPr firstRow="1" firstCol="1" bandRow="1">
                <a:tableStyleId>{775DCB02-9BB8-47FD-8907-85C794F793BA}</a:tableStyleId>
              </a:tblPr>
              <a:tblGrid>
                <a:gridCol w="1968794"/>
                <a:gridCol w="4635555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" algn="l"/>
                        </a:tabLst>
                      </a:pPr>
                      <a:r>
                        <a:rPr lang="id-ID" sz="1600">
                          <a:effectLst/>
                        </a:rPr>
                        <a:t>Perintah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" algn="l"/>
                        </a:tabLst>
                      </a:pPr>
                      <a:r>
                        <a:rPr lang="id-ID" sz="1600">
                          <a:effectLst/>
                        </a:rPr>
                        <a:t>Keterangan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" algn="l"/>
                        </a:tabLst>
                      </a:pPr>
                      <a:r>
                        <a:rPr lang="en-US" sz="1600">
                          <a:effectLst/>
                        </a:rPr>
                        <a:t>p</a:t>
                      </a:r>
                      <a:r>
                        <a:rPr lang="id-ID" sz="1600">
                          <a:effectLst/>
                        </a:rPr>
                        <a:t>lot</a:t>
                      </a:r>
                      <a:r>
                        <a:rPr lang="en-US" sz="1600">
                          <a:effectLst/>
                        </a:rPr>
                        <a:t>(a,b)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" algn="l"/>
                        </a:tabLst>
                      </a:pPr>
                      <a:r>
                        <a:rPr lang="id-ID" sz="1600">
                          <a:effectLst/>
                        </a:rPr>
                        <a:t>Menampilkan grafik </a:t>
                      </a:r>
                      <a:r>
                        <a:rPr lang="en-US" sz="1600">
                          <a:effectLst/>
                        </a:rPr>
                        <a:t>dengan nilai a pada sumbu x dan nilai b pada sumbu y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" algn="l"/>
                        </a:tabLst>
                      </a:pPr>
                      <a:r>
                        <a:rPr lang="en-US" sz="1600">
                          <a:effectLst/>
                        </a:rPr>
                        <a:t>x</a:t>
                      </a:r>
                      <a:r>
                        <a:rPr lang="id-ID" sz="1600">
                          <a:effectLst/>
                        </a:rPr>
                        <a:t>title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" algn="l"/>
                        </a:tabLst>
                      </a:pPr>
                      <a:r>
                        <a:rPr lang="id-ID" sz="1600">
                          <a:effectLst/>
                        </a:rPr>
                        <a:t>Menampilkan nama dari setiap sumbu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" algn="l"/>
                        </a:tabLst>
                      </a:pPr>
                      <a:r>
                        <a:rPr lang="id-ID" sz="1600">
                          <a:effectLst/>
                        </a:rPr>
                        <a:t>su</a:t>
                      </a:r>
                      <a:r>
                        <a:rPr lang="en-US" sz="1600">
                          <a:effectLst/>
                        </a:rPr>
                        <a:t>b</a:t>
                      </a:r>
                      <a:r>
                        <a:rPr lang="id-ID" sz="1600">
                          <a:effectLst/>
                        </a:rPr>
                        <a:t>plot (m,n,p)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" algn="l"/>
                        </a:tabLst>
                      </a:pPr>
                      <a:r>
                        <a:rPr lang="id-ID" sz="1600">
                          <a:effectLst/>
                        </a:rPr>
                        <a:t>Menampilkan beberapa grafik dalam satu tampilan dengan m = baris, n = kolom dan p = urutan gambar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" algn="l"/>
                        </a:tabLst>
                      </a:pPr>
                      <a:r>
                        <a:rPr lang="en-US" sz="1600">
                          <a:effectLst/>
                        </a:rPr>
                        <a:t>clf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" algn="l"/>
                        </a:tabLst>
                      </a:pPr>
                      <a:r>
                        <a:rPr lang="en-US" sz="1600">
                          <a:effectLst/>
                        </a:rPr>
                        <a:t>Membersihkan grafik dari hasil plotting data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pSp>
        <p:nvGrpSpPr>
          <p:cNvPr id="5" name="Shape 466"/>
          <p:cNvGrpSpPr/>
          <p:nvPr/>
        </p:nvGrpSpPr>
        <p:grpSpPr>
          <a:xfrm>
            <a:off x="110362" y="665975"/>
            <a:ext cx="623969" cy="587133"/>
            <a:chOff x="2583100" y="2973775"/>
            <a:chExt cx="461550" cy="437200"/>
          </a:xfrm>
        </p:grpSpPr>
        <p:sp>
          <p:nvSpPr>
            <p:cNvPr id="6" name="Shape 467"/>
            <p:cNvSpPr/>
            <p:nvPr/>
          </p:nvSpPr>
          <p:spPr>
            <a:xfrm>
              <a:off x="2701225" y="3315975"/>
              <a:ext cx="225300" cy="95000"/>
            </a:xfrm>
            <a:custGeom>
              <a:avLst/>
              <a:gdLst/>
              <a:ahLst/>
              <a:cxnLst/>
              <a:rect l="0" t="0" r="0" b="0"/>
              <a:pathLst>
                <a:path w="9012" h="3800" fill="none" extrusionOk="0">
                  <a:moveTo>
                    <a:pt x="2947" y="0"/>
                  </a:moveTo>
                  <a:lnTo>
                    <a:pt x="2947" y="2947"/>
                  </a:lnTo>
                  <a:lnTo>
                    <a:pt x="853" y="2947"/>
                  </a:lnTo>
                  <a:lnTo>
                    <a:pt x="853" y="2947"/>
                  </a:lnTo>
                  <a:lnTo>
                    <a:pt x="682" y="2947"/>
                  </a:lnTo>
                  <a:lnTo>
                    <a:pt x="512" y="2996"/>
                  </a:lnTo>
                  <a:lnTo>
                    <a:pt x="365" y="3093"/>
                  </a:lnTo>
                  <a:lnTo>
                    <a:pt x="244" y="3191"/>
                  </a:lnTo>
                  <a:lnTo>
                    <a:pt x="146" y="3313"/>
                  </a:lnTo>
                  <a:lnTo>
                    <a:pt x="49" y="3459"/>
                  </a:lnTo>
                  <a:lnTo>
                    <a:pt x="0" y="3629"/>
                  </a:lnTo>
                  <a:lnTo>
                    <a:pt x="0" y="3800"/>
                  </a:lnTo>
                  <a:lnTo>
                    <a:pt x="9011" y="3800"/>
                  </a:lnTo>
                  <a:lnTo>
                    <a:pt x="9011" y="3800"/>
                  </a:lnTo>
                  <a:lnTo>
                    <a:pt x="9011" y="3629"/>
                  </a:lnTo>
                  <a:lnTo>
                    <a:pt x="8963" y="3459"/>
                  </a:lnTo>
                  <a:lnTo>
                    <a:pt x="8865" y="3313"/>
                  </a:lnTo>
                  <a:lnTo>
                    <a:pt x="8768" y="3191"/>
                  </a:lnTo>
                  <a:lnTo>
                    <a:pt x="8646" y="3093"/>
                  </a:lnTo>
                  <a:lnTo>
                    <a:pt x="8500" y="2996"/>
                  </a:lnTo>
                  <a:lnTo>
                    <a:pt x="8330" y="2947"/>
                  </a:lnTo>
                  <a:lnTo>
                    <a:pt x="8159" y="2947"/>
                  </a:lnTo>
                  <a:lnTo>
                    <a:pt x="6065" y="2947"/>
                  </a:lnTo>
                  <a:lnTo>
                    <a:pt x="6065" y="0"/>
                  </a:lnTo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39C0BA"/>
                </a:solidFill>
              </a:endParaRPr>
            </a:p>
          </p:txBody>
        </p:sp>
        <p:sp>
          <p:nvSpPr>
            <p:cNvPr id="7" name="Shape 468"/>
            <p:cNvSpPr/>
            <p:nvPr/>
          </p:nvSpPr>
          <p:spPr>
            <a:xfrm>
              <a:off x="2583100" y="2973775"/>
              <a:ext cx="461550" cy="336125"/>
            </a:xfrm>
            <a:custGeom>
              <a:avLst/>
              <a:gdLst/>
              <a:ahLst/>
              <a:cxnLst/>
              <a:rect l="0" t="0" r="0" b="0"/>
              <a:pathLst>
                <a:path w="18462" h="13445" fill="none" extrusionOk="0">
                  <a:moveTo>
                    <a:pt x="17974" y="1"/>
                  </a:moveTo>
                  <a:lnTo>
                    <a:pt x="487" y="1"/>
                  </a:lnTo>
                  <a:lnTo>
                    <a:pt x="487" y="1"/>
                  </a:lnTo>
                  <a:lnTo>
                    <a:pt x="390" y="1"/>
                  </a:lnTo>
                  <a:lnTo>
                    <a:pt x="317" y="50"/>
                  </a:lnTo>
                  <a:lnTo>
                    <a:pt x="220" y="74"/>
                  </a:lnTo>
                  <a:lnTo>
                    <a:pt x="146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5" y="390"/>
                  </a:lnTo>
                  <a:lnTo>
                    <a:pt x="0" y="488"/>
                  </a:lnTo>
                  <a:lnTo>
                    <a:pt x="0" y="12958"/>
                  </a:lnTo>
                  <a:lnTo>
                    <a:pt x="0" y="12958"/>
                  </a:lnTo>
                  <a:lnTo>
                    <a:pt x="25" y="13055"/>
                  </a:lnTo>
                  <a:lnTo>
                    <a:pt x="49" y="13152"/>
                  </a:lnTo>
                  <a:lnTo>
                    <a:pt x="98" y="13226"/>
                  </a:lnTo>
                  <a:lnTo>
                    <a:pt x="146" y="13299"/>
                  </a:lnTo>
                  <a:lnTo>
                    <a:pt x="220" y="13372"/>
                  </a:lnTo>
                  <a:lnTo>
                    <a:pt x="317" y="13396"/>
                  </a:lnTo>
                  <a:lnTo>
                    <a:pt x="390" y="13445"/>
                  </a:lnTo>
                  <a:lnTo>
                    <a:pt x="487" y="13445"/>
                  </a:lnTo>
                  <a:lnTo>
                    <a:pt x="17974" y="13445"/>
                  </a:lnTo>
                  <a:lnTo>
                    <a:pt x="17974" y="13445"/>
                  </a:lnTo>
                  <a:lnTo>
                    <a:pt x="18072" y="13445"/>
                  </a:lnTo>
                  <a:lnTo>
                    <a:pt x="18145" y="13396"/>
                  </a:lnTo>
                  <a:lnTo>
                    <a:pt x="18242" y="13372"/>
                  </a:lnTo>
                  <a:lnTo>
                    <a:pt x="18315" y="13299"/>
                  </a:lnTo>
                  <a:lnTo>
                    <a:pt x="18364" y="13226"/>
                  </a:lnTo>
                  <a:lnTo>
                    <a:pt x="18413" y="13152"/>
                  </a:lnTo>
                  <a:lnTo>
                    <a:pt x="18437" y="13055"/>
                  </a:lnTo>
                  <a:lnTo>
                    <a:pt x="18461" y="12958"/>
                  </a:lnTo>
                  <a:lnTo>
                    <a:pt x="18461" y="488"/>
                  </a:lnTo>
                  <a:lnTo>
                    <a:pt x="18461" y="488"/>
                  </a:lnTo>
                  <a:lnTo>
                    <a:pt x="18437" y="390"/>
                  </a:lnTo>
                  <a:lnTo>
                    <a:pt x="18413" y="293"/>
                  </a:lnTo>
                  <a:lnTo>
                    <a:pt x="18364" y="220"/>
                  </a:lnTo>
                  <a:lnTo>
                    <a:pt x="18315" y="147"/>
                  </a:lnTo>
                  <a:lnTo>
                    <a:pt x="18242" y="74"/>
                  </a:lnTo>
                  <a:lnTo>
                    <a:pt x="18145" y="50"/>
                  </a:lnTo>
                  <a:lnTo>
                    <a:pt x="18072" y="1"/>
                  </a:lnTo>
                  <a:lnTo>
                    <a:pt x="17974" y="1"/>
                  </a:lnTo>
                  <a:lnTo>
                    <a:pt x="17974" y="1"/>
                  </a:lnTo>
                  <a:close/>
                  <a:moveTo>
                    <a:pt x="17000" y="11983"/>
                  </a:moveTo>
                  <a:lnTo>
                    <a:pt x="1462" y="11983"/>
                  </a:lnTo>
                  <a:lnTo>
                    <a:pt x="1462" y="1462"/>
                  </a:lnTo>
                  <a:lnTo>
                    <a:pt x="17000" y="1462"/>
                  </a:lnTo>
                  <a:lnTo>
                    <a:pt x="17000" y="11983"/>
                  </a:lnTo>
                  <a:close/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39C0BA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7972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Contoh program : Grafik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6037"/>
              </p:ext>
            </p:extLst>
          </p:nvPr>
        </p:nvGraphicFramePr>
        <p:xfrm>
          <a:off x="1165475" y="1316420"/>
          <a:ext cx="5597931" cy="2804160"/>
        </p:xfrm>
        <a:graphic>
          <a:graphicData uri="http://schemas.openxmlformats.org/drawingml/2006/table">
            <a:tbl>
              <a:tblPr firstRow="1" firstCol="1" bandRow="1">
                <a:tableStyleId>{677A53F3-545E-4B99-9C67-AD042C8618E3}</a:tableStyleId>
              </a:tblPr>
              <a:tblGrid>
                <a:gridCol w="5597931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" algn="l"/>
                        </a:tabLst>
                      </a:pPr>
                      <a:r>
                        <a:rPr lang="id-ID" sz="16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//Program visualisasi dengan subplot</a:t>
                      </a:r>
                      <a:endParaRPr lang="en-US" sz="160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" algn="l"/>
                        </a:tabLst>
                      </a:pPr>
                      <a:r>
                        <a:rPr lang="id-ID" sz="16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x=[0:0.1:2*%pi]';</a:t>
                      </a:r>
                      <a:endParaRPr lang="en-US" sz="160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" algn="l"/>
                        </a:tabLst>
                      </a:pPr>
                      <a:r>
                        <a:rPr lang="id-ID" sz="16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y1=sin(x);</a:t>
                      </a:r>
                      <a:endParaRPr lang="en-US" sz="160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" algn="l"/>
                        </a:tabLst>
                      </a:pPr>
                      <a:r>
                        <a:rPr lang="id-ID" sz="16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y2=cos(x);</a:t>
                      </a:r>
                      <a:endParaRPr lang="en-US" sz="160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" algn="l"/>
                        </a:tabLst>
                      </a:pPr>
                      <a:r>
                        <a:rPr lang="id-ID" sz="16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subplot(1,2,1)</a:t>
                      </a:r>
                      <a:endParaRPr lang="en-US" sz="160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" algn="l"/>
                        </a:tabLst>
                      </a:pPr>
                      <a:r>
                        <a:rPr lang="id-ID" sz="16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plot2d(x,y1)</a:t>
                      </a:r>
                      <a:endParaRPr lang="en-US" sz="160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" algn="l"/>
                        </a:tabLst>
                      </a:pPr>
                      <a:r>
                        <a:rPr lang="id-ID" sz="16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xtitle('Grafik Fungsi Sinus','x','y1')</a:t>
                      </a:r>
                      <a:endParaRPr lang="en-US" sz="160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" algn="l"/>
                        </a:tabLst>
                      </a:pPr>
                      <a:r>
                        <a:rPr lang="id-ID" sz="16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subplot(1,2,2)</a:t>
                      </a:r>
                      <a:endParaRPr lang="en-US" sz="160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" algn="l"/>
                        </a:tabLst>
                      </a:pPr>
                      <a:r>
                        <a:rPr lang="id-ID" sz="16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plot2d(x,y2)</a:t>
                      </a:r>
                      <a:endParaRPr lang="en-US" sz="160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" algn="l"/>
                        </a:tabLst>
                      </a:pPr>
                      <a:r>
                        <a:rPr lang="id-ID" sz="16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xtitle(</a:t>
                      </a:r>
                      <a:r>
                        <a:rPr lang="id-ID" sz="160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'Grafik</a:t>
                      </a:r>
                      <a:r>
                        <a:rPr lang="en-US" sz="1600" baseline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id-ID" sz="160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Fungsi </a:t>
                      </a:r>
                      <a:r>
                        <a:rPr lang="id-ID" sz="16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Cosinus','x','y2')</a:t>
                      </a:r>
                      <a:endParaRPr lang="en-US" sz="16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94475" y="4392259"/>
            <a:ext cx="3988675" cy="217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Shape 466"/>
          <p:cNvGrpSpPr/>
          <p:nvPr/>
        </p:nvGrpSpPr>
        <p:grpSpPr>
          <a:xfrm>
            <a:off x="110362" y="665975"/>
            <a:ext cx="623969" cy="587133"/>
            <a:chOff x="2583100" y="2973775"/>
            <a:chExt cx="461550" cy="437200"/>
          </a:xfrm>
        </p:grpSpPr>
        <p:sp>
          <p:nvSpPr>
            <p:cNvPr id="7" name="Shape 467"/>
            <p:cNvSpPr/>
            <p:nvPr/>
          </p:nvSpPr>
          <p:spPr>
            <a:xfrm>
              <a:off x="2701225" y="3315975"/>
              <a:ext cx="225300" cy="95000"/>
            </a:xfrm>
            <a:custGeom>
              <a:avLst/>
              <a:gdLst/>
              <a:ahLst/>
              <a:cxnLst/>
              <a:rect l="0" t="0" r="0" b="0"/>
              <a:pathLst>
                <a:path w="9012" h="3800" fill="none" extrusionOk="0">
                  <a:moveTo>
                    <a:pt x="2947" y="0"/>
                  </a:moveTo>
                  <a:lnTo>
                    <a:pt x="2947" y="2947"/>
                  </a:lnTo>
                  <a:lnTo>
                    <a:pt x="853" y="2947"/>
                  </a:lnTo>
                  <a:lnTo>
                    <a:pt x="853" y="2947"/>
                  </a:lnTo>
                  <a:lnTo>
                    <a:pt x="682" y="2947"/>
                  </a:lnTo>
                  <a:lnTo>
                    <a:pt x="512" y="2996"/>
                  </a:lnTo>
                  <a:lnTo>
                    <a:pt x="365" y="3093"/>
                  </a:lnTo>
                  <a:lnTo>
                    <a:pt x="244" y="3191"/>
                  </a:lnTo>
                  <a:lnTo>
                    <a:pt x="146" y="3313"/>
                  </a:lnTo>
                  <a:lnTo>
                    <a:pt x="49" y="3459"/>
                  </a:lnTo>
                  <a:lnTo>
                    <a:pt x="0" y="3629"/>
                  </a:lnTo>
                  <a:lnTo>
                    <a:pt x="0" y="3800"/>
                  </a:lnTo>
                  <a:lnTo>
                    <a:pt x="9011" y="3800"/>
                  </a:lnTo>
                  <a:lnTo>
                    <a:pt x="9011" y="3800"/>
                  </a:lnTo>
                  <a:lnTo>
                    <a:pt x="9011" y="3629"/>
                  </a:lnTo>
                  <a:lnTo>
                    <a:pt x="8963" y="3459"/>
                  </a:lnTo>
                  <a:lnTo>
                    <a:pt x="8865" y="3313"/>
                  </a:lnTo>
                  <a:lnTo>
                    <a:pt x="8768" y="3191"/>
                  </a:lnTo>
                  <a:lnTo>
                    <a:pt x="8646" y="3093"/>
                  </a:lnTo>
                  <a:lnTo>
                    <a:pt x="8500" y="2996"/>
                  </a:lnTo>
                  <a:lnTo>
                    <a:pt x="8330" y="2947"/>
                  </a:lnTo>
                  <a:lnTo>
                    <a:pt x="8159" y="2947"/>
                  </a:lnTo>
                  <a:lnTo>
                    <a:pt x="6065" y="2947"/>
                  </a:lnTo>
                  <a:lnTo>
                    <a:pt x="6065" y="0"/>
                  </a:lnTo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39C0BA"/>
                </a:solidFill>
              </a:endParaRPr>
            </a:p>
          </p:txBody>
        </p:sp>
        <p:sp>
          <p:nvSpPr>
            <p:cNvPr id="8" name="Shape 468"/>
            <p:cNvSpPr/>
            <p:nvPr/>
          </p:nvSpPr>
          <p:spPr>
            <a:xfrm>
              <a:off x="2583100" y="2973775"/>
              <a:ext cx="461550" cy="336125"/>
            </a:xfrm>
            <a:custGeom>
              <a:avLst/>
              <a:gdLst/>
              <a:ahLst/>
              <a:cxnLst/>
              <a:rect l="0" t="0" r="0" b="0"/>
              <a:pathLst>
                <a:path w="18462" h="13445" fill="none" extrusionOk="0">
                  <a:moveTo>
                    <a:pt x="17974" y="1"/>
                  </a:moveTo>
                  <a:lnTo>
                    <a:pt x="487" y="1"/>
                  </a:lnTo>
                  <a:lnTo>
                    <a:pt x="487" y="1"/>
                  </a:lnTo>
                  <a:lnTo>
                    <a:pt x="390" y="1"/>
                  </a:lnTo>
                  <a:lnTo>
                    <a:pt x="317" y="50"/>
                  </a:lnTo>
                  <a:lnTo>
                    <a:pt x="220" y="74"/>
                  </a:lnTo>
                  <a:lnTo>
                    <a:pt x="146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5" y="390"/>
                  </a:lnTo>
                  <a:lnTo>
                    <a:pt x="0" y="488"/>
                  </a:lnTo>
                  <a:lnTo>
                    <a:pt x="0" y="12958"/>
                  </a:lnTo>
                  <a:lnTo>
                    <a:pt x="0" y="12958"/>
                  </a:lnTo>
                  <a:lnTo>
                    <a:pt x="25" y="13055"/>
                  </a:lnTo>
                  <a:lnTo>
                    <a:pt x="49" y="13152"/>
                  </a:lnTo>
                  <a:lnTo>
                    <a:pt x="98" y="13226"/>
                  </a:lnTo>
                  <a:lnTo>
                    <a:pt x="146" y="13299"/>
                  </a:lnTo>
                  <a:lnTo>
                    <a:pt x="220" y="13372"/>
                  </a:lnTo>
                  <a:lnTo>
                    <a:pt x="317" y="13396"/>
                  </a:lnTo>
                  <a:lnTo>
                    <a:pt x="390" y="13445"/>
                  </a:lnTo>
                  <a:lnTo>
                    <a:pt x="487" y="13445"/>
                  </a:lnTo>
                  <a:lnTo>
                    <a:pt x="17974" y="13445"/>
                  </a:lnTo>
                  <a:lnTo>
                    <a:pt x="17974" y="13445"/>
                  </a:lnTo>
                  <a:lnTo>
                    <a:pt x="18072" y="13445"/>
                  </a:lnTo>
                  <a:lnTo>
                    <a:pt x="18145" y="13396"/>
                  </a:lnTo>
                  <a:lnTo>
                    <a:pt x="18242" y="13372"/>
                  </a:lnTo>
                  <a:lnTo>
                    <a:pt x="18315" y="13299"/>
                  </a:lnTo>
                  <a:lnTo>
                    <a:pt x="18364" y="13226"/>
                  </a:lnTo>
                  <a:lnTo>
                    <a:pt x="18413" y="13152"/>
                  </a:lnTo>
                  <a:lnTo>
                    <a:pt x="18437" y="13055"/>
                  </a:lnTo>
                  <a:lnTo>
                    <a:pt x="18461" y="12958"/>
                  </a:lnTo>
                  <a:lnTo>
                    <a:pt x="18461" y="488"/>
                  </a:lnTo>
                  <a:lnTo>
                    <a:pt x="18461" y="488"/>
                  </a:lnTo>
                  <a:lnTo>
                    <a:pt x="18437" y="390"/>
                  </a:lnTo>
                  <a:lnTo>
                    <a:pt x="18413" y="293"/>
                  </a:lnTo>
                  <a:lnTo>
                    <a:pt x="18364" y="220"/>
                  </a:lnTo>
                  <a:lnTo>
                    <a:pt x="18315" y="147"/>
                  </a:lnTo>
                  <a:lnTo>
                    <a:pt x="18242" y="74"/>
                  </a:lnTo>
                  <a:lnTo>
                    <a:pt x="18145" y="50"/>
                  </a:lnTo>
                  <a:lnTo>
                    <a:pt x="18072" y="1"/>
                  </a:lnTo>
                  <a:lnTo>
                    <a:pt x="17974" y="1"/>
                  </a:lnTo>
                  <a:lnTo>
                    <a:pt x="17974" y="1"/>
                  </a:lnTo>
                  <a:close/>
                  <a:moveTo>
                    <a:pt x="17000" y="11983"/>
                  </a:moveTo>
                  <a:lnTo>
                    <a:pt x="1462" y="11983"/>
                  </a:lnTo>
                  <a:lnTo>
                    <a:pt x="1462" y="1462"/>
                  </a:lnTo>
                  <a:lnTo>
                    <a:pt x="17000" y="1462"/>
                  </a:lnTo>
                  <a:lnTo>
                    <a:pt x="17000" y="11983"/>
                  </a:lnTo>
                  <a:close/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39C0BA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785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Contoh program : Grafik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5677649"/>
              </p:ext>
            </p:extLst>
          </p:nvPr>
        </p:nvGraphicFramePr>
        <p:xfrm>
          <a:off x="1165475" y="1608083"/>
          <a:ext cx="4241855" cy="3113532"/>
        </p:xfrm>
        <a:graphic>
          <a:graphicData uri="http://schemas.openxmlformats.org/drawingml/2006/table">
            <a:tbl>
              <a:tblPr firstRow="1" firstCol="1" bandRow="1">
                <a:tableStyleId>{677A53F3-545E-4B99-9C67-AD042C8618E3}</a:tableStyleId>
              </a:tblPr>
              <a:tblGrid>
                <a:gridCol w="4241855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id-ID" sz="1800" u="sng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clf</a:t>
                      </a:r>
                      <a:r>
                        <a:rPr lang="id-ID" sz="18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;</a:t>
                      </a:r>
                      <a:endParaRPr lang="en-US" sz="180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id-ID" sz="18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x=-4:0.1:4;</a:t>
                      </a:r>
                      <a:endParaRPr lang="en-US" sz="180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id-ID" sz="18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f=x.^2+3*x-5;</a:t>
                      </a:r>
                      <a:endParaRPr lang="en-US" sz="180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id-ID" sz="18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g=3*x-2;</a:t>
                      </a:r>
                      <a:endParaRPr lang="en-US" sz="180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id-ID" sz="1800" u="sng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plot</a:t>
                      </a:r>
                      <a:r>
                        <a:rPr lang="id-ID" sz="18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(x,f,x,g);</a:t>
                      </a:r>
                      <a:endParaRPr lang="en-US" sz="180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id-ID" sz="18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gambar=</a:t>
                      </a:r>
                      <a:r>
                        <a:rPr lang="id-ID" sz="1800" u="sng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gca</a:t>
                      </a:r>
                      <a:r>
                        <a:rPr lang="id-ID" sz="18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();</a:t>
                      </a:r>
                      <a:endParaRPr lang="en-US" sz="180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id-ID" sz="18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gambar.x_location = "origin";</a:t>
                      </a:r>
                      <a:endParaRPr lang="en-US" sz="180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id-ID" sz="18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gambar.y_location = "origin";</a:t>
                      </a:r>
                      <a:endParaRPr lang="en-US" sz="180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id-ID" sz="18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gambar.grid=[1,1];</a:t>
                      </a:r>
                      <a:endParaRPr lang="en-US" sz="180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 </a:t>
                      </a:r>
                      <a:endParaRPr lang="en-US" sz="18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5542313" y="3861982"/>
            <a:ext cx="3261995" cy="2459990"/>
          </a:xfrm>
          <a:prstGeom prst="rect">
            <a:avLst/>
          </a:prstGeom>
        </p:spPr>
      </p:pic>
      <p:grpSp>
        <p:nvGrpSpPr>
          <p:cNvPr id="6" name="Shape 466"/>
          <p:cNvGrpSpPr/>
          <p:nvPr/>
        </p:nvGrpSpPr>
        <p:grpSpPr>
          <a:xfrm>
            <a:off x="110362" y="665975"/>
            <a:ext cx="623969" cy="587133"/>
            <a:chOff x="2583100" y="2973775"/>
            <a:chExt cx="461550" cy="437200"/>
          </a:xfrm>
        </p:grpSpPr>
        <p:sp>
          <p:nvSpPr>
            <p:cNvPr id="7" name="Shape 467"/>
            <p:cNvSpPr/>
            <p:nvPr/>
          </p:nvSpPr>
          <p:spPr>
            <a:xfrm>
              <a:off x="2701225" y="3315975"/>
              <a:ext cx="225300" cy="95000"/>
            </a:xfrm>
            <a:custGeom>
              <a:avLst/>
              <a:gdLst/>
              <a:ahLst/>
              <a:cxnLst/>
              <a:rect l="0" t="0" r="0" b="0"/>
              <a:pathLst>
                <a:path w="9012" h="3800" fill="none" extrusionOk="0">
                  <a:moveTo>
                    <a:pt x="2947" y="0"/>
                  </a:moveTo>
                  <a:lnTo>
                    <a:pt x="2947" y="2947"/>
                  </a:lnTo>
                  <a:lnTo>
                    <a:pt x="853" y="2947"/>
                  </a:lnTo>
                  <a:lnTo>
                    <a:pt x="853" y="2947"/>
                  </a:lnTo>
                  <a:lnTo>
                    <a:pt x="682" y="2947"/>
                  </a:lnTo>
                  <a:lnTo>
                    <a:pt x="512" y="2996"/>
                  </a:lnTo>
                  <a:lnTo>
                    <a:pt x="365" y="3093"/>
                  </a:lnTo>
                  <a:lnTo>
                    <a:pt x="244" y="3191"/>
                  </a:lnTo>
                  <a:lnTo>
                    <a:pt x="146" y="3313"/>
                  </a:lnTo>
                  <a:lnTo>
                    <a:pt x="49" y="3459"/>
                  </a:lnTo>
                  <a:lnTo>
                    <a:pt x="0" y="3629"/>
                  </a:lnTo>
                  <a:lnTo>
                    <a:pt x="0" y="3800"/>
                  </a:lnTo>
                  <a:lnTo>
                    <a:pt x="9011" y="3800"/>
                  </a:lnTo>
                  <a:lnTo>
                    <a:pt x="9011" y="3800"/>
                  </a:lnTo>
                  <a:lnTo>
                    <a:pt x="9011" y="3629"/>
                  </a:lnTo>
                  <a:lnTo>
                    <a:pt x="8963" y="3459"/>
                  </a:lnTo>
                  <a:lnTo>
                    <a:pt x="8865" y="3313"/>
                  </a:lnTo>
                  <a:lnTo>
                    <a:pt x="8768" y="3191"/>
                  </a:lnTo>
                  <a:lnTo>
                    <a:pt x="8646" y="3093"/>
                  </a:lnTo>
                  <a:lnTo>
                    <a:pt x="8500" y="2996"/>
                  </a:lnTo>
                  <a:lnTo>
                    <a:pt x="8330" y="2947"/>
                  </a:lnTo>
                  <a:lnTo>
                    <a:pt x="8159" y="2947"/>
                  </a:lnTo>
                  <a:lnTo>
                    <a:pt x="6065" y="2947"/>
                  </a:lnTo>
                  <a:lnTo>
                    <a:pt x="6065" y="0"/>
                  </a:lnTo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39C0BA"/>
                </a:solidFill>
              </a:endParaRPr>
            </a:p>
          </p:txBody>
        </p:sp>
        <p:sp>
          <p:nvSpPr>
            <p:cNvPr id="8" name="Shape 468"/>
            <p:cNvSpPr/>
            <p:nvPr/>
          </p:nvSpPr>
          <p:spPr>
            <a:xfrm>
              <a:off x="2583100" y="2973775"/>
              <a:ext cx="461550" cy="336125"/>
            </a:xfrm>
            <a:custGeom>
              <a:avLst/>
              <a:gdLst/>
              <a:ahLst/>
              <a:cxnLst/>
              <a:rect l="0" t="0" r="0" b="0"/>
              <a:pathLst>
                <a:path w="18462" h="13445" fill="none" extrusionOk="0">
                  <a:moveTo>
                    <a:pt x="17974" y="1"/>
                  </a:moveTo>
                  <a:lnTo>
                    <a:pt x="487" y="1"/>
                  </a:lnTo>
                  <a:lnTo>
                    <a:pt x="487" y="1"/>
                  </a:lnTo>
                  <a:lnTo>
                    <a:pt x="390" y="1"/>
                  </a:lnTo>
                  <a:lnTo>
                    <a:pt x="317" y="50"/>
                  </a:lnTo>
                  <a:lnTo>
                    <a:pt x="220" y="74"/>
                  </a:lnTo>
                  <a:lnTo>
                    <a:pt x="146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5" y="390"/>
                  </a:lnTo>
                  <a:lnTo>
                    <a:pt x="0" y="488"/>
                  </a:lnTo>
                  <a:lnTo>
                    <a:pt x="0" y="12958"/>
                  </a:lnTo>
                  <a:lnTo>
                    <a:pt x="0" y="12958"/>
                  </a:lnTo>
                  <a:lnTo>
                    <a:pt x="25" y="13055"/>
                  </a:lnTo>
                  <a:lnTo>
                    <a:pt x="49" y="13152"/>
                  </a:lnTo>
                  <a:lnTo>
                    <a:pt x="98" y="13226"/>
                  </a:lnTo>
                  <a:lnTo>
                    <a:pt x="146" y="13299"/>
                  </a:lnTo>
                  <a:lnTo>
                    <a:pt x="220" y="13372"/>
                  </a:lnTo>
                  <a:lnTo>
                    <a:pt x="317" y="13396"/>
                  </a:lnTo>
                  <a:lnTo>
                    <a:pt x="390" y="13445"/>
                  </a:lnTo>
                  <a:lnTo>
                    <a:pt x="487" y="13445"/>
                  </a:lnTo>
                  <a:lnTo>
                    <a:pt x="17974" y="13445"/>
                  </a:lnTo>
                  <a:lnTo>
                    <a:pt x="17974" y="13445"/>
                  </a:lnTo>
                  <a:lnTo>
                    <a:pt x="18072" y="13445"/>
                  </a:lnTo>
                  <a:lnTo>
                    <a:pt x="18145" y="13396"/>
                  </a:lnTo>
                  <a:lnTo>
                    <a:pt x="18242" y="13372"/>
                  </a:lnTo>
                  <a:lnTo>
                    <a:pt x="18315" y="13299"/>
                  </a:lnTo>
                  <a:lnTo>
                    <a:pt x="18364" y="13226"/>
                  </a:lnTo>
                  <a:lnTo>
                    <a:pt x="18413" y="13152"/>
                  </a:lnTo>
                  <a:lnTo>
                    <a:pt x="18437" y="13055"/>
                  </a:lnTo>
                  <a:lnTo>
                    <a:pt x="18461" y="12958"/>
                  </a:lnTo>
                  <a:lnTo>
                    <a:pt x="18461" y="488"/>
                  </a:lnTo>
                  <a:lnTo>
                    <a:pt x="18461" y="488"/>
                  </a:lnTo>
                  <a:lnTo>
                    <a:pt x="18437" y="390"/>
                  </a:lnTo>
                  <a:lnTo>
                    <a:pt x="18413" y="293"/>
                  </a:lnTo>
                  <a:lnTo>
                    <a:pt x="18364" y="220"/>
                  </a:lnTo>
                  <a:lnTo>
                    <a:pt x="18315" y="147"/>
                  </a:lnTo>
                  <a:lnTo>
                    <a:pt x="18242" y="74"/>
                  </a:lnTo>
                  <a:lnTo>
                    <a:pt x="18145" y="50"/>
                  </a:lnTo>
                  <a:lnTo>
                    <a:pt x="18072" y="1"/>
                  </a:lnTo>
                  <a:lnTo>
                    <a:pt x="17974" y="1"/>
                  </a:lnTo>
                  <a:lnTo>
                    <a:pt x="17974" y="1"/>
                  </a:lnTo>
                  <a:close/>
                  <a:moveTo>
                    <a:pt x="17000" y="11983"/>
                  </a:moveTo>
                  <a:lnTo>
                    <a:pt x="1462" y="11983"/>
                  </a:lnTo>
                  <a:lnTo>
                    <a:pt x="1462" y="1462"/>
                  </a:lnTo>
                  <a:lnTo>
                    <a:pt x="17000" y="1462"/>
                  </a:lnTo>
                  <a:lnTo>
                    <a:pt x="17000" y="11983"/>
                  </a:lnTo>
                  <a:close/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39C0BA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0252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TUGAS 2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5475" y="1253359"/>
            <a:ext cx="6858000" cy="4967700"/>
          </a:xfrm>
        </p:spPr>
        <p:txBody>
          <a:bodyPr/>
          <a:lstStyle/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000" smtClean="0"/>
              <a:t>Gambarkan </a:t>
            </a:r>
            <a:r>
              <a:rPr lang="en-US" sz="2000"/>
              <a:t>pada satu bidang koordinat fungsi grafik f(x) = sin(x) dan g(x) = e</a:t>
            </a:r>
            <a:r>
              <a:rPr lang="en-US" sz="2000" baseline="30000"/>
              <a:t>-x</a:t>
            </a:r>
            <a:r>
              <a:rPr lang="en-US" sz="2000"/>
              <a:t> pada interval [0,3]. Tentukan perkiraan titik potong dari kedua grafik tersebut. (gunakan fungsi plot</a:t>
            </a:r>
            <a:r>
              <a:rPr lang="en-US" sz="2000" smtClean="0"/>
              <a:t>)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endParaRPr lang="en-US" sz="2000"/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id-ID" sz="2000"/>
              <a:t>Buatlah program untuk menghitung nilai aproksimasi e dengan menggunakan deret </a:t>
            </a:r>
            <a:r>
              <a:rPr lang="en-US" sz="2000"/>
              <a:t>taylor</a:t>
            </a:r>
            <a:r>
              <a:rPr lang="id-ID" sz="2000"/>
              <a:t> untuk nilai x = 1</a:t>
            </a:r>
            <a:r>
              <a:rPr lang="en-US" sz="2000"/>
              <a:t> disekitar x</a:t>
            </a:r>
            <a:r>
              <a:rPr lang="en-US" sz="2000" baseline="-25000"/>
              <a:t>0</a:t>
            </a:r>
            <a:r>
              <a:rPr lang="en-US" sz="2000"/>
              <a:t> = 0, </a:t>
            </a:r>
            <a:r>
              <a:rPr lang="id-ID" sz="2000"/>
              <a:t>jika diberikan nilai e = 0.3678794414 (gunakan %e)</a:t>
            </a:r>
            <a:r>
              <a:rPr lang="en-US" sz="2000"/>
              <a:t>. B</a:t>
            </a:r>
            <a:r>
              <a:rPr lang="id-ID" sz="2000"/>
              <a:t>uatlah tabel aproksimasinya sampai kesalahan relatifnya kurang dari 0.00000001, tampilkan pula perhitungan galat eksak, galat relatif</a:t>
            </a:r>
            <a:r>
              <a:rPr lang="en-US" sz="2000"/>
              <a:t>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en-US" sz="2000"/>
          </a:p>
        </p:txBody>
      </p:sp>
      <p:grpSp>
        <p:nvGrpSpPr>
          <p:cNvPr id="4" name="Shape 466"/>
          <p:cNvGrpSpPr/>
          <p:nvPr/>
        </p:nvGrpSpPr>
        <p:grpSpPr>
          <a:xfrm>
            <a:off x="110362" y="665975"/>
            <a:ext cx="623969" cy="587133"/>
            <a:chOff x="2583100" y="2973775"/>
            <a:chExt cx="461550" cy="437200"/>
          </a:xfrm>
        </p:grpSpPr>
        <p:sp>
          <p:nvSpPr>
            <p:cNvPr id="5" name="Shape 467"/>
            <p:cNvSpPr/>
            <p:nvPr/>
          </p:nvSpPr>
          <p:spPr>
            <a:xfrm>
              <a:off x="2701225" y="3315975"/>
              <a:ext cx="225300" cy="95000"/>
            </a:xfrm>
            <a:custGeom>
              <a:avLst/>
              <a:gdLst/>
              <a:ahLst/>
              <a:cxnLst/>
              <a:rect l="0" t="0" r="0" b="0"/>
              <a:pathLst>
                <a:path w="9012" h="3800" fill="none" extrusionOk="0">
                  <a:moveTo>
                    <a:pt x="2947" y="0"/>
                  </a:moveTo>
                  <a:lnTo>
                    <a:pt x="2947" y="2947"/>
                  </a:lnTo>
                  <a:lnTo>
                    <a:pt x="853" y="2947"/>
                  </a:lnTo>
                  <a:lnTo>
                    <a:pt x="853" y="2947"/>
                  </a:lnTo>
                  <a:lnTo>
                    <a:pt x="682" y="2947"/>
                  </a:lnTo>
                  <a:lnTo>
                    <a:pt x="512" y="2996"/>
                  </a:lnTo>
                  <a:lnTo>
                    <a:pt x="365" y="3093"/>
                  </a:lnTo>
                  <a:lnTo>
                    <a:pt x="244" y="3191"/>
                  </a:lnTo>
                  <a:lnTo>
                    <a:pt x="146" y="3313"/>
                  </a:lnTo>
                  <a:lnTo>
                    <a:pt x="49" y="3459"/>
                  </a:lnTo>
                  <a:lnTo>
                    <a:pt x="0" y="3629"/>
                  </a:lnTo>
                  <a:lnTo>
                    <a:pt x="0" y="3800"/>
                  </a:lnTo>
                  <a:lnTo>
                    <a:pt x="9011" y="3800"/>
                  </a:lnTo>
                  <a:lnTo>
                    <a:pt x="9011" y="3800"/>
                  </a:lnTo>
                  <a:lnTo>
                    <a:pt x="9011" y="3629"/>
                  </a:lnTo>
                  <a:lnTo>
                    <a:pt x="8963" y="3459"/>
                  </a:lnTo>
                  <a:lnTo>
                    <a:pt x="8865" y="3313"/>
                  </a:lnTo>
                  <a:lnTo>
                    <a:pt x="8768" y="3191"/>
                  </a:lnTo>
                  <a:lnTo>
                    <a:pt x="8646" y="3093"/>
                  </a:lnTo>
                  <a:lnTo>
                    <a:pt x="8500" y="2996"/>
                  </a:lnTo>
                  <a:lnTo>
                    <a:pt x="8330" y="2947"/>
                  </a:lnTo>
                  <a:lnTo>
                    <a:pt x="8159" y="2947"/>
                  </a:lnTo>
                  <a:lnTo>
                    <a:pt x="6065" y="2947"/>
                  </a:lnTo>
                  <a:lnTo>
                    <a:pt x="6065" y="0"/>
                  </a:lnTo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39C0BA"/>
                </a:solidFill>
              </a:endParaRPr>
            </a:p>
          </p:txBody>
        </p:sp>
        <p:sp>
          <p:nvSpPr>
            <p:cNvPr id="6" name="Shape 468"/>
            <p:cNvSpPr/>
            <p:nvPr/>
          </p:nvSpPr>
          <p:spPr>
            <a:xfrm>
              <a:off x="2583100" y="2973775"/>
              <a:ext cx="461550" cy="336125"/>
            </a:xfrm>
            <a:custGeom>
              <a:avLst/>
              <a:gdLst/>
              <a:ahLst/>
              <a:cxnLst/>
              <a:rect l="0" t="0" r="0" b="0"/>
              <a:pathLst>
                <a:path w="18462" h="13445" fill="none" extrusionOk="0">
                  <a:moveTo>
                    <a:pt x="17974" y="1"/>
                  </a:moveTo>
                  <a:lnTo>
                    <a:pt x="487" y="1"/>
                  </a:lnTo>
                  <a:lnTo>
                    <a:pt x="487" y="1"/>
                  </a:lnTo>
                  <a:lnTo>
                    <a:pt x="390" y="1"/>
                  </a:lnTo>
                  <a:lnTo>
                    <a:pt x="317" y="50"/>
                  </a:lnTo>
                  <a:lnTo>
                    <a:pt x="220" y="74"/>
                  </a:lnTo>
                  <a:lnTo>
                    <a:pt x="146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5" y="390"/>
                  </a:lnTo>
                  <a:lnTo>
                    <a:pt x="0" y="488"/>
                  </a:lnTo>
                  <a:lnTo>
                    <a:pt x="0" y="12958"/>
                  </a:lnTo>
                  <a:lnTo>
                    <a:pt x="0" y="12958"/>
                  </a:lnTo>
                  <a:lnTo>
                    <a:pt x="25" y="13055"/>
                  </a:lnTo>
                  <a:lnTo>
                    <a:pt x="49" y="13152"/>
                  </a:lnTo>
                  <a:lnTo>
                    <a:pt x="98" y="13226"/>
                  </a:lnTo>
                  <a:lnTo>
                    <a:pt x="146" y="13299"/>
                  </a:lnTo>
                  <a:lnTo>
                    <a:pt x="220" y="13372"/>
                  </a:lnTo>
                  <a:lnTo>
                    <a:pt x="317" y="13396"/>
                  </a:lnTo>
                  <a:lnTo>
                    <a:pt x="390" y="13445"/>
                  </a:lnTo>
                  <a:lnTo>
                    <a:pt x="487" y="13445"/>
                  </a:lnTo>
                  <a:lnTo>
                    <a:pt x="17974" y="13445"/>
                  </a:lnTo>
                  <a:lnTo>
                    <a:pt x="17974" y="13445"/>
                  </a:lnTo>
                  <a:lnTo>
                    <a:pt x="18072" y="13445"/>
                  </a:lnTo>
                  <a:lnTo>
                    <a:pt x="18145" y="13396"/>
                  </a:lnTo>
                  <a:lnTo>
                    <a:pt x="18242" y="13372"/>
                  </a:lnTo>
                  <a:lnTo>
                    <a:pt x="18315" y="13299"/>
                  </a:lnTo>
                  <a:lnTo>
                    <a:pt x="18364" y="13226"/>
                  </a:lnTo>
                  <a:lnTo>
                    <a:pt x="18413" y="13152"/>
                  </a:lnTo>
                  <a:lnTo>
                    <a:pt x="18437" y="13055"/>
                  </a:lnTo>
                  <a:lnTo>
                    <a:pt x="18461" y="12958"/>
                  </a:lnTo>
                  <a:lnTo>
                    <a:pt x="18461" y="488"/>
                  </a:lnTo>
                  <a:lnTo>
                    <a:pt x="18461" y="488"/>
                  </a:lnTo>
                  <a:lnTo>
                    <a:pt x="18437" y="390"/>
                  </a:lnTo>
                  <a:lnTo>
                    <a:pt x="18413" y="293"/>
                  </a:lnTo>
                  <a:lnTo>
                    <a:pt x="18364" y="220"/>
                  </a:lnTo>
                  <a:lnTo>
                    <a:pt x="18315" y="147"/>
                  </a:lnTo>
                  <a:lnTo>
                    <a:pt x="18242" y="74"/>
                  </a:lnTo>
                  <a:lnTo>
                    <a:pt x="18145" y="50"/>
                  </a:lnTo>
                  <a:lnTo>
                    <a:pt x="18072" y="1"/>
                  </a:lnTo>
                  <a:lnTo>
                    <a:pt x="17974" y="1"/>
                  </a:lnTo>
                  <a:lnTo>
                    <a:pt x="17974" y="1"/>
                  </a:lnTo>
                  <a:close/>
                  <a:moveTo>
                    <a:pt x="17000" y="11983"/>
                  </a:moveTo>
                  <a:lnTo>
                    <a:pt x="1462" y="11983"/>
                  </a:lnTo>
                  <a:lnTo>
                    <a:pt x="1462" y="1462"/>
                  </a:lnTo>
                  <a:lnTo>
                    <a:pt x="17000" y="1462"/>
                  </a:lnTo>
                  <a:lnTo>
                    <a:pt x="17000" y="11983"/>
                  </a:lnTo>
                  <a:close/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39C0BA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13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1633225" y="2882400"/>
            <a:ext cx="6700500" cy="1093199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buNone/>
            </a:pPr>
            <a:r>
              <a:rPr lang="en-US"/>
              <a:t>Di dalam metode numerik, </a:t>
            </a:r>
            <a:r>
              <a:rPr lang="en-US" smtClean="0"/>
              <a:t>f(x</a:t>
            </a:r>
            <a:r>
              <a:rPr lang="en-US"/>
              <a:t>) </a:t>
            </a:r>
            <a:r>
              <a:rPr lang="en-US" smtClean="0"/>
              <a:t>diganti </a:t>
            </a:r>
            <a:r>
              <a:rPr lang="en-US"/>
              <a:t>dgn fungsi hampiran yang lebih sederhana. </a:t>
            </a:r>
            <a:r>
              <a:rPr lang="en-US" smtClean="0"/>
              <a:t>Satu </a:t>
            </a:r>
            <a:r>
              <a:rPr lang="en-US"/>
              <a:t>cara </a:t>
            </a:r>
            <a:r>
              <a:rPr lang="en-US" smtClean="0"/>
              <a:t>mengungkapkan </a:t>
            </a:r>
            <a:r>
              <a:rPr lang="en-US"/>
              <a:t>tingkat ketelitian penghampiran itu adalah </a:t>
            </a:r>
            <a:r>
              <a:rPr lang="en-US" smtClean="0"/>
              <a:t>O-Besar </a:t>
            </a:r>
            <a:r>
              <a:rPr lang="en-US"/>
              <a:t>(Big-Oh)</a:t>
            </a:r>
            <a:endParaRPr lang="e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smtClean="0"/>
              <a:t>Konsep Hampiran</a:t>
            </a:r>
            <a:endParaRPr lang="en-US" sz="24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ontent Placeholder 10"/>
              <p:cNvSpPr>
                <a:spLocks noGrp="1"/>
              </p:cNvSpPr>
              <p:nvPr>
                <p:ph type="body"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342900" indent="-342900">
                  <a:lnSpc>
                    <a:spcPct val="150000"/>
                  </a:lnSpc>
                  <a:spcAft>
                    <a:spcPts val="1200"/>
                  </a:spcAft>
                </a:pPr>
                <a:r>
                  <a:rPr lang="id-ID" sz="2000" dirty="0" smtClean="0"/>
                  <a:t>Aproksimasi secara numerik dari solusi eksak </a:t>
                </a:r>
                <a:r>
                  <a:rPr lang="id-ID" sz="2000" dirty="0">
                    <a:sym typeface="Wingdings" pitchFamily="2" charset="2"/>
                  </a:rPr>
                  <a:t> </a:t>
                </a:r>
                <a:r>
                  <a:rPr lang="id-ID" sz="2000" dirty="0"/>
                  <a:t>membangun sebuah </a:t>
                </a:r>
                <a:r>
                  <a:rPr lang="id-ID" sz="2000"/>
                  <a:t>barisan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…,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000" smtClean="0"/>
                  <a:t> </a:t>
                </a:r>
                <a:r>
                  <a:rPr lang="id-ID" sz="2000" smtClean="0"/>
                  <a:t> </a:t>
                </a:r>
                <a:r>
                  <a:rPr lang="id-ID" sz="2000" dirty="0"/>
                  <a:t>yang konvergen ke suatu nilai x. </a:t>
                </a:r>
              </a:p>
              <a:p>
                <a:pPr marL="342900" indent="-342900">
                  <a:lnSpc>
                    <a:spcPct val="150000"/>
                  </a:lnSpc>
                  <a:spcAft>
                    <a:spcPts val="12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id-ID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…,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000" dirty="0"/>
                  <a:t> </a:t>
                </a:r>
                <a:r>
                  <a:rPr lang="id-ID" sz="2000" smtClean="0"/>
                  <a:t>has</a:t>
                </a:r>
                <a:r>
                  <a:rPr lang="en-US" sz="2000" smtClean="0"/>
                  <a:t>il </a:t>
                </a:r>
                <a:r>
                  <a:rPr lang="id-ID" sz="2000" smtClean="0"/>
                  <a:t>perhitungan </a:t>
                </a:r>
                <a:r>
                  <a:rPr lang="id-ID" sz="2000" dirty="0"/>
                  <a:t>numerik </a:t>
                </a:r>
                <a:r>
                  <a:rPr lang="id-ID" sz="2000"/>
                  <a:t>disetiap </a:t>
                </a:r>
                <a:r>
                  <a:rPr lang="id-ID" sz="2000" smtClean="0"/>
                  <a:t>iterasi</a:t>
                </a:r>
                <a:r>
                  <a:rPr lang="en-US" sz="2000" smtClean="0"/>
                  <a:t>. </a:t>
                </a:r>
                <a:r>
                  <a:rPr lang="id-ID" sz="2000" smtClean="0"/>
                  <a:t>x </a:t>
                </a:r>
                <a:r>
                  <a:rPr lang="id-ID" sz="2000" dirty="0"/>
                  <a:t>nilai yang diharapkan adalah nilai </a:t>
                </a:r>
                <a:r>
                  <a:rPr lang="id-ID" sz="2000"/>
                  <a:t>solusi </a:t>
                </a:r>
                <a:r>
                  <a:rPr lang="id-ID" sz="2000" smtClean="0"/>
                  <a:t>eksak</a:t>
                </a:r>
                <a:endParaRPr lang="en-US" sz="2000" smtClean="0"/>
              </a:p>
              <a:p>
                <a:pPr marL="342900" indent="-342900">
                  <a:lnSpc>
                    <a:spcPct val="150000"/>
                  </a:lnSpc>
                  <a:spcBef>
                    <a:spcPts val="0"/>
                  </a:spcBef>
                </a:pPr>
                <a:r>
                  <a:rPr lang="en-US" sz="2000" smtClean="0"/>
                  <a:t>Bertambahnya </a:t>
                </a:r>
                <a:r>
                  <a:rPr lang="en-US" sz="2000" i="1" smtClean="0"/>
                  <a:t>n</a:t>
                </a:r>
                <a:r>
                  <a:rPr lang="en-US" sz="2000" smtClean="0"/>
                  <a:t>  </a:t>
                </a:r>
                <a:r>
                  <a:rPr lang="en-US" sz="2000"/>
                  <a:t>maka barisan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000" smtClean="0"/>
                  <a:t> akan </a:t>
                </a:r>
                <a:r>
                  <a:rPr lang="en-US" sz="2000"/>
                  <a:t>mendekati </a:t>
                </a:r>
                <a:r>
                  <a:rPr lang="en-US" sz="2000" smtClean="0"/>
                  <a:t>nilai. Sesuai </a:t>
                </a:r>
                <a:r>
                  <a:rPr lang="en-US" sz="2000"/>
                  <a:t>dengan teori barisan dalam kalkulus maka berlaku</a:t>
                </a:r>
              </a:p>
              <a:p>
                <a:pPr>
                  <a:lnSpc>
                    <a:spcPct val="150000"/>
                  </a:lnSpc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id-ID" sz="2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id-ID" sz="20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id-ID" sz="200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0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sSub>
                            <m:sSubPr>
                              <m:ctrlPr>
                                <a:rPr lang="id-ID" sz="20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func>
                      <m:r>
                        <a:rPr lang="en-US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id-ID" sz="20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1" name="Content Placeholder 10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0">
                <a:blip r:embed="rId4"/>
                <a:stretch>
                  <a:fillRect l="-800" r="-11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9570" name="Rectangle 2"/>
          <p:cNvSpPr>
            <a:spLocks noChangeArrowheads="1"/>
          </p:cNvSpPr>
          <p:nvPr/>
        </p:nvSpPr>
        <p:spPr bwMode="auto">
          <a:xfrm>
            <a:off x="1192" y="741835"/>
            <a:ext cx="13856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 sz="1050"/>
          </a:p>
        </p:txBody>
      </p:sp>
      <p:sp>
        <p:nvSpPr>
          <p:cNvPr id="109573" name="Rectangle 5"/>
          <p:cNvSpPr>
            <a:spLocks noChangeArrowheads="1"/>
          </p:cNvSpPr>
          <p:nvPr/>
        </p:nvSpPr>
        <p:spPr bwMode="auto">
          <a:xfrm>
            <a:off x="1192" y="741835"/>
            <a:ext cx="13856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 sz="1050"/>
          </a:p>
        </p:txBody>
      </p:sp>
      <p:sp>
        <p:nvSpPr>
          <p:cNvPr id="109575" name="Rectangle 7"/>
          <p:cNvSpPr>
            <a:spLocks noChangeArrowheads="1"/>
          </p:cNvSpPr>
          <p:nvPr/>
        </p:nvSpPr>
        <p:spPr bwMode="auto">
          <a:xfrm>
            <a:off x="1192" y="741835"/>
            <a:ext cx="13856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 sz="1050"/>
          </a:p>
        </p:txBody>
      </p:sp>
      <p:grpSp>
        <p:nvGrpSpPr>
          <p:cNvPr id="12" name="Shape 309"/>
          <p:cNvGrpSpPr/>
          <p:nvPr/>
        </p:nvGrpSpPr>
        <p:grpSpPr>
          <a:xfrm>
            <a:off x="276225" y="590550"/>
            <a:ext cx="342902" cy="447293"/>
            <a:chOff x="590250" y="244200"/>
            <a:chExt cx="407975" cy="532175"/>
          </a:xfrm>
          <a:solidFill>
            <a:srgbClr val="39C0BA"/>
          </a:solidFill>
        </p:grpSpPr>
        <p:sp>
          <p:nvSpPr>
            <p:cNvPr id="13" name="Shape 310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0" t="0" r="0" b="0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grpFill/>
            <a:ln w="12175" cap="rnd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311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0" t="0" r="0" b="0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grpFill/>
            <a:ln w="12175" cap="rnd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3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0" t="0" r="0" b="0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grpFill/>
            <a:ln w="12175" cap="rnd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" name="Shape 313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0" t="0" r="0" b="0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grpFill/>
            <a:ln w="12175" cap="rnd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" name="Shape 314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0" t="0" r="0" b="0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grpFill/>
            <a:ln w="12175" cap="rnd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" name="Shape 315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0" t="0" r="0" b="0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grpFill/>
            <a:ln w="12175" cap="rnd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" name="Shape 316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grpFill/>
            <a:ln w="12175" cap="rnd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" name="Shape 317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grpFill/>
            <a:ln w="12175" cap="rnd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" name="Shape 318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grpFill/>
            <a:ln w="12175" cap="rnd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" name="Shape 319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0" t="0" r="0" b="0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grpFill/>
            <a:ln w="12175" cap="rnd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" name="Shape 320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0" t="0" r="0" b="0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grpFill/>
            <a:ln w="12175" cap="rnd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" name="Shape 321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0" t="0" r="0" b="0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grpFill/>
            <a:ln w="12175" cap="rnd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" name="Shape 32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0" t="0" r="0" b="0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grpFill/>
            <a:ln w="12175" cap="rnd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" name="Shape 323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0" t="0" r="0" b="0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grpFill/>
            <a:ln w="12175" cap="rnd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0" y="0"/>
          <a:ext cx="114300" cy="133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5" r:id="rId5" imgW="114102" imgH="126780" progId="Equation.DSMT4">
                  <p:embed/>
                </p:oleObj>
              </mc:Choice>
              <mc:Fallback>
                <p:oleObj r:id="rId5" imgW="114102" imgH="12678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14300" cy="133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0" y="133350"/>
          <a:ext cx="276225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" r:id="rId7" imgW="279400" imgH="228600" progId="Equation.DSMT4">
                  <p:embed/>
                </p:oleObj>
              </mc:Choice>
              <mc:Fallback>
                <p:oleObj r:id="rId7" imgW="279400" imgH="2286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33350"/>
                        <a:ext cx="276225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0" y="361950"/>
          <a:ext cx="114300" cy="133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" r:id="rId9" imgW="114102" imgH="126780" progId="Equation.DSMT4">
                  <p:embed/>
                </p:oleObj>
              </mc:Choice>
              <mc:Fallback>
                <p:oleObj r:id="rId9" imgW="114102" imgH="1267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61950"/>
                        <a:ext cx="114300" cy="133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/>
        </p:nvGraphicFramePr>
        <p:xfrm>
          <a:off x="0" y="0"/>
          <a:ext cx="114300" cy="133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8" r:id="rId11" imgW="114102" imgH="126780" progId="Equation.DSMT4">
                  <p:embed/>
                </p:oleObj>
              </mc:Choice>
              <mc:Fallback>
                <p:oleObj r:id="rId11" imgW="114102" imgH="12678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14300" cy="133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/>
        </p:nvGraphicFramePr>
        <p:xfrm>
          <a:off x="0" y="361950"/>
          <a:ext cx="114300" cy="133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9" r:id="rId12" imgW="114102" imgH="126780" progId="Equation.DSMT4">
                  <p:embed/>
                </p:oleObj>
              </mc:Choice>
              <mc:Fallback>
                <p:oleObj r:id="rId12" imgW="114102" imgH="12678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61950"/>
                        <a:ext cx="114300" cy="133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62667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/>
              <a:t>Konsep Hampiran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1165497" y="1600200"/>
                <a:ext cx="7174462" cy="4967700"/>
              </a:xfrm>
            </p:spPr>
            <p:txBody>
              <a:bodyPr/>
              <a:lstStyle/>
              <a:p>
                <a:pPr marL="342900" indent="-342900">
                  <a:lnSpc>
                    <a:spcPct val="150000"/>
                  </a:lnSpc>
                  <a:spcAft>
                    <a:spcPts val="1200"/>
                  </a:spcAft>
                </a:pPr>
                <a:r>
                  <a:rPr lang="id-ID" sz="2000"/>
                  <a:t>Banyak kemungkinan barisan</a:t>
                </a:r>
                <a:r>
                  <a:rPr lang="en-US" sz="2000"/>
                  <a:t> </a:t>
                </a:r>
                <a:r>
                  <a:rPr lang="id-ID" sz="200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000"/>
                  <a:t>  </a:t>
                </a:r>
                <a:r>
                  <a:rPr lang="id-ID" sz="2000" dirty="0"/>
                  <a:t>yang bisa konvergen menuju x . Perbedaannya terletak dari kecepatan konvergensi. </a:t>
                </a:r>
              </a:p>
              <a:p>
                <a:pPr marL="342900" indent="-342900">
                  <a:lnSpc>
                    <a:spcPct val="150000"/>
                  </a:lnSpc>
                  <a:spcAft>
                    <a:spcPts val="1200"/>
                  </a:spcAft>
                </a:pPr>
                <a:r>
                  <a:rPr lang="id-ID" sz="2000" dirty="0"/>
                  <a:t>Untuk mengukur kecepatan konvergensi digunakan orde kekonvergenan yang dinotasikan dengan </a:t>
                </a:r>
                <a:r>
                  <a:rPr lang="id-ID" sz="2000" i="1" dirty="0">
                    <a:solidFill>
                      <a:srgbClr val="39C0BA"/>
                    </a:solidFill>
                  </a:rPr>
                  <a:t>O</a:t>
                </a:r>
                <a:r>
                  <a:rPr lang="id-ID" sz="2000" dirty="0">
                    <a:solidFill>
                      <a:srgbClr val="39C0BA"/>
                    </a:solidFill>
                  </a:rPr>
                  <a:t> (</a:t>
                </a:r>
                <a:r>
                  <a:rPr lang="id-ID" sz="2000" i="1" dirty="0">
                    <a:solidFill>
                      <a:srgbClr val="39C0BA"/>
                    </a:solidFill>
                  </a:rPr>
                  <a:t>big</a:t>
                </a:r>
                <a:r>
                  <a:rPr lang="id-ID" sz="2000" dirty="0">
                    <a:solidFill>
                      <a:srgbClr val="39C0BA"/>
                    </a:solidFill>
                  </a:rPr>
                  <a:t> – O).</a:t>
                </a:r>
              </a:p>
              <a:p>
                <a:pPr marL="457200" indent="-457200">
                  <a:lnSpc>
                    <a:spcPct val="150000"/>
                  </a:lnSpc>
                  <a:spcAft>
                    <a:spcPts val="1200"/>
                  </a:spcAft>
                </a:pPr>
                <a:endParaRPr lang="en-US" sz="200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165497" y="1600200"/>
                <a:ext cx="7174462" cy="4967700"/>
              </a:xfrm>
              <a:blipFill rotWithShape="0">
                <a:blip r:embed="rId2"/>
                <a:stretch>
                  <a:fillRect l="-7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Shape 309"/>
          <p:cNvGrpSpPr/>
          <p:nvPr/>
        </p:nvGrpSpPr>
        <p:grpSpPr>
          <a:xfrm>
            <a:off x="337564" y="442328"/>
            <a:ext cx="342902" cy="447293"/>
            <a:chOff x="590250" y="244200"/>
            <a:chExt cx="407975" cy="532175"/>
          </a:xfrm>
          <a:solidFill>
            <a:srgbClr val="39C0BA"/>
          </a:solidFill>
        </p:grpSpPr>
        <p:sp>
          <p:nvSpPr>
            <p:cNvPr id="5" name="Shape 310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0" t="0" r="0" b="0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grpFill/>
            <a:ln w="12175" cap="rnd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" name="Shape 311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0" t="0" r="0" b="0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grpFill/>
            <a:ln w="12175" cap="rnd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" name="Shape 3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0" t="0" r="0" b="0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grpFill/>
            <a:ln w="12175" cap="rnd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" name="Shape 313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0" t="0" r="0" b="0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grpFill/>
            <a:ln w="12175" cap="rnd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" name="Shape 314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0" t="0" r="0" b="0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grpFill/>
            <a:ln w="12175" cap="rnd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" name="Shape 315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0" t="0" r="0" b="0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grpFill/>
            <a:ln w="12175" cap="rnd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" name="Shape 316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grpFill/>
            <a:ln w="12175" cap="rnd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317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grpFill/>
            <a:ln w="12175" cap="rnd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318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grpFill/>
            <a:ln w="12175" cap="rnd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319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0" t="0" r="0" b="0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grpFill/>
            <a:ln w="12175" cap="rnd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320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0" t="0" r="0" b="0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grpFill/>
            <a:ln w="12175" cap="rnd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" name="Shape 321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0" t="0" r="0" b="0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grpFill/>
            <a:ln w="12175" cap="rnd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" name="Shape 32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0" t="0" r="0" b="0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grpFill/>
            <a:ln w="12175" cap="rnd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" name="Shape 323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0" t="0" r="0" b="0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grpFill/>
            <a:ln w="12175" cap="rnd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17118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smtClean="0"/>
              <a:t>Definisi </a:t>
            </a:r>
            <a:endParaRPr lang="id-ID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1165474" y="1584434"/>
                <a:ext cx="7206015" cy="4967700"/>
              </a:xfrm>
            </p:spPr>
            <p:txBody>
              <a:bodyPr>
                <a:noAutofit/>
              </a:bodyPr>
              <a:lstStyle/>
              <a:p>
                <a:pPr marL="457200" indent="-457200">
                  <a:lnSpc>
                    <a:spcPct val="120000"/>
                  </a:lnSpc>
                </a:pPr>
                <a:r>
                  <a:rPr lang="id-ID" sz="2000" smtClean="0"/>
                  <a:t>Misalkan </a:t>
                </a:r>
                <a:r>
                  <a:rPr lang="en-US" sz="2000"/>
                  <a:t>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(</m:t>
                    </m:r>
                    <m:sSubSup>
                      <m:sSub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sSub>
                          <m:sSub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  <m:sup>
                        <m:r>
                          <a:rPr lang="en-US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</m:sSubSup>
                  </m:oMath>
                </a14:m>
                <a:r>
                  <a:rPr lang="en-US" sz="2000" smtClean="0"/>
                  <a:t>    </a:t>
                </a:r>
                <a:r>
                  <a:rPr lang="id-ID" sz="2000" dirty="0" smtClean="0"/>
                  <a:t>konvergen </a:t>
                </a:r>
                <a:r>
                  <a:rPr lang="id-ID" sz="2000" dirty="0"/>
                  <a:t>ke </a:t>
                </a:r>
                <a:r>
                  <a:rPr lang="id-ID" sz="2000"/>
                  <a:t>bilangan </a:t>
                </a:r>
                <a14:m>
                  <m:oMath xmlns:m="http://schemas.openxmlformats.org/officeDocument/2006/math">
                    <m:r>
                      <a:rPr lang="id-ID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2000" smtClean="0"/>
                  <a:t> </a:t>
                </a:r>
                <a:r>
                  <a:rPr lang="id-ID" sz="2000" smtClean="0"/>
                  <a:t>untuk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id-ID" sz="2000" smtClean="0"/>
                  <a:t>membesar</a:t>
                </a:r>
                <a:r>
                  <a:rPr lang="id-ID" sz="2000" dirty="0"/>
                  <a:t>. Jika terdapat konstanta positif  p dan K </a:t>
                </a:r>
                <a:r>
                  <a:rPr lang="id-ID" sz="2000"/>
                  <a:t>sehingga </a:t>
                </a:r>
                <a:endParaRPr lang="en-US" sz="2000" smtClean="0"/>
              </a:p>
              <a:p>
                <a:pPr marL="457200" indent="-457200">
                  <a:lnSpc>
                    <a:spcPct val="120000"/>
                  </a:lnSpc>
                </a:pPr>
                <a:endParaRPr lang="en-US" sz="2000"/>
              </a:p>
              <a:p>
                <a:pPr>
                  <a:lnSpc>
                    <a:spcPct val="120000"/>
                  </a:lnSpc>
                  <a:buNone/>
                </a:pPr>
                <a:r>
                  <a:rPr lang="en-US" sz="2000" smtClean="0"/>
                  <a:t>	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id-ID" sz="2000" i="1" smtClean="0">
                            <a:solidFill>
                              <a:srgbClr val="39C0BA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d-ID" sz="2000" i="1" smtClean="0">
                            <a:solidFill>
                              <a:srgbClr val="39C0BA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en-US" sz="2000" b="0" i="1" smtClean="0">
                            <a:solidFill>
                              <a:srgbClr val="39C0BA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000" b="0" i="1" smtClean="0">
                                <a:solidFill>
                                  <a:srgbClr val="39C0BA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solidFill>
                                  <a:srgbClr val="39C0BA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rgbClr val="39C0BA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id-ID" sz="2000" i="1" smtClean="0">
                        <a:solidFill>
                          <a:srgbClr val="39C0BA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2000" b="0" i="1" smtClean="0">
                        <a:solidFill>
                          <a:srgbClr val="39C0BA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𝐾</m:t>
                    </m:r>
                    <m:f>
                      <m:fPr>
                        <m:ctrlPr>
                          <a:rPr lang="en-US" sz="2000" b="0" i="1" smtClean="0">
                            <a:solidFill>
                              <a:srgbClr val="39C0BA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rgbClr val="39C0BA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2000" i="1">
                                <a:solidFill>
                                  <a:srgbClr val="39C0BA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rgbClr val="39C0BA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000" i="1">
                                <a:solidFill>
                                  <a:srgbClr val="39C0BA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000" dirty="0" smtClean="0">
                    <a:solidFill>
                      <a:srgbClr val="39C0BA"/>
                    </a:solidFill>
                  </a:rPr>
                  <a:t>  </a:t>
                </a:r>
                <a:r>
                  <a:rPr lang="en-US" sz="2000" smtClean="0">
                    <a:solidFill>
                      <a:srgbClr val="39C0BA"/>
                    </a:solidFill>
                  </a:rPr>
                  <a:t>untuk semua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id-ID" sz="2000" i="1">
                            <a:solidFill>
                              <a:srgbClr val="39C0BA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d-ID" sz="2000" i="1">
                            <a:solidFill>
                              <a:srgbClr val="39C0BA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en-US" sz="2000" i="1">
                            <a:solidFill>
                              <a:srgbClr val="39C0BA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000" i="1">
                                <a:solidFill>
                                  <a:srgbClr val="39C0BA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39C0BA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rgbClr val="39C0BA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id-ID" sz="2000" i="1">
                        <a:solidFill>
                          <a:srgbClr val="39C0BA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2000" i="1">
                        <a:solidFill>
                          <a:srgbClr val="39C0BA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𝐾</m:t>
                    </m:r>
                    <m:f>
                      <m:fPr>
                        <m:ctrlPr>
                          <a:rPr lang="en-US" sz="2000" i="1">
                            <a:solidFill>
                              <a:srgbClr val="39C0BA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rgbClr val="39C0BA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2000" i="1" smtClean="0">
                                <a:solidFill>
                                  <a:srgbClr val="39C0BA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solidFill>
                                  <a:srgbClr val="39C0BA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000" b="0" i="1" smtClean="0">
                                <a:solidFill>
                                  <a:srgbClr val="39C0BA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000" smtClean="0">
                    <a:solidFill>
                      <a:srgbClr val="39C0BA"/>
                    </a:solidFill>
                  </a:rPr>
                  <a:t>  besar</a:t>
                </a:r>
                <a:r>
                  <a:rPr lang="id-ID" sz="2000"/>
                  <a:t>	</a:t>
                </a:r>
                <a:endParaRPr lang="id-ID" sz="2000" dirty="0"/>
              </a:p>
              <a:p>
                <a:pPr marL="457200" indent="-457200">
                  <a:lnSpc>
                    <a:spcPct val="120000"/>
                  </a:lnSpc>
                </a:pPr>
                <a:r>
                  <a:rPr lang="id-ID" sz="2000" smtClean="0"/>
                  <a:t>Maka </a:t>
                </a:r>
                <a:r>
                  <a:rPr lang="id-ID" sz="2000" dirty="0"/>
                  <a:t>dikatakan</a:t>
                </a:r>
                <a:r>
                  <a:rPr lang="en-US" sz="2000" dirty="0"/>
                  <a:t>    </a:t>
                </a:r>
                <a14:m>
                  <m:oMath xmlns:m="http://schemas.openxmlformats.org/officeDocument/2006/math">
                    <m:r>
                      <a:rPr lang="en-US" sz="2000">
                        <a:latin typeface="Cambria Math" panose="02040503050406030204" pitchFamily="18" charset="0"/>
                      </a:rPr>
                      <m:t>(</m:t>
                    </m:r>
                    <m:sSubSup>
                      <m:sSub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  <m:sup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</m:sSubSup>
                  </m:oMath>
                </a14:m>
                <a:r>
                  <a:rPr lang="en-US" sz="2000" dirty="0"/>
                  <a:t> </a:t>
                </a:r>
                <a:r>
                  <a:rPr lang="id-ID" sz="2000" dirty="0" smtClean="0"/>
                  <a:t>konvergen </a:t>
                </a:r>
                <a:r>
                  <a:rPr lang="id-ID" sz="2000" dirty="0"/>
                  <a:t>ke </a:t>
                </a:r>
                <a14:m>
                  <m:oMath xmlns:m="http://schemas.openxmlformats.org/officeDocument/2006/math">
                    <m:r>
                      <a:rPr lang="id-ID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2000" dirty="0" smtClean="0"/>
                  <a:t> </a:t>
                </a:r>
                <a:r>
                  <a:rPr lang="id-ID" sz="2000" dirty="0" smtClean="0"/>
                  <a:t>dengan </a:t>
                </a:r>
                <a:r>
                  <a:rPr lang="id-ID" sz="2000"/>
                  <a:t>orde </a:t>
                </a:r>
                <a:r>
                  <a:rPr lang="id-ID" sz="2000" smtClean="0"/>
                  <a:t>kekonvergenan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𝑝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r>
                  <a:rPr lang="en-US" sz="2000" dirty="0" smtClean="0"/>
                  <a:t> </a:t>
                </a:r>
                <a:endParaRPr lang="id-ID" sz="2000" dirty="0"/>
              </a:p>
              <a:p>
                <a:pPr marL="457200" indent="-457200">
                  <a:lnSpc>
                    <a:spcPct val="120000"/>
                  </a:lnSpc>
                </a:pPr>
                <a:endParaRPr lang="id-ID" sz="2000" dirty="0"/>
              </a:p>
              <a:p>
                <a:pPr marL="457200" indent="-457200">
                  <a:lnSpc>
                    <a:spcPct val="120000"/>
                  </a:lnSpc>
                </a:pPr>
                <a:endParaRPr lang="id-ID" sz="2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165474" y="1584434"/>
                <a:ext cx="7206015" cy="4967700"/>
              </a:xfrm>
              <a:blipFill rotWithShape="0">
                <a:blip r:embed="rId3"/>
                <a:stretch>
                  <a:fillRect l="-7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1891" name="Rectangle 35"/>
          <p:cNvSpPr>
            <a:spLocks noChangeArrowheads="1"/>
          </p:cNvSpPr>
          <p:nvPr/>
        </p:nvSpPr>
        <p:spPr bwMode="auto">
          <a:xfrm>
            <a:off x="1192" y="741835"/>
            <a:ext cx="13856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 sz="1050"/>
          </a:p>
        </p:txBody>
      </p:sp>
      <p:sp>
        <p:nvSpPr>
          <p:cNvPr id="121893" name="Rectangle 37"/>
          <p:cNvSpPr>
            <a:spLocks noChangeArrowheads="1"/>
          </p:cNvSpPr>
          <p:nvPr/>
        </p:nvSpPr>
        <p:spPr bwMode="auto">
          <a:xfrm>
            <a:off x="1192" y="741835"/>
            <a:ext cx="13856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 sz="1050"/>
          </a:p>
        </p:txBody>
      </p:sp>
      <p:sp>
        <p:nvSpPr>
          <p:cNvPr id="121895" name="Rectangle 39"/>
          <p:cNvSpPr>
            <a:spLocks noChangeArrowheads="1"/>
          </p:cNvSpPr>
          <p:nvPr/>
        </p:nvSpPr>
        <p:spPr bwMode="auto">
          <a:xfrm>
            <a:off x="1192" y="741835"/>
            <a:ext cx="13856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 sz="1050"/>
          </a:p>
        </p:txBody>
      </p:sp>
      <p:sp>
        <p:nvSpPr>
          <p:cNvPr id="121897" name="Rectangle 41"/>
          <p:cNvSpPr>
            <a:spLocks noChangeArrowheads="1"/>
          </p:cNvSpPr>
          <p:nvPr/>
        </p:nvSpPr>
        <p:spPr bwMode="auto">
          <a:xfrm>
            <a:off x="1192" y="741835"/>
            <a:ext cx="13856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 sz="1050"/>
          </a:p>
        </p:txBody>
      </p:sp>
      <p:sp>
        <p:nvSpPr>
          <p:cNvPr id="121899" name="Rectangle 43"/>
          <p:cNvSpPr>
            <a:spLocks noChangeArrowheads="1"/>
          </p:cNvSpPr>
          <p:nvPr/>
        </p:nvSpPr>
        <p:spPr bwMode="auto">
          <a:xfrm>
            <a:off x="1192" y="741835"/>
            <a:ext cx="13856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 sz="1050"/>
          </a:p>
        </p:txBody>
      </p:sp>
      <p:sp>
        <p:nvSpPr>
          <p:cNvPr id="121901" name="Rectangle 45"/>
          <p:cNvSpPr>
            <a:spLocks noChangeArrowheads="1"/>
          </p:cNvSpPr>
          <p:nvPr/>
        </p:nvSpPr>
        <p:spPr bwMode="auto">
          <a:xfrm>
            <a:off x="1192" y="741835"/>
            <a:ext cx="13856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 sz="1050"/>
          </a:p>
        </p:txBody>
      </p:sp>
      <p:sp>
        <p:nvSpPr>
          <p:cNvPr id="121903" name="Rectangle 47"/>
          <p:cNvSpPr>
            <a:spLocks noChangeArrowheads="1"/>
          </p:cNvSpPr>
          <p:nvPr/>
        </p:nvSpPr>
        <p:spPr bwMode="auto">
          <a:xfrm>
            <a:off x="1192" y="741835"/>
            <a:ext cx="13856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 sz="1050"/>
          </a:p>
        </p:txBody>
      </p:sp>
      <p:sp>
        <p:nvSpPr>
          <p:cNvPr id="121905" name="Rectangle 49"/>
          <p:cNvSpPr>
            <a:spLocks noChangeArrowheads="1"/>
          </p:cNvSpPr>
          <p:nvPr/>
        </p:nvSpPr>
        <p:spPr bwMode="auto">
          <a:xfrm>
            <a:off x="1192" y="741835"/>
            <a:ext cx="13856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 sz="1050"/>
          </a:p>
        </p:txBody>
      </p:sp>
      <p:sp>
        <p:nvSpPr>
          <p:cNvPr id="121907" name="Rectangle 51"/>
          <p:cNvSpPr>
            <a:spLocks noChangeArrowheads="1"/>
          </p:cNvSpPr>
          <p:nvPr/>
        </p:nvSpPr>
        <p:spPr bwMode="auto">
          <a:xfrm>
            <a:off x="1192" y="741835"/>
            <a:ext cx="13856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 sz="1050"/>
          </a:p>
        </p:txBody>
      </p:sp>
      <p:sp>
        <p:nvSpPr>
          <p:cNvPr id="121909" name="Rectangle 53"/>
          <p:cNvSpPr>
            <a:spLocks noChangeArrowheads="1"/>
          </p:cNvSpPr>
          <p:nvPr/>
        </p:nvSpPr>
        <p:spPr bwMode="auto">
          <a:xfrm>
            <a:off x="1192" y="741835"/>
            <a:ext cx="13856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 sz="1050"/>
          </a:p>
        </p:txBody>
      </p:sp>
      <p:sp>
        <p:nvSpPr>
          <p:cNvPr id="121911" name="Rectangle 55"/>
          <p:cNvSpPr>
            <a:spLocks noChangeArrowheads="1"/>
          </p:cNvSpPr>
          <p:nvPr/>
        </p:nvSpPr>
        <p:spPr bwMode="auto">
          <a:xfrm>
            <a:off x="1192" y="741835"/>
            <a:ext cx="13856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 sz="1050"/>
          </a:p>
        </p:txBody>
      </p:sp>
      <p:sp>
        <p:nvSpPr>
          <p:cNvPr id="4" name="Rounded Rectangle 3"/>
          <p:cNvSpPr/>
          <p:nvPr/>
        </p:nvSpPr>
        <p:spPr>
          <a:xfrm>
            <a:off x="1986456" y="3184634"/>
            <a:ext cx="6211613" cy="756745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461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/>
              <a:t>Definisi </a:t>
            </a:r>
            <a:endParaRPr lang="en-US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1165496" y="1600200"/>
                <a:ext cx="7316351" cy="4967700"/>
              </a:xfrm>
            </p:spPr>
            <p:txBody>
              <a:bodyPr/>
              <a:lstStyle/>
              <a:p>
                <a:pPr marL="457200" indent="-457200">
                  <a:lnSpc>
                    <a:spcPct val="120000"/>
                  </a:lnSpc>
                </a:pPr>
                <a:r>
                  <a:rPr lang="en-US" sz="2000"/>
                  <a:t>Relasi antara </a:t>
                </a:r>
                <a14:m>
                  <m:oMath xmlns:m="http://schemas.openxmlformats.org/officeDocument/2006/math">
                    <m:r>
                      <a:rPr lang="id-ID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2000" dirty="0"/>
                  <a:t> dan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000" dirty="0"/>
                  <a:t> </a:t>
                </a:r>
                <a:r>
                  <a:rPr lang="en-US" sz="2000"/>
                  <a:t>adalah </a:t>
                </a:r>
              </a:p>
              <a:p>
                <a:pPr algn="ctr">
                  <a:lnSpc>
                    <a:spcPct val="12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solidFill>
                              <a:srgbClr val="39C0BA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39C0BA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sz="2000" i="1">
                            <a:solidFill>
                              <a:srgbClr val="39C0BA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2000" i="1">
                        <a:solidFill>
                          <a:srgbClr val="39C0BA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000" i="1">
                        <a:solidFill>
                          <a:srgbClr val="39C0BA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2000" i="1">
                        <a:solidFill>
                          <a:srgbClr val="39C0BA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000" i="1">
                        <a:solidFill>
                          <a:srgbClr val="39C0BA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000" i="1">
                            <a:solidFill>
                              <a:srgbClr val="39C0BA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>
                                <a:solidFill>
                                  <a:srgbClr val="39C0BA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solidFill>
                                  <a:srgbClr val="39C0BA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000" i="1">
                                    <a:solidFill>
                                      <a:srgbClr val="39C0BA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solidFill>
                                      <a:srgbClr val="39C0BA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p>
                                <m:r>
                                  <a:rPr lang="en-US" sz="2000" i="1">
                                    <a:solidFill>
                                      <a:srgbClr val="39C0BA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𝑝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r>
                  <a:rPr lang="en-US" sz="2000" dirty="0">
                    <a:solidFill>
                      <a:srgbClr val="39C0BA"/>
                    </a:solidFill>
                  </a:rPr>
                  <a:t> </a:t>
                </a:r>
                <a:endParaRPr lang="id-ID" sz="2000" dirty="0">
                  <a:solidFill>
                    <a:srgbClr val="39C0BA"/>
                  </a:solidFill>
                </a:endParaRPr>
              </a:p>
              <a:p>
                <a:pPr marL="457200" indent="-457200">
                  <a:lnSpc>
                    <a:spcPct val="120000"/>
                  </a:lnSpc>
                </a:pPr>
                <a:r>
                  <a:rPr lang="id-ID" sz="2000"/>
                  <a:t>Persamaan </a:t>
                </a:r>
                <a:r>
                  <a:rPr lang="id-ID" sz="2000" dirty="0"/>
                  <a:t>ini menyatakan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20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m:rPr>
                        <m:sty m:val="p"/>
                      </m:rPr>
                      <a:rPr lang="el-GR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α</m:t>
                    </m:r>
                  </m:oMath>
                </a14:m>
                <a:r>
                  <a:rPr lang="id-ID" sz="2000" dirty="0"/>
                  <a:t>   </a:t>
                </a:r>
                <a:r>
                  <a:rPr lang="id-ID" sz="2000"/>
                  <a:t>dengan </a:t>
                </a:r>
                <a:r>
                  <a:rPr lang="en-US" sz="2000"/>
                  <a:t> </a:t>
                </a:r>
                <a:r>
                  <a:rPr lang="id-ID" sz="2000" smtClean="0">
                    <a:solidFill>
                      <a:srgbClr val="39C0BA"/>
                    </a:solidFill>
                  </a:rPr>
                  <a:t>kecepatan </a:t>
                </a:r>
                <a:r>
                  <a:rPr lang="id-ID" sz="2000" dirty="0">
                    <a:solidFill>
                      <a:srgbClr val="39C0BA"/>
                    </a:solidFill>
                  </a:rPr>
                  <a:t>konvergensi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solidFill>
                              <a:srgbClr val="39C0BA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rgbClr val="39C0BA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2000" i="1">
                                <a:solidFill>
                                  <a:srgbClr val="39C0BA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rgbClr val="39C0BA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000" i="1">
                                <a:solidFill>
                                  <a:srgbClr val="39C0BA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sup>
                        </m:sSup>
                      </m:den>
                    </m:f>
                  </m:oMath>
                </a14:m>
                <a:endParaRPr lang="en-US" sz="2000"/>
              </a:p>
            </p:txBody>
          </p:sp>
        </mc:Choice>
        <mc:Fallback xmlns=""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165496" y="1600200"/>
                <a:ext cx="7316351" cy="4967700"/>
              </a:xfrm>
              <a:blipFill rotWithShape="0">
                <a:blip r:embed="rId2"/>
                <a:stretch>
                  <a:fillRect l="-7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545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1" y="1143000"/>
            <a:ext cx="7200900" cy="602098"/>
          </a:xfrm>
        </p:spPr>
        <p:txBody>
          <a:bodyPr>
            <a:normAutofit fontScale="90000"/>
          </a:bodyPr>
          <a:lstStyle/>
          <a:p>
            <a:r>
              <a:rPr lang="id-ID" sz="3000" dirty="0"/>
              <a:t>Contoh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71551" y="1862826"/>
                <a:ext cx="7200900" cy="3371850"/>
              </a:xfrm>
            </p:spPr>
            <p:txBody>
              <a:bodyPr>
                <a:noAutofit/>
              </a:bodyPr>
              <a:lstStyle/>
              <a:p>
                <a:pPr marL="285750" indent="-285750"/>
                <a:r>
                  <a:rPr lang="id-ID" sz="2000" dirty="0" smtClean="0"/>
                  <a:t>Diberikan dua </a:t>
                </a:r>
                <a:r>
                  <a:rPr lang="id-ID" sz="2000"/>
                  <a:t>barisan </a:t>
                </a:r>
                <a:r>
                  <a:rPr lang="id-ID" sz="2000" smtClean="0"/>
                  <a:t>berikut</a:t>
                </a:r>
                <a:r>
                  <a:rPr lang="en-US" sz="200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sz="2000" dirty="0" smtClean="0"/>
                  <a:t> dan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endParaRPr lang="id-ID" sz="2000" dirty="0"/>
              </a:p>
              <a:p>
                <a:pPr marL="285750" indent="-285750"/>
                <a:r>
                  <a:rPr lang="id-ID" sz="2000" smtClean="0"/>
                  <a:t>Memiliki  </a:t>
                </a:r>
                <a:endParaRPr lang="en-US" sz="2000" smtClean="0"/>
              </a:p>
              <a:p>
                <a:pPr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id-ID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=0+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smtClean="0"/>
                  <a:t>  </a:t>
                </a:r>
                <a:r>
                  <a:rPr lang="id-ID" sz="2000" smtClean="0"/>
                  <a:t>dan</a:t>
                </a:r>
                <a:r>
                  <a:rPr lang="en-US" sz="2000" smtClean="0"/>
                  <a:t>   </a:t>
                </a:r>
                <a:r>
                  <a:rPr lang="id-ID" sz="200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=0+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/>
                  <a:t> </a:t>
                </a:r>
                <a:endParaRPr lang="en-US" sz="2000" dirty="0"/>
              </a:p>
              <a:p>
                <a:pPr marL="285750" indent="-285750"/>
                <a:endParaRPr lang="en-US" sz="2000" smtClean="0"/>
              </a:p>
              <a:p>
                <a:pPr marL="285750" indent="-285750"/>
                <a:r>
                  <a:rPr lang="id-ID" sz="2000" smtClean="0"/>
                  <a:t>Persamaan </a:t>
                </a:r>
                <a:r>
                  <a:rPr lang="id-ID" sz="2000" dirty="0"/>
                  <a:t>diatas dapat dituliskan kembali menjadi</a:t>
                </a:r>
                <a:r>
                  <a:rPr lang="en-US" sz="2000" dirty="0"/>
                  <a:t>                          </a:t>
                </a:r>
                <a:r>
                  <a:rPr lang="id-ID" sz="2000" dirty="0"/>
                  <a:t>dan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=0+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/>
                  <a:t>  </a:t>
                </a:r>
                <a:r>
                  <a:rPr lang="id-ID" sz="2000"/>
                  <a:t>dan</a:t>
                </a:r>
                <a:r>
                  <a:rPr lang="en-US" sz="2000"/>
                  <a:t>   </a:t>
                </a:r>
                <a:r>
                  <a:rPr lang="id-ID" sz="200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=0+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/>
                  <a:t> </a:t>
                </a:r>
                <a:r>
                  <a:rPr lang="id-ID" sz="2000" dirty="0"/>
                  <a:t> </a:t>
                </a:r>
                <a:r>
                  <a:rPr lang="id-ID" sz="2000" smtClean="0"/>
                  <a:t>dengan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en-US" sz="2000" dirty="0" smtClean="0"/>
              </a:p>
              <a:p>
                <a:pPr marL="285750" indent="-285750"/>
                <a:r>
                  <a:rPr lang="id-ID" sz="2000"/>
                  <a:t>Tentukan mana yang lebih cepat konvergen</a:t>
                </a:r>
                <a:r>
                  <a:rPr lang="en-US" sz="2000"/>
                  <a:t> ?</a:t>
                </a:r>
                <a:endParaRPr lang="id-ID" sz="2000"/>
              </a:p>
              <a:p>
                <a:pPr marL="285750" indent="-285750"/>
                <a:endParaRPr lang="id-ID" sz="2000" dirty="0"/>
              </a:p>
              <a:p>
                <a:pPr>
                  <a:buNone/>
                </a:pPr>
                <a:endParaRPr lang="id-ID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71551" y="1862826"/>
                <a:ext cx="7200900" cy="3371850"/>
              </a:xfrm>
              <a:blipFill rotWithShape="0">
                <a:blip r:embed="rId3"/>
                <a:stretch>
                  <a:fillRect l="-7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2882" name="Rectangle 2"/>
          <p:cNvSpPr>
            <a:spLocks noChangeArrowheads="1"/>
          </p:cNvSpPr>
          <p:nvPr/>
        </p:nvSpPr>
        <p:spPr bwMode="auto">
          <a:xfrm>
            <a:off x="1192" y="741835"/>
            <a:ext cx="13856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 sz="1050"/>
          </a:p>
        </p:txBody>
      </p:sp>
      <p:sp>
        <p:nvSpPr>
          <p:cNvPr id="122884" name="Rectangle 4"/>
          <p:cNvSpPr>
            <a:spLocks noChangeArrowheads="1"/>
          </p:cNvSpPr>
          <p:nvPr/>
        </p:nvSpPr>
        <p:spPr bwMode="auto">
          <a:xfrm>
            <a:off x="1192" y="741835"/>
            <a:ext cx="13856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 sz="1050"/>
          </a:p>
        </p:txBody>
      </p:sp>
      <p:sp>
        <p:nvSpPr>
          <p:cNvPr id="122886" name="Rectangle 6"/>
          <p:cNvSpPr>
            <a:spLocks noChangeArrowheads="1"/>
          </p:cNvSpPr>
          <p:nvPr/>
        </p:nvSpPr>
        <p:spPr bwMode="auto">
          <a:xfrm>
            <a:off x="1192" y="741835"/>
            <a:ext cx="13856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 sz="1050"/>
          </a:p>
        </p:txBody>
      </p:sp>
      <p:sp>
        <p:nvSpPr>
          <p:cNvPr id="122888" name="Rectangle 8"/>
          <p:cNvSpPr>
            <a:spLocks noChangeArrowheads="1"/>
          </p:cNvSpPr>
          <p:nvPr/>
        </p:nvSpPr>
        <p:spPr bwMode="auto">
          <a:xfrm>
            <a:off x="1192" y="741835"/>
            <a:ext cx="13856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 sz="1050"/>
          </a:p>
        </p:txBody>
      </p:sp>
      <p:sp>
        <p:nvSpPr>
          <p:cNvPr id="122890" name="Rectangle 10"/>
          <p:cNvSpPr>
            <a:spLocks noChangeArrowheads="1"/>
          </p:cNvSpPr>
          <p:nvPr/>
        </p:nvSpPr>
        <p:spPr bwMode="auto">
          <a:xfrm>
            <a:off x="1192" y="741835"/>
            <a:ext cx="13856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 sz="1050"/>
          </a:p>
        </p:txBody>
      </p:sp>
      <p:sp>
        <p:nvSpPr>
          <p:cNvPr id="18" name="Rectangle 17"/>
          <p:cNvSpPr/>
          <p:nvPr/>
        </p:nvSpPr>
        <p:spPr>
          <a:xfrm>
            <a:off x="1520662" y="5582964"/>
            <a:ext cx="6102678" cy="738664"/>
          </a:xfrm>
          <a:prstGeom prst="rect">
            <a:avLst/>
          </a:prstGeom>
          <a:solidFill>
            <a:srgbClr val="39C0BA"/>
          </a:solidFill>
        </p:spPr>
        <p:txBody>
          <a:bodyPr wrap="square">
            <a:spAutoFit/>
          </a:bodyPr>
          <a:lstStyle/>
          <a:p>
            <a:r>
              <a:rPr lang="id-ID" sz="2100" dirty="0">
                <a:solidFill>
                  <a:schemeClr val="tx1"/>
                </a:solidFill>
              </a:rPr>
              <a:t>h&lt;1 maka makin </a:t>
            </a:r>
            <a:r>
              <a:rPr lang="id-ID" sz="2100">
                <a:solidFill>
                  <a:schemeClr val="tx1"/>
                </a:solidFill>
              </a:rPr>
              <a:t>besar </a:t>
            </a:r>
            <a:r>
              <a:rPr lang="id-ID" sz="2100" smtClean="0">
                <a:solidFill>
                  <a:schemeClr val="tx1"/>
                </a:solidFill>
              </a:rPr>
              <a:t>pangkat</a:t>
            </a:r>
            <a:r>
              <a:rPr lang="en-US" sz="2100" smtClean="0">
                <a:solidFill>
                  <a:schemeClr val="tx1"/>
                </a:solidFill>
              </a:rPr>
              <a:t>,</a:t>
            </a:r>
            <a:r>
              <a:rPr lang="id-ID" sz="2100" smtClean="0">
                <a:solidFill>
                  <a:schemeClr val="tx1"/>
                </a:solidFill>
              </a:rPr>
              <a:t> </a:t>
            </a:r>
            <a:r>
              <a:rPr lang="id-ID" sz="2100" dirty="0">
                <a:solidFill>
                  <a:schemeClr val="tx1"/>
                </a:solidFill>
              </a:rPr>
              <a:t>makin kecil galat dan semakin teliti penghampiran fungsinya</a:t>
            </a:r>
          </a:p>
        </p:txBody>
      </p:sp>
    </p:spTree>
    <p:extLst>
      <p:ext uri="{BB962C8B-B14F-4D97-AF65-F5344CB8AC3E}">
        <p14:creationId xmlns:p14="http://schemas.microsoft.com/office/powerpoint/2010/main" val="2433369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2000" b="1" dirty="0"/>
              <a:t>Contoh Galat Akhir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5496" y="1600200"/>
            <a:ext cx="7127165" cy="4967700"/>
          </a:xfrm>
        </p:spPr>
        <p:txBody>
          <a:bodyPr/>
          <a:lstStyle/>
          <a:p>
            <a:pPr>
              <a:buNone/>
            </a:pPr>
            <a:endParaRPr lang="en-US" smtClean="0"/>
          </a:p>
          <a:p>
            <a:pPr>
              <a:buNone/>
            </a:pPr>
            <a:endParaRPr lang="en-US"/>
          </a:p>
          <a:p>
            <a:pPr>
              <a:buNone/>
            </a:pPr>
            <a:endParaRPr lang="en-US" smtClean="0"/>
          </a:p>
          <a:p>
            <a:pPr marL="268288" indent="-268288"/>
            <a:endParaRPr lang="en-US" sz="1800" smtClean="0">
              <a:solidFill>
                <a:schemeClr val="bg1"/>
              </a:solidFill>
            </a:endParaRPr>
          </a:p>
          <a:p>
            <a:pPr marL="268288" indent="-268288"/>
            <a:r>
              <a:rPr lang="id-ID" sz="1800" smtClean="0">
                <a:solidFill>
                  <a:schemeClr val="bg1"/>
                </a:solidFill>
              </a:rPr>
              <a:t>Hasil </a:t>
            </a:r>
            <a:r>
              <a:rPr lang="id-ID" sz="1800">
                <a:solidFill>
                  <a:schemeClr val="bg1"/>
                </a:solidFill>
              </a:rPr>
              <a:t>akumulasi dari galat pemotongan dan galat pembulatan </a:t>
            </a:r>
            <a:r>
              <a:rPr lang="en-US" sz="1800" smtClean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id-ID" sz="1800" smtClean="0">
                <a:solidFill>
                  <a:schemeClr val="bg1"/>
                </a:solidFill>
              </a:rPr>
              <a:t> </a:t>
            </a:r>
            <a:r>
              <a:rPr lang="id-ID" sz="1800">
                <a:solidFill>
                  <a:schemeClr val="bg1"/>
                </a:solidFill>
              </a:rPr>
              <a:t>Mengecek akurasi dan </a:t>
            </a:r>
            <a:r>
              <a:rPr lang="id-ID" sz="1800" smtClean="0">
                <a:solidFill>
                  <a:schemeClr val="bg1"/>
                </a:solidFill>
              </a:rPr>
              <a:t>presisi</a:t>
            </a:r>
            <a:endParaRPr lang="en-US" sz="1800" smtClean="0">
              <a:solidFill>
                <a:schemeClr val="bg1"/>
              </a:solidFill>
            </a:endParaRPr>
          </a:p>
          <a:p>
            <a:pPr marL="268288" indent="-268288"/>
            <a:r>
              <a:rPr lang="id-ID" sz="1800" smtClean="0">
                <a:solidFill>
                  <a:schemeClr val="bg1"/>
                </a:solidFill>
              </a:rPr>
              <a:t>Akurasi</a:t>
            </a:r>
            <a:r>
              <a:rPr lang="en-US" sz="1800" smtClean="0">
                <a:solidFill>
                  <a:schemeClr val="bg1"/>
                </a:solidFill>
              </a:rPr>
              <a:t> </a:t>
            </a:r>
            <a:r>
              <a:rPr lang="en-US" sz="1800" smtClean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id-ID" sz="1800" smtClean="0">
                <a:solidFill>
                  <a:schemeClr val="bg1"/>
                </a:solidFill>
              </a:rPr>
              <a:t> </a:t>
            </a:r>
            <a:r>
              <a:rPr lang="id-ID" sz="1800">
                <a:solidFill>
                  <a:schemeClr val="bg1"/>
                </a:solidFill>
              </a:rPr>
              <a:t>Ketepatan (seberapa dekat hasil aproksimasi</a:t>
            </a:r>
            <a:r>
              <a:rPr lang="id-ID" sz="1800" smtClean="0">
                <a:solidFill>
                  <a:schemeClr val="bg1"/>
                </a:solidFill>
              </a:rPr>
              <a:t>)</a:t>
            </a:r>
            <a:endParaRPr lang="en-US" sz="1800" smtClean="0">
              <a:solidFill>
                <a:schemeClr val="bg1"/>
              </a:solidFill>
            </a:endParaRPr>
          </a:p>
          <a:p>
            <a:pPr marL="268288" indent="-268288"/>
            <a:r>
              <a:rPr lang="id-ID" sz="1800" smtClean="0">
                <a:solidFill>
                  <a:schemeClr val="bg1"/>
                </a:solidFill>
              </a:rPr>
              <a:t>Presisi</a:t>
            </a:r>
            <a:r>
              <a:rPr lang="en-US" sz="1800" smtClean="0">
                <a:solidFill>
                  <a:schemeClr val="bg1"/>
                </a:solidFill>
              </a:rPr>
              <a:t> </a:t>
            </a:r>
            <a:r>
              <a:rPr lang="en-US" sz="1800" smtClean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id-ID" sz="1800" smtClean="0">
                <a:solidFill>
                  <a:schemeClr val="bg1"/>
                </a:solidFill>
              </a:rPr>
              <a:t> </a:t>
            </a:r>
            <a:r>
              <a:rPr lang="id-ID" sz="1800">
                <a:solidFill>
                  <a:schemeClr val="bg1"/>
                </a:solidFill>
              </a:rPr>
              <a:t>Stabilitas (seberapa rentan hasil aproksimasi</a:t>
            </a:r>
            <a:r>
              <a:rPr lang="id-ID" sz="1800" smtClean="0">
                <a:solidFill>
                  <a:schemeClr val="bg1"/>
                </a:solidFill>
              </a:rPr>
              <a:t>)</a:t>
            </a:r>
            <a:endParaRPr lang="en-US" sz="1800" smtClean="0">
              <a:solidFill>
                <a:schemeClr val="bg1"/>
              </a:solidFill>
            </a:endParaRPr>
          </a:p>
          <a:p>
            <a:pPr marL="268288" indent="-268288"/>
            <a:r>
              <a:rPr lang="id-ID" sz="1800">
                <a:solidFill>
                  <a:schemeClr val="bg1"/>
                </a:solidFill>
              </a:rPr>
              <a:t>Tidak akurat </a:t>
            </a:r>
            <a:r>
              <a:rPr lang="en-US" sz="1800" smtClean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id-ID" sz="1800" smtClean="0">
                <a:solidFill>
                  <a:schemeClr val="bg1"/>
                </a:solidFill>
              </a:rPr>
              <a:t> Bias</a:t>
            </a:r>
            <a:endParaRPr lang="en-US" sz="1800" smtClean="0">
              <a:solidFill>
                <a:schemeClr val="bg1"/>
              </a:solidFill>
            </a:endParaRPr>
          </a:p>
          <a:p>
            <a:pPr marL="268288" indent="-268288"/>
            <a:r>
              <a:rPr lang="id-ID" sz="1800" smtClean="0">
                <a:solidFill>
                  <a:schemeClr val="bg1"/>
                </a:solidFill>
              </a:rPr>
              <a:t>Tidak </a:t>
            </a:r>
            <a:r>
              <a:rPr lang="id-ID" sz="1800">
                <a:solidFill>
                  <a:schemeClr val="bg1"/>
                </a:solidFill>
              </a:rPr>
              <a:t>presisi </a:t>
            </a:r>
            <a:r>
              <a:rPr lang="en-US" sz="1800" smtClean="0">
                <a:solidFill>
                  <a:schemeClr val="bg1"/>
                </a:solidFill>
                <a:sym typeface="Wingdings" panose="05000000000000000000" pitchFamily="2" charset="2"/>
              </a:rPr>
              <a:t> </a:t>
            </a:r>
            <a:r>
              <a:rPr lang="id-ID" sz="1800" smtClean="0">
                <a:solidFill>
                  <a:schemeClr val="bg1"/>
                </a:solidFill>
              </a:rPr>
              <a:t>Ketidakpastian </a:t>
            </a:r>
            <a:r>
              <a:rPr lang="id-ID" sz="1800">
                <a:solidFill>
                  <a:schemeClr val="bg1"/>
                </a:solidFill>
              </a:rPr>
              <a:t>(Uncertainty)</a:t>
            </a:r>
            <a:endParaRPr lang="id-ID" sz="2000">
              <a:solidFill>
                <a:schemeClr val="bg1"/>
              </a:solidFill>
            </a:endParaRPr>
          </a:p>
          <a:p>
            <a:pPr marL="457200" indent="-457200"/>
            <a:endParaRPr lang="id-ID" sz="3200" b="1">
              <a:solidFill>
                <a:schemeClr val="bg1"/>
              </a:solidFill>
            </a:endParaRPr>
          </a:p>
          <a:p>
            <a:pPr marL="457200" indent="-457200"/>
            <a:endParaRPr lang="id-ID" sz="3200" b="1">
              <a:solidFill>
                <a:schemeClr val="bg1"/>
              </a:solidFill>
            </a:endParaRPr>
          </a:p>
          <a:p>
            <a:pPr marL="457200" indent="-457200"/>
            <a:endParaRPr lang="id-ID" sz="3200" b="1">
              <a:solidFill>
                <a:schemeClr val="bg1"/>
              </a:solidFill>
            </a:endParaRPr>
          </a:p>
          <a:p>
            <a:pPr marL="457200" indent="-457200"/>
            <a:endParaRPr lang="en-US"/>
          </a:p>
        </p:txBody>
      </p:sp>
      <p:graphicFrame>
        <p:nvGraphicFramePr>
          <p:cNvPr id="4096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7197177"/>
              </p:ext>
            </p:extLst>
          </p:nvPr>
        </p:nvGraphicFramePr>
        <p:xfrm>
          <a:off x="1428750" y="1787682"/>
          <a:ext cx="6502524" cy="5400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4" imgW="2666880" imgH="228600" progId="Equation.DSMT4">
                  <p:embed/>
                </p:oleObj>
              </mc:Choice>
              <mc:Fallback>
                <p:oleObj name="Equation" r:id="rId4" imgW="26668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0" y="1787682"/>
                        <a:ext cx="6502524" cy="540060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V="1">
            <a:off x="2861590" y="2331614"/>
            <a:ext cx="0" cy="54006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6311264" y="2327742"/>
            <a:ext cx="0" cy="54006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407613" y="2871674"/>
            <a:ext cx="2322258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id-ID" sz="1800" dirty="0">
                <a:solidFill>
                  <a:schemeClr val="bg1"/>
                </a:solidFill>
              </a:rPr>
              <a:t>Galat Pemotongan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90102" y="2888940"/>
            <a:ext cx="2322258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id-ID" sz="1800" dirty="0">
                <a:solidFill>
                  <a:schemeClr val="bg1"/>
                </a:solidFill>
              </a:rPr>
              <a:t>Galat Pembulatan</a:t>
            </a:r>
          </a:p>
        </p:txBody>
      </p:sp>
    </p:spTree>
    <p:extLst>
      <p:ext uri="{BB962C8B-B14F-4D97-AF65-F5344CB8AC3E}">
        <p14:creationId xmlns:p14="http://schemas.microsoft.com/office/powerpoint/2010/main" val="335968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theme/theme1.xml><?xml version="1.0" encoding="utf-8"?>
<a:theme xmlns:a="http://schemas.openxmlformats.org/drawingml/2006/main" name="Eleanor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</TotalTime>
  <Words>886</Words>
  <Application>Microsoft Office PowerPoint</Application>
  <PresentationFormat>On-screen Show (4:3)</PresentationFormat>
  <Paragraphs>197</Paragraphs>
  <Slides>25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5" baseType="lpstr">
      <vt:lpstr>Arial</vt:lpstr>
      <vt:lpstr>Calibri</vt:lpstr>
      <vt:lpstr>Cambria Math</vt:lpstr>
      <vt:lpstr>Courier New</vt:lpstr>
      <vt:lpstr>Quicksand</vt:lpstr>
      <vt:lpstr>Times New Roman</vt:lpstr>
      <vt:lpstr>Wingdings</vt:lpstr>
      <vt:lpstr>Eleanor template</vt:lpstr>
      <vt:lpstr>Equation.DSMT4</vt:lpstr>
      <vt:lpstr>Equation</vt:lpstr>
      <vt:lpstr>ORDE HAMPIRAN &amp; PENGANTAR SCILAB</vt:lpstr>
      <vt:lpstr>ORDE HAMPIRAN</vt:lpstr>
      <vt:lpstr>PowerPoint Presentation</vt:lpstr>
      <vt:lpstr>Konsep Hampiran</vt:lpstr>
      <vt:lpstr>Konsep Hampiran</vt:lpstr>
      <vt:lpstr>Definisi </vt:lpstr>
      <vt:lpstr>Definisi </vt:lpstr>
      <vt:lpstr>Contoh</vt:lpstr>
      <vt:lpstr>Contoh Galat Akhir </vt:lpstr>
      <vt:lpstr>Hubungan akurasi dan presisi</vt:lpstr>
      <vt:lpstr>SCILAB</vt:lpstr>
      <vt:lpstr>PowerPoint Presentation</vt:lpstr>
      <vt:lpstr>Contoh program : menghitung luas</vt:lpstr>
      <vt:lpstr>Contoh program : penggunaan deff</vt:lpstr>
      <vt:lpstr>About scinote()</vt:lpstr>
      <vt:lpstr>Penggunaan scinote()</vt:lpstr>
      <vt:lpstr>Penggunaan scinote()</vt:lpstr>
      <vt:lpstr>Penggunaan kondisi dan perulangan dalam Scilab</vt:lpstr>
      <vt:lpstr>Penggunaan kondisi dan perulangan dalam Scilab</vt:lpstr>
      <vt:lpstr>Latihan </vt:lpstr>
      <vt:lpstr>Vektor dan Matriks pada Scilab</vt:lpstr>
      <vt:lpstr>Visualisasi Grafik pada Scilab</vt:lpstr>
      <vt:lpstr>Contoh program : Grafik</vt:lpstr>
      <vt:lpstr>Contoh program : Grafik</vt:lpstr>
      <vt:lpstr>TUGAS 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ORDE HAMPIRAN &amp; PENGANTAR SCILAB</dc:title>
  <dc:creator>indi widi</dc:creator>
  <cp:lastModifiedBy>indi widi</cp:lastModifiedBy>
  <cp:revision>27</cp:revision>
  <dcterms:modified xsi:type="dcterms:W3CDTF">2018-03-16T04:11:03Z</dcterms:modified>
</cp:coreProperties>
</file>