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1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72" r:id="rId12"/>
    <p:sldId id="265" r:id="rId13"/>
    <p:sldId id="266" r:id="rId14"/>
    <p:sldId id="267" r:id="rId15"/>
    <p:sldId id="268" r:id="rId16"/>
    <p:sldId id="269" r:id="rId17"/>
    <p:sldId id="270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2D3-EE91-4225-A635-70F9C08EC6D3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D410-D540-46EF-8FCB-F8DD6B0FE4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8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2D3-EE91-4225-A635-70F9C08EC6D3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D410-D540-46EF-8FCB-F8DD6B0FE4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51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2D3-EE91-4225-A635-70F9C08EC6D3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D410-D540-46EF-8FCB-F8DD6B0FE4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12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2D3-EE91-4225-A635-70F9C08EC6D3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D410-D540-46EF-8FCB-F8DD6B0FE4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0474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2D3-EE91-4225-A635-70F9C08EC6D3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D410-D540-46EF-8FCB-F8DD6B0FE4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37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2D3-EE91-4225-A635-70F9C08EC6D3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D410-D540-46EF-8FCB-F8DD6B0FE4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90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2D3-EE91-4225-A635-70F9C08EC6D3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D410-D540-46EF-8FCB-F8DD6B0FE4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63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2D3-EE91-4225-A635-70F9C08EC6D3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D410-D540-46EF-8FCB-F8DD6B0FE4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816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2D3-EE91-4225-A635-70F9C08EC6D3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D410-D540-46EF-8FCB-F8DD6B0FE4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31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2D3-EE91-4225-A635-70F9C08EC6D3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D410-D540-46EF-8FCB-F8DD6B0FE4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9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2D3-EE91-4225-A635-70F9C08EC6D3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D410-D540-46EF-8FCB-F8DD6B0FE4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5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2D3-EE91-4225-A635-70F9C08EC6D3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D410-D540-46EF-8FCB-F8DD6B0FE4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06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2D3-EE91-4225-A635-70F9C08EC6D3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D410-D540-46EF-8FCB-F8DD6B0FE4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48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2D3-EE91-4225-A635-70F9C08EC6D3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D410-D540-46EF-8FCB-F8DD6B0FE4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4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2D3-EE91-4225-A635-70F9C08EC6D3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D410-D540-46EF-8FCB-F8DD6B0FE4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3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2D3-EE91-4225-A635-70F9C08EC6D3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D410-D540-46EF-8FCB-F8DD6B0FE4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2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2D3-EE91-4225-A635-70F9C08EC6D3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D410-D540-46EF-8FCB-F8DD6B0FE4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98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559D2D3-EE91-4225-A635-70F9C08EC6D3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8D410-D540-46EF-8FCB-F8DD6B0FE4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9976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/>
              <a:t>Aljabar</a:t>
            </a:r>
            <a:r>
              <a:rPr lang="en-US" b="1" dirty="0"/>
              <a:t> </a:t>
            </a:r>
            <a:r>
              <a:rPr lang="en-US" b="1" dirty="0" smtClean="0"/>
              <a:t>Boolean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Nelly </a:t>
            </a:r>
            <a:r>
              <a:rPr lang="en-US" sz="2000" dirty="0" err="1" smtClean="0"/>
              <a:t>Indriani</a:t>
            </a:r>
            <a:r>
              <a:rPr lang="en-US" sz="2000" dirty="0" smtClean="0"/>
              <a:t> W. </a:t>
            </a:r>
            <a:r>
              <a:rPr lang="en-US" sz="2000" dirty="0" err="1" smtClean="0"/>
              <a:t>S.Si</a:t>
            </a:r>
            <a:r>
              <a:rPr lang="en-US" sz="2000" dirty="0" smtClean="0"/>
              <a:t>., MT, </a:t>
            </a:r>
          </a:p>
          <a:p>
            <a:r>
              <a:rPr lang="en-US" sz="2000" smtClean="0"/>
              <a:t>Logika Matematika </a:t>
            </a:r>
            <a:endParaRPr lang="en-US" sz="2000" dirty="0" smtClean="0"/>
          </a:p>
          <a:p>
            <a:r>
              <a:rPr lang="en-US" sz="2000" dirty="0" err="1" smtClean="0"/>
              <a:t>Teknik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Informatika</a:t>
            </a:r>
            <a:r>
              <a:rPr lang="en-US" sz="2000" dirty="0" smtClean="0"/>
              <a:t> UNIKOM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4886497"/>
              </p:ext>
            </p:extLst>
          </p:nvPr>
        </p:nvGraphicFramePr>
        <p:xfrm>
          <a:off x="827584" y="2492896"/>
          <a:ext cx="7715303" cy="3785616"/>
        </p:xfrm>
        <a:graphic>
          <a:graphicData uri="http://schemas.openxmlformats.org/drawingml/2006/table">
            <a:tbl>
              <a:tblPr/>
              <a:tblGrid>
                <a:gridCol w="398857"/>
                <a:gridCol w="398857"/>
                <a:gridCol w="398857"/>
                <a:gridCol w="798653"/>
                <a:gridCol w="1463102"/>
                <a:gridCol w="1064244"/>
                <a:gridCol w="1064244"/>
                <a:gridCol w="2128489"/>
              </a:tblGrid>
              <a:tr h="3571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a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b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c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b</a:t>
                      </a: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 + </a:t>
                      </a:r>
                      <a:r>
                        <a:rPr lang="en-US" sz="2400" i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c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 (</a:t>
                      </a:r>
                      <a:r>
                        <a:rPr lang="en-US" sz="2400" i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b</a:t>
                      </a: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 + </a:t>
                      </a:r>
                      <a:r>
                        <a:rPr lang="en-US" sz="2400" i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c</a:t>
                      </a: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)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400" i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b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400" i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c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(</a:t>
                      </a:r>
                      <a:r>
                        <a:rPr lang="en-US" sz="2400" i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400" i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b</a:t>
                      </a: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) + (</a:t>
                      </a:r>
                      <a:r>
                        <a:rPr lang="en-US" sz="2400" i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400" i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c</a:t>
                      </a: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)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9552" y="1268760"/>
            <a:ext cx="81439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/>
            <a:r>
              <a:rPr lang="en-US" sz="2000" dirty="0" smtClean="0"/>
              <a:t>iv.  </a:t>
            </a:r>
            <a:r>
              <a:rPr lang="en-US" sz="2000" dirty="0" err="1" smtClean="0"/>
              <a:t>Distributif</a:t>
            </a:r>
            <a:r>
              <a:rPr lang="en-US" sz="2000" dirty="0" smtClean="0"/>
              <a:t>: (</a:t>
            </a:r>
            <a:r>
              <a:rPr lang="en-US" sz="2000" dirty="0" err="1" smtClean="0"/>
              <a:t>i</a:t>
            </a:r>
            <a:r>
              <a:rPr lang="en-US" sz="2000" dirty="0" smtClean="0"/>
              <a:t>) </a:t>
            </a:r>
            <a:r>
              <a:rPr lang="en-US" sz="2000" i="1" dirty="0" smtClean="0"/>
              <a:t>a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</a:t>
            </a:r>
            <a:r>
              <a:rPr lang="en-US" sz="2000" dirty="0" smtClean="0"/>
              <a:t> (</a:t>
            </a:r>
            <a:r>
              <a:rPr lang="en-US" sz="2000" i="1" dirty="0" smtClean="0"/>
              <a:t>b</a:t>
            </a:r>
            <a:r>
              <a:rPr lang="en-US" sz="2000" dirty="0" smtClean="0"/>
              <a:t> + </a:t>
            </a:r>
            <a:r>
              <a:rPr lang="en-US" sz="2000" i="1" dirty="0" smtClean="0"/>
              <a:t>c</a:t>
            </a:r>
            <a:r>
              <a:rPr lang="en-US" sz="2000" dirty="0" smtClean="0"/>
              <a:t>) = (</a:t>
            </a:r>
            <a:r>
              <a:rPr lang="en-US" sz="2000" i="1" dirty="0" smtClean="0"/>
              <a:t>a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</a:t>
            </a:r>
            <a:r>
              <a:rPr lang="en-US" sz="2000" dirty="0" smtClean="0"/>
              <a:t> </a:t>
            </a:r>
            <a:r>
              <a:rPr lang="en-US" sz="2000" i="1" dirty="0" smtClean="0"/>
              <a:t>b</a:t>
            </a:r>
            <a:r>
              <a:rPr lang="en-US" sz="2000" dirty="0" smtClean="0"/>
              <a:t>) + (</a:t>
            </a:r>
            <a:r>
              <a:rPr lang="en-US" sz="2000" i="1" dirty="0" smtClean="0"/>
              <a:t>a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</a:t>
            </a:r>
            <a:r>
              <a:rPr lang="en-US" sz="2000" dirty="0" smtClean="0"/>
              <a:t> </a:t>
            </a:r>
            <a:r>
              <a:rPr lang="en-US" sz="2000" i="1" dirty="0" smtClean="0"/>
              <a:t>c</a:t>
            </a:r>
            <a:r>
              <a:rPr lang="en-US" sz="2000" dirty="0" smtClean="0"/>
              <a:t>)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ditunjukkan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benar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operator </a:t>
            </a:r>
            <a:r>
              <a:rPr lang="en-US" sz="2000" dirty="0" err="1" smtClean="0"/>
              <a:t>biner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membentuk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</a:t>
            </a:r>
            <a:r>
              <a:rPr lang="en-US" sz="2000" dirty="0" err="1" smtClean="0"/>
              <a:t>kebenaran</a:t>
            </a:r>
            <a:r>
              <a:rPr lang="en-US" sz="2000" dirty="0" smtClean="0"/>
              <a:t>: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lvl="0" indent="-357188">
              <a:buNone/>
            </a:pPr>
            <a:r>
              <a:rPr lang="en-US">
                <a:ea typeface="Times New Roman" pitchFamily="18" charset="0"/>
                <a:cs typeface="Arial" pitchFamily="34" charset="0"/>
              </a:rPr>
              <a:t>v.  Hukum distributif </a:t>
            </a:r>
            <a:r>
              <a:rPr lang="en-US" i="1">
                <a:ea typeface="Times New Roman" pitchFamily="18" charset="0"/>
                <a:cs typeface="Arial" pitchFamily="34" charset="0"/>
              </a:rPr>
              <a:t>a</a:t>
            </a:r>
            <a:r>
              <a:rPr lang="en-US">
                <a:ea typeface="Times New Roman" pitchFamily="18" charset="0"/>
                <a:cs typeface="Arial" pitchFamily="34" charset="0"/>
              </a:rPr>
              <a:t> + (</a:t>
            </a:r>
            <a:r>
              <a:rPr lang="en-US" i="1">
                <a:ea typeface="Times New Roman" pitchFamily="18" charset="0"/>
                <a:cs typeface="Arial" pitchFamily="34" charset="0"/>
              </a:rPr>
              <a:t>b</a:t>
            </a:r>
            <a:r>
              <a:rPr lang="en-US">
                <a:ea typeface="Times New Roman" pitchFamily="18" charset="0"/>
                <a:cs typeface="Arial" pitchFamily="34" charset="0"/>
              </a:rPr>
              <a:t> </a:t>
            </a:r>
            <a:r>
              <a:rPr lang="en-US">
                <a:ea typeface="Times New Roman" pitchFamily="18" charset="0"/>
                <a:cs typeface="Arial" pitchFamily="34" charset="0"/>
                <a:sym typeface="Symbol" pitchFamily="18" charset="2"/>
              </a:rPr>
              <a:t></a:t>
            </a:r>
            <a:r>
              <a:rPr lang="en-US">
                <a:ea typeface="Times New Roman" pitchFamily="18" charset="0"/>
                <a:cs typeface="Arial" pitchFamily="34" charset="0"/>
              </a:rPr>
              <a:t> </a:t>
            </a:r>
            <a:r>
              <a:rPr lang="en-US" i="1">
                <a:ea typeface="Times New Roman" pitchFamily="18" charset="0"/>
                <a:cs typeface="Arial" pitchFamily="34" charset="0"/>
                <a:sym typeface="Symbol" pitchFamily="18" charset="2"/>
              </a:rPr>
              <a:t>c</a:t>
            </a:r>
            <a:r>
              <a:rPr lang="en-US">
                <a:ea typeface="Times New Roman" pitchFamily="18" charset="0"/>
                <a:cs typeface="Arial" pitchFamily="34" charset="0"/>
                <a:sym typeface="Symbol" pitchFamily="18" charset="2"/>
              </a:rPr>
              <a:t>) = (</a:t>
            </a:r>
            <a:r>
              <a:rPr lang="en-US" i="1"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  <a:r>
              <a:rPr lang="en-US">
                <a:ea typeface="Times New Roman" pitchFamily="18" charset="0"/>
                <a:cs typeface="Arial" pitchFamily="34" charset="0"/>
                <a:sym typeface="Symbol" pitchFamily="18" charset="2"/>
              </a:rPr>
              <a:t> + </a:t>
            </a:r>
            <a:r>
              <a:rPr lang="en-US" i="1">
                <a:ea typeface="Times New Roman" pitchFamily="18" charset="0"/>
                <a:cs typeface="Arial" pitchFamily="34" charset="0"/>
                <a:sym typeface="Symbol" pitchFamily="18" charset="2"/>
              </a:rPr>
              <a:t>b</a:t>
            </a:r>
            <a:r>
              <a:rPr lang="en-US">
                <a:ea typeface="Times New Roman" pitchFamily="18" charset="0"/>
                <a:cs typeface="Arial" pitchFamily="34" charset="0"/>
                <a:sym typeface="Symbol" pitchFamily="18" charset="2"/>
              </a:rPr>
              <a:t>) </a:t>
            </a:r>
            <a:r>
              <a:rPr lang="en-US">
                <a:ea typeface="Times New Roman" pitchFamily="18" charset="0"/>
                <a:cs typeface="Arial" pitchFamily="34" charset="0"/>
              </a:rPr>
              <a:t> (</a:t>
            </a:r>
            <a:r>
              <a:rPr lang="en-US" i="1"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  <a:r>
              <a:rPr lang="en-US">
                <a:ea typeface="Times New Roman" pitchFamily="18" charset="0"/>
                <a:cs typeface="Arial" pitchFamily="34" charset="0"/>
                <a:sym typeface="Symbol" pitchFamily="18" charset="2"/>
              </a:rPr>
              <a:t> + </a:t>
            </a:r>
            <a:r>
              <a:rPr lang="en-US" i="1">
                <a:ea typeface="Times New Roman" pitchFamily="18" charset="0"/>
                <a:cs typeface="Arial" pitchFamily="34" charset="0"/>
                <a:sym typeface="Symbol" pitchFamily="18" charset="2"/>
              </a:rPr>
              <a:t>c</a:t>
            </a:r>
            <a:r>
              <a:rPr lang="en-US">
                <a:ea typeface="Times New Roman" pitchFamily="18" charset="0"/>
                <a:cs typeface="Arial" pitchFamily="34" charset="0"/>
                <a:sym typeface="Symbol" pitchFamily="18" charset="2"/>
              </a:rPr>
              <a:t>) </a:t>
            </a:r>
            <a:r>
              <a:rPr lang="en-US" smtClean="0">
                <a:ea typeface="Times New Roman" pitchFamily="18" charset="0"/>
                <a:cs typeface="Arial" pitchFamily="34" charset="0"/>
                <a:sym typeface="Symbol" pitchFamily="18" charset="2"/>
              </a:rPr>
              <a:t>tunjukkan apakah benar </a:t>
            </a:r>
            <a:r>
              <a:rPr lang="en-US">
                <a:ea typeface="Times New Roman" pitchFamily="18" charset="0"/>
                <a:cs typeface="Arial" pitchFamily="34" charset="0"/>
                <a:sym typeface="Symbol" pitchFamily="18" charset="2"/>
              </a:rPr>
              <a:t>dengan membuat tabel kebenaran dengan cara yang sama seperti (i).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5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06" y="1988840"/>
            <a:ext cx="7890518" cy="4195481"/>
          </a:xfrm>
        </p:spPr>
        <p:txBody>
          <a:bodyPr>
            <a:normAutofit/>
          </a:bodyPr>
          <a:lstStyle/>
          <a:p>
            <a:pPr marL="571500" lvl="0" indent="-571500">
              <a:buNone/>
            </a:pPr>
            <a:r>
              <a:rPr lang="en-US" dirty="0" smtClean="0"/>
              <a:t>vi.  </a:t>
            </a:r>
            <a:r>
              <a:rPr lang="en-US" dirty="0" err="1" smtClean="0"/>
              <a:t>Komplemen</a:t>
            </a:r>
            <a:r>
              <a:rPr lang="en-US" dirty="0"/>
              <a:t>: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err="1"/>
              <a:t>Tabel</a:t>
            </a:r>
            <a:r>
              <a:rPr lang="en-US"/>
              <a:t> </a:t>
            </a:r>
            <a:r>
              <a:rPr lang="en-US" smtClean="0"/>
              <a:t>kaidah memperlihatkan </a:t>
            </a:r>
            <a:r>
              <a:rPr lang="en-US" dirty="0" err="1"/>
              <a:t>bahwa</a:t>
            </a:r>
            <a:r>
              <a:rPr lang="en-US" dirty="0"/>
              <a:t>:</a:t>
            </a:r>
          </a:p>
          <a:p>
            <a:pPr marL="1028700" lvl="1" indent="-479425"/>
            <a:r>
              <a:rPr lang="en-US" sz="2400" dirty="0" smtClean="0"/>
              <a:t> </a:t>
            </a:r>
            <a:r>
              <a:rPr lang="en-US" sz="2400" i="1" dirty="0"/>
              <a:t>a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dirty="0"/>
              <a:t>‘ = 1, </a:t>
            </a:r>
            <a:r>
              <a:rPr lang="en-US" sz="2400" dirty="0" err="1"/>
              <a:t>karena</a:t>
            </a:r>
            <a:r>
              <a:rPr lang="en-US" sz="2400" dirty="0"/>
              <a:t> 0 + 0’= 0 + 1 = 1 </a:t>
            </a:r>
            <a:r>
              <a:rPr lang="en-US" sz="2400" dirty="0" err="1"/>
              <a:t>dan</a:t>
            </a:r>
            <a:r>
              <a:rPr lang="en-US" sz="2400" dirty="0"/>
              <a:t> 1 + 1’= 1 + 0 = 1 </a:t>
            </a:r>
          </a:p>
          <a:p>
            <a:pPr marL="1028700" lvl="1" indent="-479425"/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>
                <a:sym typeface="Symbol"/>
              </a:rPr>
              <a:t>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= 0, </a:t>
            </a:r>
            <a:r>
              <a:rPr lang="en-US" sz="2400" dirty="0" err="1"/>
              <a:t>karena</a:t>
            </a:r>
            <a:r>
              <a:rPr lang="en-US" sz="2400" dirty="0"/>
              <a:t> 0 </a:t>
            </a:r>
            <a:r>
              <a:rPr lang="en-US" sz="2400" dirty="0">
                <a:sym typeface="Symbol"/>
              </a:rPr>
              <a:t></a:t>
            </a:r>
            <a:r>
              <a:rPr lang="en-US" sz="2400" dirty="0"/>
              <a:t> 0’= 0 </a:t>
            </a:r>
            <a:r>
              <a:rPr lang="en-US" sz="2400" dirty="0">
                <a:sym typeface="Symbol"/>
              </a:rPr>
              <a:t></a:t>
            </a:r>
            <a:r>
              <a:rPr lang="en-US" sz="2400" dirty="0"/>
              <a:t> 1 = 0 </a:t>
            </a:r>
            <a:r>
              <a:rPr lang="en-US" sz="2400" dirty="0" err="1"/>
              <a:t>dan</a:t>
            </a:r>
            <a:r>
              <a:rPr lang="en-US" sz="2400" dirty="0"/>
              <a:t> 1 </a:t>
            </a:r>
            <a:r>
              <a:rPr lang="en-US" sz="2400" dirty="0">
                <a:sym typeface="Symbol"/>
              </a:rPr>
              <a:t></a:t>
            </a:r>
            <a:r>
              <a:rPr lang="en-US" sz="2400" dirty="0"/>
              <a:t> 1’ = 1 </a:t>
            </a:r>
            <a:r>
              <a:rPr lang="en-US" sz="2400" dirty="0">
                <a:sym typeface="Symbol"/>
              </a:rPr>
              <a:t></a:t>
            </a:r>
            <a:r>
              <a:rPr lang="en-US" sz="2400" dirty="0"/>
              <a:t> 0 = 0  </a:t>
            </a:r>
            <a:endParaRPr lang="en-US" sz="2400" dirty="0" smtClean="0"/>
          </a:p>
          <a:p>
            <a:pPr marL="628650" indent="-479425">
              <a:buNone/>
            </a:pPr>
            <a:endParaRPr lang="en-US" dirty="0"/>
          </a:p>
          <a:p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kelima</a:t>
            </a:r>
            <a:r>
              <a:rPr lang="en-US" dirty="0"/>
              <a:t> </a:t>
            </a:r>
            <a:r>
              <a:rPr lang="en-US" dirty="0" err="1"/>
              <a:t>postulat</a:t>
            </a:r>
            <a:r>
              <a:rPr lang="en-US" dirty="0"/>
              <a:t> Huntington </a:t>
            </a:r>
            <a:r>
              <a:rPr lang="en-US" dirty="0" err="1"/>
              <a:t>dipenuhi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terbukti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= {0, 1}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operator </a:t>
            </a:r>
            <a:r>
              <a:rPr lang="en-US" dirty="0" err="1"/>
              <a:t>biner</a:t>
            </a:r>
            <a:r>
              <a:rPr lang="en-US" dirty="0"/>
              <a:t> +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operator </a:t>
            </a:r>
            <a:r>
              <a:rPr lang="en-US" dirty="0" err="1"/>
              <a:t>komplemen</a:t>
            </a:r>
            <a:r>
              <a:rPr lang="en-US" dirty="0"/>
              <a:t> ‘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Boolean. </a:t>
            </a:r>
          </a:p>
          <a:p>
            <a:pPr marL="628650" indent="-479425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Ekspresi</a:t>
            </a:r>
            <a:r>
              <a:rPr lang="en-US" b="1" dirty="0" smtClean="0"/>
              <a:t> Boolean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572" y="1484784"/>
            <a:ext cx="8091892" cy="4195481"/>
          </a:xfrm>
        </p:spPr>
        <p:txBody>
          <a:bodyPr>
            <a:normAutofit/>
          </a:bodyPr>
          <a:lstStyle/>
          <a:p>
            <a:pPr lvl="0"/>
            <a:r>
              <a:rPr lang="en-US" sz="2400" dirty="0" err="1"/>
              <a:t>Misalkan</a:t>
            </a:r>
            <a:r>
              <a:rPr lang="en-US" sz="2400" dirty="0"/>
              <a:t> (</a:t>
            </a:r>
            <a:r>
              <a:rPr lang="en-US" sz="2400" i="1" dirty="0"/>
              <a:t>B</a:t>
            </a:r>
            <a:r>
              <a:rPr lang="en-US" sz="2400" dirty="0"/>
              <a:t>, +, </a:t>
            </a:r>
            <a:r>
              <a:rPr lang="en-US" sz="2400" dirty="0">
                <a:sym typeface="Symbol"/>
              </a:rPr>
              <a:t></a:t>
            </a:r>
            <a:r>
              <a:rPr lang="en-US" sz="2400" dirty="0"/>
              <a:t>, ’)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aljabar</a:t>
            </a:r>
            <a:r>
              <a:rPr lang="en-US" sz="2400" dirty="0"/>
              <a:t> Boolean.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ekspresi</a:t>
            </a:r>
            <a:r>
              <a:rPr lang="en-US" sz="2400" dirty="0"/>
              <a:t> Boolean </a:t>
            </a:r>
            <a:r>
              <a:rPr lang="en-US" sz="2400" dirty="0" err="1"/>
              <a:t>dalam</a:t>
            </a:r>
            <a:r>
              <a:rPr lang="en-US" sz="2400" dirty="0"/>
              <a:t> (</a:t>
            </a:r>
            <a:r>
              <a:rPr lang="en-US" sz="2400" i="1" dirty="0"/>
              <a:t>B</a:t>
            </a:r>
            <a:r>
              <a:rPr lang="en-US" sz="2400" dirty="0"/>
              <a:t>, +, </a:t>
            </a:r>
            <a:r>
              <a:rPr lang="en-US" sz="2400" dirty="0">
                <a:sym typeface="Symbol"/>
              </a:rPr>
              <a:t></a:t>
            </a:r>
            <a:r>
              <a:rPr lang="en-US" sz="2400" dirty="0"/>
              <a:t>, ’) </a:t>
            </a:r>
            <a:r>
              <a:rPr lang="en-US" sz="2400" dirty="0" err="1"/>
              <a:t>adalah</a:t>
            </a:r>
            <a:r>
              <a:rPr lang="en-US" sz="2400" dirty="0"/>
              <a:t>:</a:t>
            </a:r>
          </a:p>
          <a:p>
            <a:pPr lvl="1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,</a:t>
            </a:r>
          </a:p>
          <a:p>
            <a:pPr lvl="1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peubah</a:t>
            </a:r>
            <a:r>
              <a:rPr lang="en-US" dirty="0"/>
              <a:t>,</a:t>
            </a:r>
          </a:p>
          <a:p>
            <a:pPr lvl="1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/>
              <a:t>e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e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Boolean,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i="1" dirty="0"/>
              <a:t>e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i="1" dirty="0"/>
              <a:t>e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i="1" dirty="0"/>
              <a:t>e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</a:t>
            </a:r>
            <a:r>
              <a:rPr lang="en-US" i="1" dirty="0"/>
              <a:t>e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i="1" dirty="0"/>
              <a:t>e</a:t>
            </a:r>
            <a:r>
              <a:rPr lang="en-US" baseline="-25000" dirty="0"/>
              <a:t>1</a:t>
            </a:r>
            <a:r>
              <a:rPr lang="en-US" dirty="0"/>
              <a:t>’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Boolean</a:t>
            </a:r>
          </a:p>
          <a:p>
            <a:r>
              <a:rPr lang="en-US" dirty="0"/>
              <a:t>  </a:t>
            </a:r>
            <a:r>
              <a:rPr lang="en-US" dirty="0" err="1"/>
              <a:t>Contoh</a:t>
            </a:r>
            <a:r>
              <a:rPr lang="en-US" dirty="0"/>
              <a:t>: </a:t>
            </a:r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  <a:p>
            <a:pPr lvl="2">
              <a:buNone/>
            </a:pPr>
            <a:r>
              <a:rPr lang="en-US" dirty="0"/>
              <a:t>	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758537"/>
              </p:ext>
            </p:extLst>
          </p:nvPr>
        </p:nvGraphicFramePr>
        <p:xfrm>
          <a:off x="2555776" y="4077072"/>
          <a:ext cx="4895651" cy="1984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870"/>
                <a:gridCol w="4079781"/>
              </a:tblGrid>
              <a:tr h="1984268">
                <a:tc>
                  <a:txBody>
                    <a:bodyPr/>
                    <a:lstStyle/>
                    <a:p>
                      <a:pPr marL="85725" lvl="2" indent="0">
                        <a:buNone/>
                      </a:pPr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marL="85725" lvl="2" indent="0">
                        <a:buNone/>
                      </a:pPr>
                      <a:r>
                        <a:rPr lang="en-US" sz="2000" i="1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000" i="0" smtClean="0">
                        <a:solidFill>
                          <a:schemeClr val="tx1"/>
                        </a:solidFill>
                      </a:endParaRPr>
                    </a:p>
                    <a:p>
                      <a:pPr marL="85725" lvl="2" indent="0">
                        <a:buNone/>
                      </a:pPr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  <a:p>
                      <a:pPr marL="85725" lvl="2" indent="0">
                        <a:buNone/>
                      </a:pPr>
                      <a:r>
                        <a:rPr lang="en-US" sz="2000" i="1" smtClean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  <a:p>
                      <a:pPr marL="85725" lvl="2" indent="0">
                        <a:buNone/>
                      </a:pPr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 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sz="2000" i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+ </a:t>
                      </a:r>
                      <a:r>
                        <a:rPr lang="en-US" sz="2000" i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i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sym typeface="Symbol"/>
                        </a:rPr>
                        <a:t>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i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i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’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sym typeface="Symbol"/>
                        </a:rPr>
                        <a:t>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2000" i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+ </a:t>
                      </a:r>
                      <a:r>
                        <a:rPr lang="en-US" sz="2000" i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i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sym typeface="Symbol"/>
                        </a:rPr>
                        <a:t>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i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’ + </a:t>
                      </a:r>
                      <a:r>
                        <a:rPr lang="en-US" sz="2000" i="1" dirty="0" smtClean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sym typeface="Symbol"/>
                        </a:rPr>
                        <a:t>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i="1" dirty="0" smtClean="0">
                          <a:solidFill>
                            <a:schemeClr val="tx1"/>
                          </a:solidFill>
                        </a:rPr>
                        <a:t>b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sym typeface="Symbol"/>
                        </a:rPr>
                        <a:t>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i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’ + </a:t>
                      </a:r>
                      <a:r>
                        <a:rPr lang="en-US" sz="2000" i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’,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sebagainya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Mengevaluasi</a:t>
            </a:r>
            <a:r>
              <a:rPr lang="en-US" b="1" dirty="0"/>
              <a:t> </a:t>
            </a:r>
            <a:r>
              <a:rPr lang="en-US" b="1" dirty="0" err="1"/>
              <a:t>Ekspresi</a:t>
            </a:r>
            <a:r>
              <a:rPr lang="en-US" b="1" dirty="0"/>
              <a:t> </a:t>
            </a:r>
            <a:r>
              <a:rPr lang="en-US" b="1" dirty="0" smtClean="0"/>
              <a:t>Boolean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7416708" cy="4195481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</a:pPr>
            <a:r>
              <a:rPr lang="en-US" sz="2000" dirty="0" err="1"/>
              <a:t>Contoh</a:t>
            </a:r>
            <a:r>
              <a:rPr lang="en-US" sz="2000" dirty="0"/>
              <a:t>:  </a:t>
            </a:r>
            <a:r>
              <a:rPr lang="en-US" sz="2000" i="1" dirty="0"/>
              <a:t>a</a:t>
            </a:r>
            <a:r>
              <a:rPr lang="en-US" sz="2000" dirty="0"/>
              <a:t>’</a:t>
            </a:r>
            <a:r>
              <a:rPr lang="en-US" sz="2000" dirty="0">
                <a:sym typeface="Symbol"/>
              </a:rPr>
              <a:t></a:t>
            </a:r>
            <a:r>
              <a:rPr lang="en-US" sz="2000" dirty="0"/>
              <a:t> (</a:t>
            </a:r>
            <a:r>
              <a:rPr lang="en-US" sz="2000" i="1" dirty="0"/>
              <a:t>b</a:t>
            </a:r>
            <a:r>
              <a:rPr lang="en-US" sz="2000" dirty="0"/>
              <a:t> + </a:t>
            </a:r>
            <a:r>
              <a:rPr lang="en-US" sz="2000" i="1" dirty="0"/>
              <a:t>c</a:t>
            </a:r>
            <a:r>
              <a:rPr lang="en-US" sz="2000" dirty="0"/>
              <a:t>)</a:t>
            </a:r>
          </a:p>
          <a:p>
            <a:pPr>
              <a:lnSpc>
                <a:spcPct val="120000"/>
              </a:lnSpc>
              <a:buNone/>
            </a:pPr>
            <a:r>
              <a:rPr lang="en-US" sz="2000" dirty="0"/>
              <a:t> </a:t>
            </a:r>
            <a:r>
              <a:rPr lang="en-US" sz="2000" dirty="0" smtClean="0"/>
              <a:t>	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dirty="0"/>
              <a:t> = 0, </a:t>
            </a:r>
            <a:r>
              <a:rPr lang="en-US" sz="2000" i="1" dirty="0"/>
              <a:t>b</a:t>
            </a:r>
            <a:r>
              <a:rPr lang="en-US" sz="2000" dirty="0"/>
              <a:t> = 1,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i="1" dirty="0"/>
              <a:t>c</a:t>
            </a:r>
            <a:r>
              <a:rPr lang="en-US" sz="2000" dirty="0"/>
              <a:t> = 0,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evaluasi</a:t>
            </a:r>
            <a:r>
              <a:rPr lang="en-US" sz="2000" dirty="0"/>
              <a:t> </a:t>
            </a:r>
            <a:r>
              <a:rPr lang="en-US" sz="2000" dirty="0" err="1"/>
              <a:t>ekspresi</a:t>
            </a:r>
            <a:r>
              <a:rPr lang="en-US" sz="2000" dirty="0"/>
              <a:t>: </a:t>
            </a:r>
          </a:p>
          <a:p>
            <a:pPr>
              <a:lnSpc>
                <a:spcPct val="120000"/>
              </a:lnSpc>
              <a:buNone/>
            </a:pPr>
            <a:r>
              <a:rPr lang="en-US" sz="2000"/>
              <a:t> </a:t>
            </a:r>
            <a:r>
              <a:rPr lang="en-US" sz="2000" dirty="0" smtClean="0"/>
              <a:t>	</a:t>
            </a:r>
            <a:r>
              <a:rPr lang="en-US" sz="2000" dirty="0"/>
              <a:t>		0’</a:t>
            </a:r>
            <a:r>
              <a:rPr lang="en-US" sz="2000" dirty="0">
                <a:sym typeface="Symbol"/>
              </a:rPr>
              <a:t></a:t>
            </a:r>
            <a:r>
              <a:rPr lang="en-US" sz="2000" dirty="0"/>
              <a:t> (1 + 0) = 1 </a:t>
            </a:r>
            <a:r>
              <a:rPr lang="en-US" sz="2000" dirty="0">
                <a:sym typeface="Symbol"/>
              </a:rPr>
              <a:t></a:t>
            </a:r>
            <a:r>
              <a:rPr lang="en-US" sz="2000" dirty="0"/>
              <a:t> 1 = 1</a:t>
            </a:r>
          </a:p>
          <a:p>
            <a:pPr lvl="0">
              <a:lnSpc>
                <a:spcPct val="120000"/>
              </a:lnSpc>
            </a:pPr>
            <a:r>
              <a:rPr lang="en-US" sz="2000" smtClean="0"/>
              <a:t>Dua </a:t>
            </a:r>
            <a:r>
              <a:rPr lang="en-US" sz="2000" dirty="0" err="1"/>
              <a:t>ekspresi</a:t>
            </a:r>
            <a:r>
              <a:rPr lang="en-US" sz="2000" dirty="0"/>
              <a:t> Boolean </a:t>
            </a:r>
            <a:r>
              <a:rPr lang="en-US" sz="2000" dirty="0" err="1"/>
              <a:t>dikatakan</a:t>
            </a:r>
            <a:r>
              <a:rPr lang="en-US" sz="2000" dirty="0"/>
              <a:t> </a:t>
            </a:r>
            <a:r>
              <a:rPr lang="en-US" sz="2000" b="1" dirty="0" err="1"/>
              <a:t>ekivalen</a:t>
            </a:r>
            <a:r>
              <a:rPr lang="en-US" sz="2000" dirty="0"/>
              <a:t> (</a:t>
            </a:r>
            <a:r>
              <a:rPr lang="en-US" sz="2000" dirty="0" err="1"/>
              <a:t>dilambangkan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‘=’)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keduanya</a:t>
            </a:r>
            <a:r>
              <a:rPr lang="en-US" sz="2000" dirty="0"/>
              <a:t>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yang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pemberian</a:t>
            </a:r>
            <a:r>
              <a:rPr lang="en-US" sz="2000" dirty="0"/>
              <a:t> </a:t>
            </a:r>
            <a:r>
              <a:rPr lang="en-US" sz="2000" dirty="0" err="1"/>
              <a:t>nilai-nilai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i="1" dirty="0"/>
              <a:t>n</a:t>
            </a:r>
            <a:r>
              <a:rPr lang="en-US" sz="2000" dirty="0"/>
              <a:t> </a:t>
            </a:r>
            <a:r>
              <a:rPr lang="en-US" sz="2000" dirty="0" err="1"/>
              <a:t>peubah</a:t>
            </a:r>
            <a:r>
              <a:rPr lang="en-US" sz="2000" dirty="0"/>
              <a:t>. </a:t>
            </a:r>
          </a:p>
          <a:p>
            <a:pPr>
              <a:lnSpc>
                <a:spcPct val="120000"/>
              </a:lnSpc>
            </a:pPr>
            <a:r>
              <a:rPr lang="en-US" sz="2000" dirty="0" err="1"/>
              <a:t>Contoh</a:t>
            </a:r>
            <a:r>
              <a:rPr lang="en-US" sz="2000" dirty="0"/>
              <a:t>:</a:t>
            </a:r>
          </a:p>
          <a:p>
            <a:pPr>
              <a:lnSpc>
                <a:spcPct val="12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/>
              <a:t>		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</a:t>
            </a:r>
            <a:r>
              <a:rPr lang="en-US" sz="2000" dirty="0"/>
              <a:t> (</a:t>
            </a:r>
            <a:r>
              <a:rPr lang="en-US" sz="2000" i="1" dirty="0"/>
              <a:t>b</a:t>
            </a:r>
            <a:r>
              <a:rPr lang="en-US" sz="2000" dirty="0"/>
              <a:t> + </a:t>
            </a:r>
            <a:r>
              <a:rPr lang="en-US" sz="2000" i="1" dirty="0"/>
              <a:t>c</a:t>
            </a:r>
            <a:r>
              <a:rPr lang="en-US" sz="2000" dirty="0"/>
              <a:t>) = (</a:t>
            </a:r>
            <a:r>
              <a:rPr lang="en-US" sz="2000" i="1" dirty="0"/>
              <a:t>a</a:t>
            </a:r>
            <a:r>
              <a:rPr lang="en-US" sz="2000" dirty="0"/>
              <a:t> . </a:t>
            </a:r>
            <a:r>
              <a:rPr lang="en-US" sz="2000" i="1" dirty="0"/>
              <a:t>b</a:t>
            </a:r>
            <a:r>
              <a:rPr lang="en-US" sz="2000" dirty="0"/>
              <a:t>) + (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</a:t>
            </a:r>
            <a:r>
              <a:rPr lang="en-US" sz="2000" dirty="0"/>
              <a:t> </a:t>
            </a:r>
            <a:r>
              <a:rPr lang="en-US" sz="2000" i="1" dirty="0"/>
              <a:t>c</a:t>
            </a:r>
            <a:r>
              <a:rPr lang="en-US" sz="2000" dirty="0"/>
              <a:t>)</a:t>
            </a:r>
          </a:p>
          <a:p>
            <a:pPr>
              <a:lnSpc>
                <a:spcPct val="12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Perlihatkan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 err="1"/>
              <a:t>a</a:t>
            </a:r>
            <a:r>
              <a:rPr lang="en-US" dirty="0" err="1"/>
              <a:t>’</a:t>
            </a:r>
            <a:r>
              <a:rPr lang="en-US" i="1" dirty="0" err="1"/>
              <a:t>b</a:t>
            </a:r>
            <a:r>
              <a:rPr lang="en-US" dirty="0"/>
              <a:t> = 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dirty="0"/>
              <a:t> .</a:t>
            </a:r>
          </a:p>
          <a:p>
            <a:r>
              <a:rPr lang="en-US" u="sng" dirty="0" err="1"/>
              <a:t>Penyelesaian</a:t>
            </a:r>
            <a:r>
              <a:rPr lang="en-US" dirty="0"/>
              <a:t>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Perjanjian</a:t>
            </a:r>
            <a:r>
              <a:rPr lang="en-US" dirty="0"/>
              <a:t>: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(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)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dihilangkan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Boolean,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penekanan</a:t>
            </a:r>
            <a:r>
              <a:rPr lang="en-US" dirty="0"/>
              <a:t>:</a:t>
            </a:r>
          </a:p>
          <a:p>
            <a:pPr lvl="1"/>
            <a:r>
              <a:rPr lang="en-US" i="1" dirty="0" smtClean="0"/>
              <a:t>a</a:t>
            </a:r>
            <a:r>
              <a:rPr lang="en-US" dirty="0" smtClean="0"/>
              <a:t>(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i="1" dirty="0"/>
              <a:t>c</a:t>
            </a:r>
            <a:r>
              <a:rPr lang="en-US" dirty="0"/>
              <a:t>) = </a:t>
            </a:r>
            <a:r>
              <a:rPr lang="en-US" i="1" dirty="0" err="1"/>
              <a:t>ab</a:t>
            </a:r>
            <a:r>
              <a:rPr lang="en-US" dirty="0"/>
              <a:t> + </a:t>
            </a:r>
            <a:r>
              <a:rPr lang="en-US" i="1" dirty="0"/>
              <a:t>ac</a:t>
            </a:r>
            <a:endParaRPr lang="en-US" dirty="0"/>
          </a:p>
          <a:p>
            <a:pPr lvl="1"/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 err="1"/>
              <a:t>bc</a:t>
            </a:r>
            <a:r>
              <a:rPr lang="en-US" dirty="0"/>
              <a:t> = (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dirty="0"/>
              <a:t>) (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/>
              <a:t>c</a:t>
            </a:r>
            <a:r>
              <a:rPr lang="en-US" dirty="0"/>
              <a:t>)</a:t>
            </a:r>
          </a:p>
          <a:p>
            <a:pPr lvl="1"/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0 , </a:t>
            </a:r>
            <a:r>
              <a:rPr lang="en-US" dirty="0" err="1"/>
              <a:t>bukan</a:t>
            </a:r>
            <a:r>
              <a:rPr lang="en-US" dirty="0"/>
              <a:t> a0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176715"/>
              </p:ext>
            </p:extLst>
          </p:nvPr>
        </p:nvGraphicFramePr>
        <p:xfrm>
          <a:off x="1428727" y="2143116"/>
          <a:ext cx="5500726" cy="2196480"/>
        </p:xfrm>
        <a:graphic>
          <a:graphicData uri="http://schemas.openxmlformats.org/drawingml/2006/table">
            <a:tbl>
              <a:tblPr/>
              <a:tblGrid>
                <a:gridCol w="511717"/>
                <a:gridCol w="511717"/>
                <a:gridCol w="768025"/>
                <a:gridCol w="1023433"/>
                <a:gridCol w="1406994"/>
                <a:gridCol w="1278840"/>
              </a:tblGrid>
              <a:tr h="4392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b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’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’</a:t>
                      </a:r>
                      <a:r>
                        <a:rPr lang="en-US" sz="2400" i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b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 + </a:t>
                      </a:r>
                      <a:r>
                        <a:rPr lang="en-US" sz="2400" i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’</a:t>
                      </a:r>
                      <a:r>
                        <a:rPr lang="en-US" sz="2400" i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b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4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 + </a:t>
                      </a:r>
                      <a:r>
                        <a:rPr lang="en-US" sz="2400" i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b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4392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2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</a:rPr>
                        <a:t>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2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2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</a:rPr>
                        <a:t>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Prinsip</a:t>
            </a:r>
            <a:r>
              <a:rPr lang="en-US" b="1" dirty="0"/>
              <a:t> </a:t>
            </a:r>
            <a:r>
              <a:rPr lang="en-US" b="1" dirty="0" err="1" smtClean="0"/>
              <a:t>Dualitas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20000"/>
              </a:lnSpc>
            </a:pP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(</a:t>
            </a:r>
            <a:r>
              <a:rPr lang="en-US" i="1" dirty="0"/>
              <a:t>identity</a:t>
            </a:r>
            <a:r>
              <a:rPr lang="en-US" dirty="0"/>
              <a:t>)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Boolean yang </a:t>
            </a:r>
            <a:r>
              <a:rPr lang="en-US" dirty="0" err="1"/>
              <a:t>melibatkan</a:t>
            </a:r>
            <a:r>
              <a:rPr lang="en-US" dirty="0"/>
              <a:t> operator +, 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komplemen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*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mengganti</a:t>
            </a:r>
            <a:endParaRPr lang="en-US" dirty="0"/>
          </a:p>
          <a:p>
            <a:pPr lvl="2">
              <a:lnSpc>
                <a:spcPct val="120000"/>
              </a:lnSpc>
              <a:buNone/>
            </a:pPr>
            <a:r>
              <a:rPr lang="en-US" dirty="0"/>
              <a:t> 	</a:t>
            </a:r>
            <a:r>
              <a:rPr lang="en-US" sz="2900" dirty="0" smtClean="0">
                <a:sym typeface="Symbol"/>
              </a:rPr>
              <a:t></a:t>
            </a:r>
            <a:r>
              <a:rPr lang="en-US" sz="2900" dirty="0" smtClean="0"/>
              <a:t>   </a:t>
            </a:r>
            <a:r>
              <a:rPr lang="en-US" sz="2900" dirty="0" err="1"/>
              <a:t>dengan</a:t>
            </a:r>
            <a:r>
              <a:rPr lang="en-US" sz="2900" dirty="0"/>
              <a:t>  +</a:t>
            </a:r>
          </a:p>
          <a:p>
            <a:pPr lvl="2">
              <a:lnSpc>
                <a:spcPct val="120000"/>
              </a:lnSpc>
              <a:buNone/>
            </a:pPr>
            <a:r>
              <a:rPr lang="en-US" sz="2900" dirty="0"/>
              <a:t> 	+  </a:t>
            </a:r>
            <a:r>
              <a:rPr lang="en-US" sz="2900" dirty="0" err="1"/>
              <a:t>dengan</a:t>
            </a:r>
            <a:r>
              <a:rPr lang="en-US" sz="2900" dirty="0"/>
              <a:t>  </a:t>
            </a:r>
            <a:r>
              <a:rPr lang="en-US" sz="2900" dirty="0">
                <a:sym typeface="Symbol"/>
              </a:rPr>
              <a:t></a:t>
            </a:r>
            <a:endParaRPr lang="en-US" sz="2900" dirty="0"/>
          </a:p>
          <a:p>
            <a:pPr lvl="2">
              <a:lnSpc>
                <a:spcPct val="120000"/>
              </a:lnSpc>
              <a:buNone/>
            </a:pPr>
            <a:r>
              <a:rPr lang="en-US" sz="2900" dirty="0"/>
              <a:t> 	</a:t>
            </a:r>
            <a:r>
              <a:rPr lang="en-US" sz="2900" dirty="0" smtClean="0"/>
              <a:t>0  </a:t>
            </a:r>
            <a:r>
              <a:rPr lang="en-US" sz="2900" dirty="0" err="1"/>
              <a:t>dengan</a:t>
            </a:r>
            <a:r>
              <a:rPr lang="en-US" sz="2900" dirty="0"/>
              <a:t>  1</a:t>
            </a:r>
          </a:p>
          <a:p>
            <a:pPr lvl="2">
              <a:lnSpc>
                <a:spcPct val="120000"/>
              </a:lnSpc>
              <a:buNone/>
            </a:pPr>
            <a:r>
              <a:rPr lang="en-US" sz="2900" dirty="0"/>
              <a:t> 	1  </a:t>
            </a:r>
            <a:r>
              <a:rPr lang="en-US" sz="2900" dirty="0" err="1"/>
              <a:t>dengan</a:t>
            </a:r>
            <a:r>
              <a:rPr lang="en-US" sz="2900" dirty="0"/>
              <a:t>  0</a:t>
            </a:r>
          </a:p>
          <a:p>
            <a:pPr>
              <a:lnSpc>
                <a:spcPct val="120000"/>
              </a:lnSpc>
            </a:pP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membiarkan</a:t>
            </a:r>
            <a:r>
              <a:rPr lang="en-US" dirty="0"/>
              <a:t> operator </a:t>
            </a:r>
            <a:r>
              <a:rPr lang="en-US" dirty="0" err="1"/>
              <a:t>komplemen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*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. </a:t>
            </a:r>
            <a:r>
              <a:rPr lang="en-US" i="1" dirty="0"/>
              <a:t>S</a:t>
            </a:r>
            <a:r>
              <a:rPr lang="en-US" dirty="0"/>
              <a:t>*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/>
              <a:t>dual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.</a:t>
            </a:r>
          </a:p>
          <a:p>
            <a:pPr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b="1" dirty="0" err="1"/>
              <a:t>Contoh</a:t>
            </a:r>
            <a:r>
              <a:rPr lang="en-US" b="1" dirty="0"/>
              <a:t>.</a:t>
            </a:r>
            <a:r>
              <a:rPr lang="en-US" dirty="0"/>
              <a:t> 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1)(0 + </a:t>
            </a:r>
            <a:r>
              <a:rPr lang="en-US" i="1" dirty="0"/>
              <a:t>a</a:t>
            </a:r>
            <a:r>
              <a:rPr lang="en-US" dirty="0"/>
              <a:t>’) = 0  </a:t>
            </a:r>
            <a:r>
              <a:rPr lang="en-US" dirty="0" err="1"/>
              <a:t>dualnya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dirty="0"/>
              <a:t> + 0) + (1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’) = 1 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a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/>
              <a:t>‘ + </a:t>
            </a:r>
            <a:r>
              <a:rPr lang="en-US" i="1" dirty="0"/>
              <a:t>b</a:t>
            </a:r>
            <a:r>
              <a:rPr lang="en-US" dirty="0"/>
              <a:t>) = </a:t>
            </a:r>
            <a:r>
              <a:rPr lang="en-US" i="1" dirty="0" err="1"/>
              <a:t>ab</a:t>
            </a:r>
            <a:r>
              <a:rPr lang="en-US" dirty="0"/>
              <a:t>       </a:t>
            </a:r>
            <a:r>
              <a:rPr lang="en-US" dirty="0" err="1"/>
              <a:t>dualnya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 err="1"/>
              <a:t>a</a:t>
            </a:r>
            <a:r>
              <a:rPr lang="en-US" dirty="0" err="1"/>
              <a:t>‘</a:t>
            </a:r>
            <a:r>
              <a:rPr lang="en-US" i="1" dirty="0" err="1"/>
              <a:t>b</a:t>
            </a:r>
            <a:r>
              <a:rPr lang="en-US" dirty="0"/>
              <a:t> = 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6320" y="428604"/>
          <a:ext cx="6638952" cy="5852160"/>
        </p:xfrm>
        <a:graphic>
          <a:graphicData uri="http://schemas.openxmlformats.org/drawingml/2006/table">
            <a:tbl>
              <a:tblPr/>
              <a:tblGrid>
                <a:gridCol w="3223226"/>
                <a:gridCol w="3415726"/>
              </a:tblGrid>
              <a:tr h="808663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Times New Roman"/>
                        </a:rPr>
                        <a:t>1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.	</a:t>
                      </a:r>
                      <a:r>
                        <a:rPr lang="en-US" sz="2000" dirty="0" err="1">
                          <a:latin typeface="Calibri"/>
                          <a:ea typeface="Times New Roman"/>
                        </a:rPr>
                        <a:t>Hukum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Times New Roman"/>
                        </a:rPr>
                        <a:t>identitas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: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457200" marR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</a:rPr>
                        <a:t>(</a:t>
                      </a:r>
                      <a:r>
                        <a:rPr lang="en-US" sz="2000" dirty="0" err="1">
                          <a:latin typeface="Calibri"/>
                          <a:ea typeface="Times New Roman"/>
                        </a:rPr>
                        <a:t>i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)	   </a:t>
                      </a:r>
                      <a:r>
                        <a:rPr lang="en-US" sz="2000" i="1" dirty="0"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 + 0 = </a:t>
                      </a:r>
                      <a:r>
                        <a:rPr lang="en-US" sz="2000" i="1" dirty="0">
                          <a:latin typeface="Calibri"/>
                          <a:ea typeface="Times New Roman"/>
                        </a:rPr>
                        <a:t>a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457200" marR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</a:rPr>
                        <a:t>(ii)  </a:t>
                      </a:r>
                      <a:r>
                        <a:rPr lang="en-US" sz="2000" i="1" dirty="0"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000" dirty="0">
                          <a:latin typeface="Calibri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 1 = </a:t>
                      </a:r>
                      <a:r>
                        <a:rPr lang="en-US" sz="2000" i="1" dirty="0">
                          <a:latin typeface="Calibri"/>
                          <a:ea typeface="Times New Roman"/>
                        </a:rPr>
                        <a:t>a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</a:rPr>
                        <a:t>2.	</a:t>
                      </a:r>
                      <a:r>
                        <a:rPr lang="en-US" sz="2000" dirty="0" err="1">
                          <a:latin typeface="Calibri"/>
                          <a:ea typeface="Times New Roman"/>
                        </a:rPr>
                        <a:t>Hukum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Times New Roman"/>
                        </a:rPr>
                        <a:t>idempoten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: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marL="457200" marR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</a:rPr>
                        <a:t>(</a:t>
                      </a:r>
                      <a:r>
                        <a:rPr lang="en-US" sz="2000" dirty="0" err="1">
                          <a:latin typeface="Calibri"/>
                          <a:ea typeface="Times New Roman"/>
                        </a:rPr>
                        <a:t>i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)	  </a:t>
                      </a:r>
                      <a:r>
                        <a:rPr lang="en-US" sz="2000" i="1" dirty="0"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 + </a:t>
                      </a:r>
                      <a:r>
                        <a:rPr lang="en-US" sz="2000" i="1" dirty="0">
                          <a:latin typeface="Calibri"/>
                          <a:ea typeface="Times New Roman"/>
                        </a:rPr>
                        <a:t>a 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= </a:t>
                      </a:r>
                      <a:r>
                        <a:rPr lang="en-US" sz="2000" i="1" dirty="0">
                          <a:latin typeface="Calibri"/>
                          <a:ea typeface="Times New Roman"/>
                        </a:rPr>
                        <a:t>a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457200" marR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</a:rPr>
                        <a:t>(ii)  </a:t>
                      </a:r>
                      <a:r>
                        <a:rPr lang="en-US" sz="2000" i="1" dirty="0"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000" dirty="0">
                          <a:latin typeface="Calibri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000" i="1" dirty="0"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 = </a:t>
                      </a:r>
                      <a:r>
                        <a:rPr lang="en-US" sz="2000" i="1" dirty="0">
                          <a:latin typeface="Calibri"/>
                          <a:ea typeface="Times New Roman"/>
                        </a:rPr>
                        <a:t>a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663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</a:rPr>
                        <a:t>3.	</a:t>
                      </a:r>
                      <a:r>
                        <a:rPr lang="en-US" sz="2000" dirty="0" err="1">
                          <a:latin typeface="Calibri"/>
                          <a:ea typeface="Times New Roman"/>
                        </a:rPr>
                        <a:t>Hukum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Times New Roman"/>
                        </a:rPr>
                        <a:t>komplemen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: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marL="457200" marR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</a:rPr>
                        <a:t>(</a:t>
                      </a:r>
                      <a:r>
                        <a:rPr lang="en-US" sz="2000" dirty="0" err="1">
                          <a:latin typeface="Calibri"/>
                          <a:ea typeface="Times New Roman"/>
                        </a:rPr>
                        <a:t>i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)	   </a:t>
                      </a:r>
                      <a:r>
                        <a:rPr lang="en-US" sz="2000" i="1" dirty="0"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 + </a:t>
                      </a:r>
                      <a:r>
                        <a:rPr lang="en-US" sz="2000" i="1" dirty="0"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’ = 1 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457200" marR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</a:rPr>
                        <a:t>(ii)  </a:t>
                      </a:r>
                      <a:r>
                        <a:rPr lang="en-US" sz="2000" i="1" dirty="0" err="1">
                          <a:latin typeface="Calibri"/>
                          <a:ea typeface="Times New Roman"/>
                        </a:rPr>
                        <a:t>aa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’ = 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</a:rPr>
                        <a:t>4.	Hukum dominansi: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  <a:p>
                      <a:pPr marL="457200" marR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</a:rPr>
                        <a:t>(i)	   </a:t>
                      </a:r>
                      <a:r>
                        <a:rPr lang="en-US" sz="2000" i="1"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00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000">
                          <a:latin typeface="Calibri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>
                          <a:latin typeface="Calibri"/>
                          <a:ea typeface="Times New Roman"/>
                        </a:rPr>
                        <a:t> 0  = 0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  <a:p>
                      <a:pPr marL="457200" marR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</a:rPr>
                        <a:t>(ii)   </a:t>
                      </a:r>
                      <a:r>
                        <a:rPr lang="en-US" sz="2000" i="1"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000">
                          <a:latin typeface="Calibri"/>
                          <a:ea typeface="Times New Roman"/>
                        </a:rPr>
                        <a:t> + 1 = 1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663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</a:rPr>
                        <a:t>5.	</a:t>
                      </a:r>
                      <a:r>
                        <a:rPr lang="en-US" sz="2000" dirty="0" err="1">
                          <a:latin typeface="Calibri"/>
                          <a:ea typeface="Times New Roman"/>
                        </a:rPr>
                        <a:t>Hukum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Times New Roman"/>
                        </a:rPr>
                        <a:t>involusi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: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marL="457200" marR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</a:rPr>
                        <a:t>(</a:t>
                      </a:r>
                      <a:r>
                        <a:rPr lang="en-US" sz="2000" dirty="0" err="1">
                          <a:latin typeface="Calibri"/>
                          <a:ea typeface="Times New Roman"/>
                        </a:rPr>
                        <a:t>i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)	 (</a:t>
                      </a:r>
                      <a:r>
                        <a:rPr lang="en-US" sz="2000" i="1" dirty="0"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’)’ = </a:t>
                      </a:r>
                      <a:r>
                        <a:rPr lang="en-US" sz="2000" i="1" dirty="0">
                          <a:latin typeface="Calibri"/>
                          <a:ea typeface="Times New Roman"/>
                        </a:rPr>
                        <a:t>a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</a:rPr>
                        <a:t>6.	Hukum penyerapan: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  <a:p>
                      <a:pPr marL="457200" marR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</a:rPr>
                        <a:t>(i)	   </a:t>
                      </a:r>
                      <a:r>
                        <a:rPr lang="en-US" sz="2000" i="1"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000">
                          <a:latin typeface="Calibri"/>
                          <a:ea typeface="Times New Roman"/>
                        </a:rPr>
                        <a:t> + </a:t>
                      </a:r>
                      <a:r>
                        <a:rPr lang="en-US" sz="2000" i="1">
                          <a:latin typeface="Calibri"/>
                          <a:ea typeface="Times New Roman"/>
                        </a:rPr>
                        <a:t>ab</a:t>
                      </a:r>
                      <a:r>
                        <a:rPr lang="en-US" sz="2000">
                          <a:latin typeface="Calibri"/>
                          <a:ea typeface="Times New Roman"/>
                        </a:rPr>
                        <a:t> = </a:t>
                      </a:r>
                      <a:r>
                        <a:rPr lang="en-US" sz="2000" i="1">
                          <a:latin typeface="Calibri"/>
                          <a:ea typeface="Times New Roman"/>
                        </a:rPr>
                        <a:t>a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  <a:p>
                      <a:pPr marL="457200" marR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</a:rPr>
                        <a:t>(ii)  </a:t>
                      </a:r>
                      <a:r>
                        <a:rPr lang="en-US" sz="2000" i="1"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000">
                          <a:latin typeface="Calibri"/>
                          <a:ea typeface="Times New Roman"/>
                        </a:rPr>
                        <a:t>(</a:t>
                      </a:r>
                      <a:r>
                        <a:rPr lang="en-US" sz="2000" i="1"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000">
                          <a:latin typeface="Calibri"/>
                          <a:ea typeface="Times New Roman"/>
                        </a:rPr>
                        <a:t> + </a:t>
                      </a:r>
                      <a:r>
                        <a:rPr lang="en-US" sz="2000" i="1">
                          <a:latin typeface="Calibri"/>
                          <a:ea typeface="Times New Roman"/>
                        </a:rPr>
                        <a:t>b</a:t>
                      </a:r>
                      <a:r>
                        <a:rPr lang="en-US" sz="2000">
                          <a:latin typeface="Calibri"/>
                          <a:ea typeface="Times New Roman"/>
                        </a:rPr>
                        <a:t>) = </a:t>
                      </a:r>
                      <a:r>
                        <a:rPr lang="en-US" sz="2000" i="1">
                          <a:latin typeface="Calibri"/>
                          <a:ea typeface="Times New Roman"/>
                        </a:rPr>
                        <a:t>a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663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</a:rPr>
                        <a:t>7.	</a:t>
                      </a:r>
                      <a:r>
                        <a:rPr lang="en-US" sz="2000" dirty="0" err="1">
                          <a:latin typeface="Calibri"/>
                          <a:ea typeface="Times New Roman"/>
                        </a:rPr>
                        <a:t>Hukum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Times New Roman"/>
                        </a:rPr>
                        <a:t>komutatif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: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marL="457200" marR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</a:rPr>
                        <a:t>(</a:t>
                      </a:r>
                      <a:r>
                        <a:rPr lang="en-US" sz="2000" dirty="0" err="1">
                          <a:latin typeface="Calibri"/>
                          <a:ea typeface="Times New Roman"/>
                        </a:rPr>
                        <a:t>i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)	   </a:t>
                      </a:r>
                      <a:r>
                        <a:rPr lang="en-US" sz="2000" i="1" dirty="0"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 + </a:t>
                      </a:r>
                      <a:r>
                        <a:rPr lang="en-US" sz="2000" i="1" dirty="0">
                          <a:latin typeface="Calibri"/>
                          <a:ea typeface="Times New Roman"/>
                        </a:rPr>
                        <a:t>b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 = </a:t>
                      </a:r>
                      <a:r>
                        <a:rPr lang="en-US" sz="2000" i="1" dirty="0">
                          <a:latin typeface="Calibri"/>
                          <a:ea typeface="Times New Roman"/>
                        </a:rPr>
                        <a:t>b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 + </a:t>
                      </a:r>
                      <a:r>
                        <a:rPr lang="en-US" sz="2000" i="1" dirty="0">
                          <a:latin typeface="Calibri"/>
                          <a:ea typeface="Times New Roman"/>
                        </a:rPr>
                        <a:t>a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457200" marR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</a:rPr>
                        <a:t>(ii)   </a:t>
                      </a:r>
                      <a:r>
                        <a:rPr lang="en-US" sz="2000" i="1" dirty="0" err="1">
                          <a:latin typeface="Calibri"/>
                          <a:ea typeface="Times New Roman"/>
                        </a:rPr>
                        <a:t>ab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 = </a:t>
                      </a:r>
                      <a:r>
                        <a:rPr lang="en-US" sz="2000" i="1" dirty="0" err="1">
                          <a:latin typeface="Calibri"/>
                          <a:ea typeface="Times New Roman"/>
                        </a:rPr>
                        <a:t>ba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</a:rPr>
                        <a:t>8.	Hukum asosiatif: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  <a:p>
                      <a:pPr marL="457200" marR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</a:rPr>
                        <a:t>(i)	   </a:t>
                      </a:r>
                      <a:r>
                        <a:rPr lang="en-US" sz="2000" i="1"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000">
                          <a:latin typeface="Calibri"/>
                          <a:ea typeface="Times New Roman"/>
                        </a:rPr>
                        <a:t> + (</a:t>
                      </a:r>
                      <a:r>
                        <a:rPr lang="en-US" sz="2000" i="1">
                          <a:latin typeface="Calibri"/>
                          <a:ea typeface="Times New Roman"/>
                        </a:rPr>
                        <a:t>b</a:t>
                      </a:r>
                      <a:r>
                        <a:rPr lang="en-US" sz="2000">
                          <a:latin typeface="Calibri"/>
                          <a:ea typeface="Times New Roman"/>
                        </a:rPr>
                        <a:t> + </a:t>
                      </a:r>
                      <a:r>
                        <a:rPr lang="en-US" sz="2000" i="1">
                          <a:latin typeface="Calibri"/>
                          <a:ea typeface="Times New Roman"/>
                        </a:rPr>
                        <a:t>c</a:t>
                      </a:r>
                      <a:r>
                        <a:rPr lang="en-US" sz="2000">
                          <a:latin typeface="Calibri"/>
                          <a:ea typeface="Times New Roman"/>
                        </a:rPr>
                        <a:t>) = (</a:t>
                      </a:r>
                      <a:r>
                        <a:rPr lang="en-US" sz="2000" i="1"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000">
                          <a:latin typeface="Calibri"/>
                          <a:ea typeface="Times New Roman"/>
                        </a:rPr>
                        <a:t> + </a:t>
                      </a:r>
                      <a:r>
                        <a:rPr lang="en-US" sz="2000" i="1">
                          <a:latin typeface="Calibri"/>
                          <a:ea typeface="Times New Roman"/>
                        </a:rPr>
                        <a:t>b</a:t>
                      </a:r>
                      <a:r>
                        <a:rPr lang="en-US" sz="2000">
                          <a:latin typeface="Calibri"/>
                          <a:ea typeface="Times New Roman"/>
                        </a:rPr>
                        <a:t>) + </a:t>
                      </a:r>
                      <a:r>
                        <a:rPr lang="en-US" sz="2000" i="1">
                          <a:latin typeface="Calibri"/>
                          <a:ea typeface="Times New Roman"/>
                        </a:rPr>
                        <a:t>c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  <a:p>
                      <a:pPr marL="457200" marR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</a:rPr>
                        <a:t>(ii)   </a:t>
                      </a:r>
                      <a:r>
                        <a:rPr lang="en-US" sz="2000" i="1"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000">
                          <a:latin typeface="Calibri"/>
                          <a:ea typeface="Times New Roman"/>
                        </a:rPr>
                        <a:t> (</a:t>
                      </a:r>
                      <a:r>
                        <a:rPr lang="en-US" sz="2000" i="1">
                          <a:latin typeface="Calibri"/>
                          <a:ea typeface="Times New Roman"/>
                        </a:rPr>
                        <a:t>b</a:t>
                      </a:r>
                      <a:r>
                        <a:rPr lang="en-US" sz="200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000" i="1">
                          <a:latin typeface="Calibri"/>
                          <a:ea typeface="Times New Roman"/>
                        </a:rPr>
                        <a:t>c</a:t>
                      </a:r>
                      <a:r>
                        <a:rPr lang="en-US" sz="2000">
                          <a:latin typeface="Calibri"/>
                          <a:ea typeface="Times New Roman"/>
                        </a:rPr>
                        <a:t>) = (</a:t>
                      </a:r>
                      <a:r>
                        <a:rPr lang="en-US" sz="2000" i="1"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00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000" i="1">
                          <a:latin typeface="Calibri"/>
                          <a:ea typeface="Times New Roman"/>
                        </a:rPr>
                        <a:t>b</a:t>
                      </a:r>
                      <a:r>
                        <a:rPr lang="en-US" sz="2000">
                          <a:latin typeface="Calibri"/>
                          <a:ea typeface="Times New Roman"/>
                        </a:rPr>
                        <a:t>) </a:t>
                      </a:r>
                      <a:r>
                        <a:rPr lang="en-US" sz="2000" i="1">
                          <a:latin typeface="Calibri"/>
                          <a:ea typeface="Times New Roman"/>
                        </a:rPr>
                        <a:t>c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8258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 startAt="9"/>
                      </a:pPr>
                      <a:r>
                        <a:rPr lang="en-US" sz="2000" dirty="0" err="1" smtClean="0">
                          <a:latin typeface="Calibri"/>
                          <a:ea typeface="Times New Roman"/>
                        </a:rPr>
                        <a:t>Hukum</a:t>
                      </a:r>
                      <a:r>
                        <a:rPr lang="en-US" sz="2000" dirty="0" smtClean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Times New Roman"/>
                        </a:rPr>
                        <a:t>distributif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: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549275" marR="0" indent="-3206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romanLcParenBoth"/>
                      </a:pPr>
                      <a:r>
                        <a:rPr lang="en-US" sz="2000" i="1" dirty="0" smtClean="0"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000" dirty="0" smtClean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+ (</a:t>
                      </a:r>
                      <a:r>
                        <a:rPr lang="en-US" sz="2000" i="1" dirty="0">
                          <a:latin typeface="Calibri"/>
                          <a:ea typeface="Times New Roman"/>
                        </a:rPr>
                        <a:t>b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000" i="1" dirty="0">
                          <a:latin typeface="Calibri"/>
                          <a:ea typeface="Times New Roman"/>
                        </a:rPr>
                        <a:t>c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) = (</a:t>
                      </a:r>
                      <a:r>
                        <a:rPr lang="en-US" sz="2000" i="1" dirty="0"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 + </a:t>
                      </a:r>
                      <a:r>
                        <a:rPr lang="en-US" sz="2000" i="1" dirty="0">
                          <a:latin typeface="Calibri"/>
                          <a:ea typeface="Times New Roman"/>
                        </a:rPr>
                        <a:t>b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) (</a:t>
                      </a:r>
                      <a:r>
                        <a:rPr lang="en-US" sz="2000" i="1" dirty="0"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 + </a:t>
                      </a:r>
                      <a:r>
                        <a:rPr lang="en-US" sz="2000" i="1" dirty="0">
                          <a:latin typeface="Calibri"/>
                          <a:ea typeface="Times New Roman"/>
                        </a:rPr>
                        <a:t>c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)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549275" marR="0" indent="-3206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romanLcParenBoth"/>
                      </a:pPr>
                      <a:r>
                        <a:rPr lang="en-US" sz="2000" i="1" dirty="0" smtClean="0"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000" dirty="0" smtClean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(</a:t>
                      </a:r>
                      <a:r>
                        <a:rPr lang="en-US" sz="2000" i="1" dirty="0">
                          <a:latin typeface="Calibri"/>
                          <a:ea typeface="Times New Roman"/>
                        </a:rPr>
                        <a:t>b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 + </a:t>
                      </a:r>
                      <a:r>
                        <a:rPr lang="en-US" sz="2000" i="1" dirty="0">
                          <a:latin typeface="Calibri"/>
                          <a:ea typeface="Times New Roman"/>
                        </a:rPr>
                        <a:t>c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) = </a:t>
                      </a:r>
                      <a:r>
                        <a:rPr lang="en-US" sz="2000" i="1" dirty="0"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000" i="1" dirty="0">
                          <a:latin typeface="Calibri"/>
                          <a:ea typeface="Times New Roman"/>
                        </a:rPr>
                        <a:t>b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 + </a:t>
                      </a:r>
                      <a:r>
                        <a:rPr lang="en-US" sz="2000" i="1" dirty="0"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000" i="1" dirty="0">
                          <a:latin typeface="Calibri"/>
                          <a:ea typeface="Times New Roman"/>
                        </a:rPr>
                        <a:t>c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Times New Roman"/>
                        </a:rPr>
                        <a:t>10.</a:t>
                      </a:r>
                      <a:r>
                        <a:rPr lang="en-US" sz="2000" baseline="0" dirty="0" smtClean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Calibri"/>
                          <a:ea typeface="Times New Roman"/>
                        </a:rPr>
                        <a:t>Hukum</a:t>
                      </a:r>
                      <a:r>
                        <a:rPr lang="en-US" sz="2000" dirty="0" smtClean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De Morgan: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marL="457200" marR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</a:rPr>
                        <a:t>(</a:t>
                      </a:r>
                      <a:r>
                        <a:rPr lang="en-US" sz="2000" dirty="0" err="1">
                          <a:latin typeface="Calibri"/>
                          <a:ea typeface="Times New Roman"/>
                        </a:rPr>
                        <a:t>i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)	(</a:t>
                      </a:r>
                      <a:r>
                        <a:rPr lang="en-US" sz="2000" i="1" dirty="0"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 + </a:t>
                      </a:r>
                      <a:r>
                        <a:rPr lang="en-US" sz="2000" i="1" dirty="0">
                          <a:latin typeface="Calibri"/>
                          <a:ea typeface="Times New Roman"/>
                        </a:rPr>
                        <a:t>b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)’ = </a:t>
                      </a:r>
                      <a:r>
                        <a:rPr lang="en-US" sz="2000" i="1" dirty="0" err="1"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000" dirty="0" err="1">
                          <a:latin typeface="Calibri"/>
                          <a:ea typeface="Times New Roman"/>
                        </a:rPr>
                        <a:t>’</a:t>
                      </a:r>
                      <a:r>
                        <a:rPr lang="en-US" sz="2000" i="1" dirty="0" err="1">
                          <a:latin typeface="Calibri"/>
                          <a:ea typeface="Times New Roman"/>
                        </a:rPr>
                        <a:t>b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’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457200" marR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</a:rPr>
                        <a:t>(ii) (</a:t>
                      </a:r>
                      <a:r>
                        <a:rPr lang="en-US" sz="2000" i="1" dirty="0" err="1">
                          <a:latin typeface="Calibri"/>
                          <a:ea typeface="Times New Roman"/>
                        </a:rPr>
                        <a:t>ab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)’ = </a:t>
                      </a:r>
                      <a:r>
                        <a:rPr lang="en-US" sz="2000" i="1" dirty="0"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’ + </a:t>
                      </a:r>
                      <a:r>
                        <a:rPr lang="en-US" sz="2000" i="1" dirty="0">
                          <a:latin typeface="Calibri"/>
                          <a:ea typeface="Times New Roman"/>
                        </a:rPr>
                        <a:t>b</a:t>
                      </a:r>
                      <a:r>
                        <a:rPr lang="en-US" sz="2000" dirty="0" smtClean="0">
                          <a:latin typeface="Calibri"/>
                          <a:ea typeface="Times New Roman"/>
                        </a:rPr>
                        <a:t>’</a:t>
                      </a:r>
                    </a:p>
                    <a:p>
                      <a:pPr marL="457200" marR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03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11"/>
                        <a:tabLst>
                          <a:tab pos="228600" algn="l"/>
                        </a:tabLst>
                      </a:pPr>
                      <a:r>
                        <a:rPr lang="en-US" sz="2000" dirty="0" err="1">
                          <a:latin typeface="Calibri"/>
                          <a:ea typeface="Times New Roman"/>
                        </a:rPr>
                        <a:t>Hukum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 0/1 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22860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</a:rPr>
                        <a:t>  (</a:t>
                      </a:r>
                      <a:r>
                        <a:rPr lang="en-US" sz="2000" dirty="0" err="1">
                          <a:latin typeface="Calibri"/>
                          <a:ea typeface="Times New Roman"/>
                        </a:rPr>
                        <a:t>i</a:t>
                      </a:r>
                      <a:r>
                        <a:rPr lang="en-US" sz="2000" dirty="0">
                          <a:latin typeface="Calibri"/>
                          <a:ea typeface="Times New Roman"/>
                        </a:rPr>
                        <a:t>)   0’ = 1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</a:rPr>
                        <a:t>       (ii)  1’ = 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0" y="0"/>
          <a:ext cx="104775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tion" r:id="rId3" imgW="101556" imgH="190417" progId="Equation.3">
                  <p:embed/>
                </p:oleObj>
              </mc:Choice>
              <mc:Fallback>
                <p:oleObj name="Equation" r:id="rId3" imgW="101556" imgH="190417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04775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Latihan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2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Tujuan pembelajaran</a:t>
            </a:r>
            <a:br>
              <a:rPr lang="en-US" smtClean="0"/>
            </a:br>
            <a:r>
              <a:rPr lang="en-US" sz="1800" smtClean="0"/>
              <a:t>setelah belajar materi aljabar Boolean, mahasiswa dapat:</a:t>
            </a:r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Mengetahui definisi aljabar Boolean</a:t>
            </a:r>
          </a:p>
          <a:p>
            <a:r>
              <a:rPr lang="en-US" smtClean="0"/>
              <a:t>Menggunakan Postulat Huntington untuk menguji suatu tuple apakah termasuk aljabar Boolean atau bukan</a:t>
            </a:r>
          </a:p>
          <a:p>
            <a:r>
              <a:rPr lang="en-US" smtClean="0"/>
              <a:t>Memahami ekspresi dan  mengevaluasi Boolean </a:t>
            </a:r>
          </a:p>
          <a:p>
            <a:r>
              <a:rPr lang="en-US" smtClean="0"/>
              <a:t>Memahami prinsip dualitas dalam aljabar boolean</a:t>
            </a:r>
          </a:p>
          <a:p>
            <a:endParaRPr lang="en-US" smtClean="0"/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7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Pengenalan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Definisi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672292" cy="3741738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Struktur</a:t>
            </a:r>
            <a:r>
              <a:rPr lang="en-US" dirty="0" smtClean="0"/>
              <a:t> 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/>
              <a:t>yang "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intisari</a:t>
            </a:r>
            <a:r>
              <a:rPr lang="en-US" dirty="0"/>
              <a:t>"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AND, OR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smtClean="0"/>
              <a:t>NOT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union, </a:t>
            </a:r>
            <a:r>
              <a:rPr lang="en-US" dirty="0" err="1"/>
              <a:t>interseksi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komplemen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Boolean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data yang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. </a:t>
            </a:r>
            <a:r>
              <a:rPr lang="en-US" dirty="0" err="1"/>
              <a:t>Yaitu</a:t>
            </a:r>
            <a:r>
              <a:rPr lang="en-US" dirty="0"/>
              <a:t> true </a:t>
            </a:r>
            <a:r>
              <a:rPr lang="en-US" dirty="0" err="1"/>
              <a:t>atau</a:t>
            </a:r>
            <a:r>
              <a:rPr lang="en-US" dirty="0"/>
              <a:t> false (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).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16" y="1905000"/>
            <a:ext cx="3298113" cy="576262"/>
          </a:xfrm>
        </p:spPr>
        <p:txBody>
          <a:bodyPr/>
          <a:lstStyle/>
          <a:p>
            <a:r>
              <a:rPr lang="en-US" smtClean="0"/>
              <a:t>Operator &amp; pelopor 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6016" y="2514600"/>
            <a:ext cx="4002432" cy="3741738"/>
          </a:xfrm>
        </p:spPr>
        <p:txBody>
          <a:bodyPr/>
          <a:lstStyle/>
          <a:p>
            <a:pPr lvl="0"/>
            <a:r>
              <a:rPr lang="en-US"/>
              <a:t>Simbol yang digunakan pada aljabar Boolean itu sendiri adalah  (.) untuk AND, (+) untuk OR dan </a:t>
            </a:r>
            <a:r>
              <a:rPr lang="en-US" smtClean="0"/>
              <a:t>(~ </a:t>
            </a:r>
            <a:r>
              <a:rPr lang="en-US"/>
              <a:t>) untuk </a:t>
            </a:r>
            <a:r>
              <a:rPr lang="en-US" smtClean="0"/>
              <a:t>NOT.</a:t>
            </a:r>
            <a:endParaRPr lang="en-US"/>
          </a:p>
          <a:p>
            <a:pPr lvl="0"/>
            <a:r>
              <a:rPr lang="en-US"/>
              <a:t>Pelopornya George Boole</a:t>
            </a:r>
          </a:p>
          <a:p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Konsep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7344700" cy="4195481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terdapat</a:t>
            </a:r>
            <a:endParaRPr lang="en-US" dirty="0"/>
          </a:p>
          <a:p>
            <a:pPr lvl="1"/>
            <a:r>
              <a:rPr lang="en-US" dirty="0" err="1"/>
              <a:t>Dua</a:t>
            </a:r>
            <a:r>
              <a:rPr lang="en-US" dirty="0"/>
              <a:t> operator </a:t>
            </a:r>
            <a:r>
              <a:rPr lang="en-US" dirty="0" err="1"/>
              <a:t>biner</a:t>
            </a:r>
            <a:r>
              <a:rPr lang="en-US" dirty="0"/>
              <a:t>: </a:t>
            </a:r>
            <a:r>
              <a:rPr lang="en-US" dirty="0" smtClean="0"/>
              <a:t>(+)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)</a:t>
            </a:r>
            <a:endParaRPr lang="en-US" dirty="0"/>
          </a:p>
          <a:p>
            <a:pPr lvl="1"/>
            <a:r>
              <a:rPr lang="en-US" dirty="0" err="1"/>
              <a:t>Sebuah</a:t>
            </a:r>
            <a:r>
              <a:rPr lang="en-US" dirty="0"/>
              <a:t> operator </a:t>
            </a:r>
            <a:r>
              <a:rPr lang="en-US" dirty="0" err="1"/>
              <a:t>uner</a:t>
            </a:r>
            <a:r>
              <a:rPr lang="en-US" dirty="0"/>
              <a:t>: </a:t>
            </a:r>
            <a:r>
              <a:rPr lang="en-US" dirty="0" smtClean="0"/>
              <a:t>(’).</a:t>
            </a:r>
            <a:endParaRPr lang="en-US" dirty="0"/>
          </a:p>
          <a:p>
            <a:pPr lvl="1"/>
            <a:r>
              <a:rPr lang="en-US" i="1" dirty="0"/>
              <a:t>B</a:t>
            </a:r>
            <a:r>
              <a:rPr lang="en-US" dirty="0"/>
              <a:t> : </a:t>
            </a:r>
            <a:r>
              <a:rPr lang="en-US" dirty="0" err="1"/>
              <a:t>himpunan</a:t>
            </a:r>
            <a:r>
              <a:rPr lang="en-US" dirty="0"/>
              <a:t> yang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operator +,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’</a:t>
            </a:r>
          </a:p>
          <a:p>
            <a:pPr lvl="1"/>
            <a:r>
              <a:rPr lang="en-US" dirty="0"/>
              <a:t>0 </a:t>
            </a:r>
            <a:r>
              <a:rPr lang="en-US" dirty="0" err="1"/>
              <a:t>dan</a:t>
            </a:r>
            <a:r>
              <a:rPr lang="en-US" dirty="0"/>
              <a:t> 1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err="1"/>
              <a:t>berbeda</a:t>
            </a:r>
            <a:r>
              <a:rPr lang="en-US"/>
              <a:t> </a:t>
            </a:r>
            <a:r>
              <a:rPr lang="en-US" smtClean="0"/>
              <a:t>anggota </a:t>
            </a:r>
            <a:r>
              <a:rPr lang="en-US" i="1" dirty="0"/>
              <a:t>B</a:t>
            </a:r>
            <a:r>
              <a:rPr lang="en-US" dirty="0"/>
              <a:t>. </a:t>
            </a:r>
          </a:p>
          <a:p>
            <a:pPr lvl="1"/>
            <a:r>
              <a:rPr lang="en-US" b="1" dirty="0" err="1"/>
              <a:t>Tupel</a:t>
            </a:r>
            <a:endParaRPr lang="en-US" b="1" dirty="0"/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/>
              <a:t>	(</a:t>
            </a:r>
            <a:r>
              <a:rPr lang="en-US" i="1" dirty="0"/>
              <a:t>B</a:t>
            </a:r>
            <a:r>
              <a:rPr lang="en-US" dirty="0"/>
              <a:t>, +,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, ’)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Syarat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 smtClean="0"/>
              <a:t>aljabar</a:t>
            </a:r>
            <a:r>
              <a:rPr lang="en-US" sz="2800" dirty="0" smtClean="0"/>
              <a:t> </a:t>
            </a:r>
            <a:r>
              <a:rPr lang="en-US" sz="2800" dirty="0"/>
              <a:t>Boolean,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diperlihatkan</a:t>
            </a:r>
            <a:r>
              <a:rPr lang="en-US" sz="2800" dirty="0"/>
              <a:t>:</a:t>
            </a:r>
          </a:p>
          <a:p>
            <a:pPr lvl="1"/>
            <a:r>
              <a:rPr lang="en-US" sz="2400" dirty="0" err="1"/>
              <a:t>Elemen-elemen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,</a:t>
            </a:r>
          </a:p>
          <a:p>
            <a:pPr lvl="1"/>
            <a:r>
              <a:rPr lang="en-US" sz="2400" dirty="0" err="1"/>
              <a:t>Kaidah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operator </a:t>
            </a:r>
            <a:r>
              <a:rPr lang="en-US" sz="2400" dirty="0" err="1"/>
              <a:t>biner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operator </a:t>
            </a:r>
            <a:r>
              <a:rPr lang="en-US" sz="2400" dirty="0" err="1"/>
              <a:t>uner</a:t>
            </a:r>
            <a:r>
              <a:rPr lang="en-US" sz="2400" dirty="0"/>
              <a:t>,</a:t>
            </a:r>
          </a:p>
          <a:p>
            <a:pPr lvl="1"/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postulat</a:t>
            </a:r>
            <a:r>
              <a:rPr lang="en-US" sz="2400" dirty="0"/>
              <a:t> Huntington.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Syarat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aksioma-aksioma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err="1" smtClean="0"/>
              <a:t>postulat</a:t>
            </a:r>
            <a:r>
              <a:rPr lang="en-US" b="1" dirty="0" smtClean="0"/>
              <a:t> Huntington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i="1" dirty="0" smtClean="0"/>
              <a:t>1. Closure</a:t>
            </a:r>
            <a:r>
              <a:rPr lang="en-US" dirty="0"/>
              <a:t>:	</a:t>
            </a:r>
            <a:r>
              <a:rPr lang="en-US" dirty="0" smtClean="0"/>
              <a:t>(</a:t>
            </a:r>
            <a:r>
              <a:rPr lang="en-US" dirty="0" err="1"/>
              <a:t>i</a:t>
            </a:r>
            <a:r>
              <a:rPr lang="en-US" dirty="0"/>
              <a:t>)  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   </a:t>
            </a:r>
          </a:p>
          <a:p>
            <a:pPr lvl="1">
              <a:buNone/>
            </a:pPr>
            <a:r>
              <a:rPr lang="en-US" dirty="0"/>
              <a:t>			</a:t>
            </a:r>
            <a:r>
              <a:rPr lang="en-US" dirty="0" smtClean="0"/>
              <a:t>	(</a:t>
            </a:r>
            <a:r>
              <a:rPr lang="en-US" dirty="0"/>
              <a:t>ii)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     </a:t>
            </a:r>
          </a:p>
          <a:p>
            <a:pPr lvl="1">
              <a:buNone/>
            </a:pPr>
            <a:r>
              <a:rPr lang="en-US" dirty="0"/>
              <a:t> </a:t>
            </a: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Identitas</a:t>
            </a:r>
            <a:r>
              <a:rPr lang="en-US" dirty="0"/>
              <a:t>:	</a:t>
            </a:r>
            <a:r>
              <a:rPr lang="en-US" dirty="0" smtClean="0"/>
              <a:t>(</a:t>
            </a:r>
            <a:r>
              <a:rPr lang="en-US" dirty="0" err="1"/>
              <a:t>i</a:t>
            </a:r>
            <a:r>
              <a:rPr lang="en-US" dirty="0"/>
              <a:t>)  </a:t>
            </a:r>
            <a:r>
              <a:rPr lang="en-US" i="1" dirty="0"/>
              <a:t>a</a:t>
            </a:r>
            <a:r>
              <a:rPr lang="en-US" dirty="0"/>
              <a:t> + 0 = </a:t>
            </a:r>
            <a:r>
              <a:rPr lang="en-US" i="1" dirty="0"/>
              <a:t>a</a:t>
            </a:r>
            <a:endParaRPr lang="en-US" dirty="0"/>
          </a:p>
          <a:p>
            <a:pPr lvl="1">
              <a:buNone/>
            </a:pPr>
            <a:r>
              <a:rPr lang="en-US" dirty="0"/>
              <a:t>			</a:t>
            </a:r>
            <a:r>
              <a:rPr lang="en-US" dirty="0" smtClean="0"/>
              <a:t>	(</a:t>
            </a:r>
            <a:r>
              <a:rPr lang="en-US" dirty="0"/>
              <a:t>ii)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1 = </a:t>
            </a:r>
            <a:r>
              <a:rPr lang="en-US" i="1" dirty="0"/>
              <a:t>a</a:t>
            </a:r>
            <a:endParaRPr lang="en-US" dirty="0"/>
          </a:p>
          <a:p>
            <a:pPr lvl="1">
              <a:buNone/>
            </a:pP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err="1"/>
              <a:t>Komutatif</a:t>
            </a:r>
            <a:r>
              <a:rPr lang="en-US" smtClean="0"/>
              <a:t>:(</a:t>
            </a:r>
            <a:r>
              <a:rPr lang="en-US" dirty="0" err="1"/>
              <a:t>i</a:t>
            </a:r>
            <a:r>
              <a:rPr lang="en-US" dirty="0"/>
              <a:t>)  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dirty="0"/>
              <a:t> = </a:t>
            </a:r>
            <a:r>
              <a:rPr lang="en-US" i="1" dirty="0"/>
              <a:t>b</a:t>
            </a:r>
            <a:r>
              <a:rPr lang="en-US" dirty="0"/>
              <a:t> + </a:t>
            </a:r>
            <a:r>
              <a:rPr lang="en-US" i="1" dirty="0"/>
              <a:t>a</a:t>
            </a:r>
            <a:endParaRPr lang="en-US" dirty="0"/>
          </a:p>
          <a:p>
            <a:pPr lvl="1">
              <a:buNone/>
            </a:pPr>
            <a:r>
              <a:rPr lang="en-US" dirty="0"/>
              <a:t>				(ii) 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= </a:t>
            </a:r>
            <a:r>
              <a:rPr lang="en-US" i="1" dirty="0"/>
              <a:t>b</a:t>
            </a:r>
            <a:r>
              <a:rPr lang="en-US" dirty="0"/>
              <a:t> . </a:t>
            </a:r>
            <a:r>
              <a:rPr lang="en-US" i="1" dirty="0" smtClean="0"/>
              <a:t>a</a:t>
            </a:r>
            <a:endParaRPr lang="en-US" dirty="0"/>
          </a:p>
          <a:p>
            <a:pPr lvl="1">
              <a:buNone/>
            </a:pPr>
            <a:r>
              <a:rPr lang="en-US" dirty="0"/>
              <a:t>4. </a:t>
            </a:r>
            <a:r>
              <a:rPr lang="en-US" dirty="0" err="1"/>
              <a:t>Distributif</a:t>
            </a:r>
            <a:r>
              <a:rPr lang="en-US" dirty="0"/>
              <a:t>:	</a:t>
            </a:r>
            <a:r>
              <a:rPr lang="en-US" dirty="0" smtClean="0"/>
              <a:t>(</a:t>
            </a:r>
            <a:r>
              <a:rPr lang="en-US" dirty="0" err="1"/>
              <a:t>i</a:t>
            </a:r>
            <a:r>
              <a:rPr lang="en-US" dirty="0"/>
              <a:t>)  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(</a:t>
            </a:r>
            <a:r>
              <a:rPr lang="en-US" i="1" dirty="0"/>
              <a:t>b</a:t>
            </a:r>
            <a:r>
              <a:rPr lang="en-US" dirty="0"/>
              <a:t> + </a:t>
            </a:r>
            <a:r>
              <a:rPr lang="en-US" i="1" dirty="0"/>
              <a:t>c</a:t>
            </a:r>
            <a:r>
              <a:rPr lang="en-US" dirty="0"/>
              <a:t>) = (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) + (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/>
              <a:t>)</a:t>
            </a:r>
          </a:p>
          <a:p>
            <a:pPr lvl="1">
              <a:buNone/>
            </a:pPr>
            <a:r>
              <a:rPr lang="en-US" dirty="0"/>
              <a:t>				(ii)  </a:t>
            </a:r>
            <a:r>
              <a:rPr lang="en-US" i="1" dirty="0"/>
              <a:t>a</a:t>
            </a:r>
            <a:r>
              <a:rPr lang="en-US" dirty="0"/>
              <a:t> + (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/>
              <a:t>) = (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/>
              <a:t>c</a:t>
            </a:r>
            <a:r>
              <a:rPr lang="en-US" dirty="0" smtClean="0"/>
              <a:t>)</a:t>
            </a:r>
            <a:endParaRPr lang="en-US" dirty="0"/>
          </a:p>
          <a:p>
            <a:pPr lvl="1">
              <a:buNone/>
            </a:pPr>
            <a:r>
              <a:rPr lang="en-US" dirty="0"/>
              <a:t>5. </a:t>
            </a:r>
            <a:r>
              <a:rPr lang="en-US" dirty="0" err="1"/>
              <a:t>Komplemen</a:t>
            </a:r>
            <a:r>
              <a:rPr lang="en-US" dirty="0"/>
              <a:t>:	</a:t>
            </a:r>
            <a:r>
              <a:rPr lang="en-US" dirty="0" smtClean="0"/>
              <a:t>(</a:t>
            </a:r>
            <a:r>
              <a:rPr lang="en-US" dirty="0" err="1"/>
              <a:t>i</a:t>
            </a:r>
            <a:r>
              <a:rPr lang="en-US" dirty="0"/>
              <a:t>)  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dirty="0"/>
              <a:t>’ = 1 </a:t>
            </a:r>
          </a:p>
          <a:p>
            <a:pPr lvl="1">
              <a:buNone/>
            </a:pPr>
            <a:r>
              <a:rPr lang="en-US" dirty="0"/>
              <a:t> 				(ii) 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’ = 0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Aljabar</a:t>
            </a:r>
            <a:r>
              <a:rPr lang="en-US" dirty="0" smtClean="0"/>
              <a:t> Boolean </a:t>
            </a:r>
            <a:r>
              <a:rPr lang="en-US" dirty="0" err="1" smtClean="0"/>
              <a:t>dua-nilai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/>
              <a:t>= {0, 1}</a:t>
            </a:r>
          </a:p>
          <a:p>
            <a:pPr lvl="0"/>
            <a:r>
              <a:rPr lang="en-US" dirty="0"/>
              <a:t>operator </a:t>
            </a:r>
            <a:r>
              <a:rPr lang="en-US" dirty="0" err="1"/>
              <a:t>biner</a:t>
            </a:r>
            <a:r>
              <a:rPr lang="en-US" dirty="0"/>
              <a:t>, +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endParaRPr lang="en-US" dirty="0"/>
          </a:p>
          <a:p>
            <a:pPr lvl="0"/>
            <a:r>
              <a:rPr lang="en-US" dirty="0"/>
              <a:t>operator </a:t>
            </a:r>
            <a:r>
              <a:rPr lang="en-US" dirty="0" err="1"/>
              <a:t>uner</a:t>
            </a:r>
            <a:r>
              <a:rPr lang="en-US" dirty="0"/>
              <a:t>, ’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/>
            <a:r>
              <a:rPr lang="en-US" sz="2800" b="1" dirty="0" err="1" smtClean="0"/>
              <a:t>Kaidah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untuk</a:t>
            </a:r>
            <a:r>
              <a:rPr lang="en-US" sz="2800" b="1" dirty="0" smtClean="0"/>
              <a:t> operator </a:t>
            </a:r>
            <a:r>
              <a:rPr lang="en-US" sz="2800" b="1" dirty="0" err="1" smtClean="0"/>
              <a:t>biner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operator </a:t>
            </a:r>
            <a:r>
              <a:rPr lang="en-US" sz="2800" b="1" dirty="0" err="1" smtClean="0"/>
              <a:t>uner</a:t>
            </a:r>
            <a:r>
              <a:rPr lang="en-US" sz="2800" b="1" dirty="0" smtClean="0"/>
              <a:t>: 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1910178"/>
              </p:ext>
            </p:extLst>
          </p:nvPr>
        </p:nvGraphicFramePr>
        <p:xfrm>
          <a:off x="714351" y="2143116"/>
          <a:ext cx="7572427" cy="3214710"/>
        </p:xfrm>
        <a:graphic>
          <a:graphicData uri="http://schemas.openxmlformats.org/drawingml/2006/table">
            <a:tbl>
              <a:tblPr/>
              <a:tblGrid>
                <a:gridCol w="550740"/>
                <a:gridCol w="688667"/>
                <a:gridCol w="963551"/>
                <a:gridCol w="688667"/>
                <a:gridCol w="677992"/>
                <a:gridCol w="648072"/>
                <a:gridCol w="1013853"/>
                <a:gridCol w="688667"/>
                <a:gridCol w="826595"/>
                <a:gridCol w="825623"/>
              </a:tblGrid>
              <a:tr h="6429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a</a:t>
                      </a:r>
                      <a:endParaRPr lang="en-US" sz="20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b</a:t>
                      </a:r>
                      <a:endParaRPr lang="en-US" sz="20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a </a:t>
                      </a:r>
                      <a:r>
                        <a:rPr lang="en-US" sz="2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800" i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 b</a:t>
                      </a:r>
                      <a:endParaRPr lang="en-US" sz="20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a</a:t>
                      </a:r>
                      <a:endParaRPr lang="en-US" sz="20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b</a:t>
                      </a:r>
                      <a:endParaRPr lang="en-US" sz="20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 + </a:t>
                      </a:r>
                      <a:r>
                        <a:rPr lang="en-US" sz="2800" i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b</a:t>
                      </a:r>
                      <a:endParaRPr lang="en-US" sz="20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solidFill>
                          <a:schemeClr val="bg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a</a:t>
                      </a:r>
                      <a:endParaRPr lang="en-US" sz="20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2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’</a:t>
                      </a:r>
                      <a:endParaRPr lang="en-US" sz="200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</a:rPr>
                        <a:t>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</a:rPr>
                        <a:t>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</a:rPr>
                        <a:t>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</a:rPr>
                        <a:t>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</a:rPr>
                        <a:t>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</a:rPr>
                        <a:t>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</a:rPr>
                        <a:t>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</a:rPr>
                        <a:t>1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</a:rPr>
                        <a:t>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</a:rPr>
                        <a:t>1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</a:rPr>
                        <a:t>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</a:rPr>
                        <a:t>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</a:rPr>
                        <a:t>1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</a:rPr>
                        <a:t>1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</a:rPr>
                        <a:t>1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</a:rPr>
                        <a:t>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</a:rPr>
                        <a:t>1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</a:rPr>
                        <a:t>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</a:rPr>
                        <a:t>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</a:rPr>
                        <a:t>1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</a:rPr>
                        <a:t>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</a:rPr>
                        <a:t>1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</a:rPr>
                        <a:t>1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</a:rPr>
                        <a:t>1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</a:rPr>
                        <a:t>1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</a:rPr>
                        <a:t>1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</a:rPr>
                        <a:t>1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</a:rPr>
                        <a:t>1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Cek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postulat</a:t>
            </a:r>
            <a:r>
              <a:rPr lang="en-US" dirty="0"/>
              <a:t> Huntington: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i="1" dirty="0"/>
              <a:t>Closure</a:t>
            </a:r>
            <a:r>
              <a:rPr lang="en-US" dirty="0"/>
              <a:t> : 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 err="1"/>
              <a:t>Identitas</a:t>
            </a:r>
            <a:r>
              <a:rPr lang="en-US" dirty="0"/>
              <a:t>: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err="1"/>
              <a:t>dapat</a:t>
            </a:r>
            <a:r>
              <a:rPr lang="en-US"/>
              <a:t> </a:t>
            </a:r>
            <a:r>
              <a:rPr lang="en-US" smtClean="0"/>
              <a:t>dilihat </a:t>
            </a:r>
            <a:r>
              <a:rPr lang="en-US" dirty="0" err="1"/>
              <a:t>bahwa</a:t>
            </a:r>
            <a:r>
              <a:rPr lang="en-US" dirty="0"/>
              <a:t>:</a:t>
            </a:r>
          </a:p>
          <a:p>
            <a:pPr marL="1885950" lvl="3" indent="-571500"/>
            <a:r>
              <a:rPr lang="en-US" sz="2400" dirty="0" smtClean="0"/>
              <a:t>0 </a:t>
            </a:r>
            <a:r>
              <a:rPr lang="en-US" sz="2400" dirty="0"/>
              <a:t>+ 1 = 1 + 0 = 1 </a:t>
            </a:r>
          </a:p>
          <a:p>
            <a:pPr marL="1885950" lvl="3" indent="-571500"/>
            <a:r>
              <a:rPr lang="en-US" sz="2400" dirty="0" smtClean="0"/>
              <a:t>1 </a:t>
            </a:r>
            <a:r>
              <a:rPr lang="en-US" sz="2400" dirty="0">
                <a:sym typeface="Symbol"/>
              </a:rPr>
              <a:t></a:t>
            </a:r>
            <a:r>
              <a:rPr lang="en-US" sz="2400" dirty="0"/>
              <a:t> 0  = 0 </a:t>
            </a:r>
            <a:r>
              <a:rPr lang="en-US" sz="2400" dirty="0">
                <a:sym typeface="Symbol"/>
              </a:rPr>
              <a:t></a:t>
            </a:r>
            <a:r>
              <a:rPr lang="en-US" sz="2400" dirty="0"/>
              <a:t> 1 = 0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 err="1"/>
              <a:t>Komutatif</a:t>
            </a:r>
            <a:r>
              <a:rPr lang="en-US" dirty="0"/>
              <a:t>: 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simetri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operator </a:t>
            </a:r>
            <a:r>
              <a:rPr lang="en-US" dirty="0" err="1"/>
              <a:t>biner</a:t>
            </a:r>
            <a:r>
              <a:rPr lang="en-US" dirty="0"/>
              <a:t>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805</TotalTime>
  <Words>913</Words>
  <Application>Microsoft Office PowerPoint</Application>
  <PresentationFormat>On-screen Show (4:3)</PresentationFormat>
  <Paragraphs>284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Century Gothic</vt:lpstr>
      <vt:lpstr>Symbol</vt:lpstr>
      <vt:lpstr>Times New Roman</vt:lpstr>
      <vt:lpstr>Wingdings 3</vt:lpstr>
      <vt:lpstr>Ion</vt:lpstr>
      <vt:lpstr>Equation</vt:lpstr>
      <vt:lpstr>Aljabar Boolean</vt:lpstr>
      <vt:lpstr>Tujuan pembelajaran setelah belajar materi aljabar Boolean, mahasiswa dapat:</vt:lpstr>
      <vt:lpstr>Pengenalan </vt:lpstr>
      <vt:lpstr>Konsep </vt:lpstr>
      <vt:lpstr>Syarat </vt:lpstr>
      <vt:lpstr>Syarat </vt:lpstr>
      <vt:lpstr>Aljabar Boolean dua-nilai</vt:lpstr>
      <vt:lpstr>Kaidah untuk operator biner dan operator uner: </vt:lpstr>
      <vt:lpstr>PowerPoint Presentation</vt:lpstr>
      <vt:lpstr>PowerPoint Presentation</vt:lpstr>
      <vt:lpstr>PowerPoint Presentation</vt:lpstr>
      <vt:lpstr>PowerPoint Presentation</vt:lpstr>
      <vt:lpstr>Ekspresi Boolean</vt:lpstr>
      <vt:lpstr>Mengevaluasi Ekspresi Boolean</vt:lpstr>
      <vt:lpstr>Contoh </vt:lpstr>
      <vt:lpstr>Prinsip Dualitas</vt:lpstr>
      <vt:lpstr>PowerPoint Presentation</vt:lpstr>
      <vt:lpstr>Latihan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Aljabar Boolean</dc:title>
  <dc:creator>indi</dc:creator>
  <cp:lastModifiedBy>indi widi</cp:lastModifiedBy>
  <cp:revision>20</cp:revision>
  <dcterms:created xsi:type="dcterms:W3CDTF">2013-05-09T09:39:19Z</dcterms:created>
  <dcterms:modified xsi:type="dcterms:W3CDTF">2018-03-12T07:23:58Z</dcterms:modified>
</cp:coreProperties>
</file>