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3"/>
  </p:notesMasterIdLst>
  <p:handoutMasterIdLst>
    <p:handoutMasterId r:id="rId14"/>
  </p:handoutMasterIdLst>
  <p:sldIdLst>
    <p:sldId id="267" r:id="rId2"/>
    <p:sldId id="284" r:id="rId3"/>
    <p:sldId id="268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182" autoAdjust="0"/>
  </p:normalViewPr>
  <p:slideViewPr>
    <p:cSldViewPr showGuides="1">
      <p:cViewPr varScale="1">
        <p:scale>
          <a:sx n="68" d="100"/>
          <a:sy n="68" d="100"/>
        </p:scale>
        <p:origin x="48" y="22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3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3/18/2018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3/18/2018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2DBC9-0DFB-4770-972A-95AAFF59ED72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395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2DBC9-0DFB-4770-972A-95AAFF59ED72}" type="slidenum">
              <a:rPr lang="id-ID" smtClean="0"/>
              <a:pPr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5514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2DBC9-0DFB-4770-972A-95AAFF59ED72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5572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2DBC9-0DFB-4770-972A-95AAFF59ED72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2458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2DBC9-0DFB-4770-972A-95AAFF59ED72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7375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2DBC9-0DFB-4770-972A-95AAFF59ED72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04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2DBC9-0DFB-4770-972A-95AAFF59ED72}" type="slidenum">
              <a:rPr lang="id-ID" smtClean="0"/>
              <a:pPr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8854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2DBC9-0DFB-4770-972A-95AAFF59ED72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6850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2DBC9-0DFB-4770-972A-95AAFF59ED72}" type="slidenum">
              <a:rPr lang="id-ID" smtClean="0"/>
              <a:pPr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0846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2DBC9-0DFB-4770-972A-95AAFF59ED72}" type="slidenum">
              <a:rPr lang="id-ID" smtClean="0"/>
              <a:pPr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051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 descr="Stacked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3/18/2018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ed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3/18/2018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8"/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3/18/2018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3/18/2018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3/18/2018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3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6054933" y="4419600"/>
            <a:ext cx="4889506" cy="6477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s-UY" sz="4800" b="1" dirty="0" err="1">
                <a:solidFill>
                  <a:srgbClr val="333333"/>
                </a:solidFill>
              </a:rPr>
              <a:t>Metode</a:t>
            </a:r>
            <a:r>
              <a:rPr lang="es-UY" sz="4800" b="1" dirty="0">
                <a:solidFill>
                  <a:srgbClr val="333333"/>
                </a:solidFill>
              </a:rPr>
              <a:t> </a:t>
            </a:r>
            <a:r>
              <a:rPr lang="es-UY" sz="4800" b="1" dirty="0" err="1">
                <a:solidFill>
                  <a:srgbClr val="333333"/>
                </a:solidFill>
              </a:rPr>
              <a:t>Terbuka</a:t>
            </a:r>
            <a:endParaRPr lang="es-ES" sz="4800" b="1" dirty="0">
              <a:solidFill>
                <a:srgbClr val="333333"/>
              </a:solidFill>
            </a:endParaRPr>
          </a:p>
        </p:txBody>
      </p:sp>
      <p:sp>
        <p:nvSpPr>
          <p:cNvPr id="2051" name="Rectangle 167"/>
          <p:cNvSpPr>
            <a:spLocks noChangeArrowheads="1"/>
          </p:cNvSpPr>
          <p:nvPr/>
        </p:nvSpPr>
        <p:spPr bwMode="auto">
          <a:xfrm>
            <a:off x="5561012" y="5181600"/>
            <a:ext cx="5397372" cy="70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800" b="1" dirty="0" err="1">
                <a:solidFill>
                  <a:srgbClr val="333333"/>
                </a:solidFill>
              </a:rPr>
              <a:t>Metode</a:t>
            </a:r>
            <a:r>
              <a:rPr lang="en-US" sz="2800" b="1" dirty="0">
                <a:solidFill>
                  <a:srgbClr val="333333"/>
                </a:solidFill>
              </a:rPr>
              <a:t> Newton-Rapson, Secant</a:t>
            </a:r>
            <a:r>
              <a:rPr lang="id-ID" sz="2800" b="1" dirty="0">
                <a:solidFill>
                  <a:srgbClr val="333333"/>
                </a:solidFill>
              </a:rPr>
              <a:t>, Kasus Khusus</a:t>
            </a:r>
            <a:endParaRPr lang="es-ES" sz="2800" b="1" dirty="0">
              <a:solidFill>
                <a:srgbClr val="333333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DA65CD-58D9-4799-B0BC-F9DEB01A9F4A}"/>
              </a:ext>
            </a:extLst>
          </p:cNvPr>
          <p:cNvSpPr txBox="1"/>
          <p:nvPr/>
        </p:nvSpPr>
        <p:spPr>
          <a:xfrm>
            <a:off x="9447212" y="304800"/>
            <a:ext cx="26670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err="1"/>
              <a:t>Pertemuan</a:t>
            </a:r>
            <a:r>
              <a:rPr lang="en-US" dirty="0"/>
              <a:t> ke-4</a:t>
            </a:r>
            <a:endParaRPr lang="id-ID" dirty="0"/>
          </a:p>
        </p:txBody>
      </p:sp>
      <p:pic>
        <p:nvPicPr>
          <p:cNvPr id="5" name="Picture 4" descr="unikom.GIF">
            <a:extLst>
              <a:ext uri="{FF2B5EF4-FFF2-40B4-BE49-F238E27FC236}">
                <a16:creationId xmlns:a16="http://schemas.microsoft.com/office/drawing/2014/main" id="{D253C25F-7C80-44D5-90B2-50871C58B49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944" y="195846"/>
            <a:ext cx="1140468" cy="110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7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Metode Secant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Perbaikan metode Newton-Raphson</a:t>
            </a:r>
          </a:p>
          <a:p>
            <a:r>
              <a:rPr lang="id-ID" dirty="0"/>
              <a:t>Tidak semua fungsi dapat diturunkan</a:t>
            </a:r>
          </a:p>
          <a:p>
            <a:r>
              <a:rPr lang="id-ID" dirty="0"/>
              <a:t>Turunan dihilangkan dengan mengganti ke bentuk lain yang ekivalen </a:t>
            </a:r>
          </a:p>
          <a:p>
            <a:r>
              <a:rPr lang="id-ID" dirty="0"/>
              <a:t>Metode ini disebut Metode Secant</a:t>
            </a:r>
          </a:p>
          <a:p>
            <a:pPr>
              <a:buNone/>
            </a:pPr>
            <a:endParaRPr lang="id-ID" dirty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546790"/>
              </p:ext>
            </p:extLst>
          </p:nvPr>
        </p:nvGraphicFramePr>
        <p:xfrm>
          <a:off x="7085012" y="2362200"/>
          <a:ext cx="760215" cy="419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4" imgW="368280" imgH="203040" progId="Equation.DSMT4">
                  <p:embed/>
                </p:oleObj>
              </mc:Choice>
              <mc:Fallback>
                <p:oleObj name="Equation" r:id="rId4" imgW="368280" imgH="203040" progId="Equation.DSMT4">
                  <p:embed/>
                  <p:pic>
                    <p:nvPicPr>
                      <p:cNvPr id="358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5012" y="2362200"/>
                        <a:ext cx="760215" cy="4194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2277988" y="4725145"/>
          <a:ext cx="3360738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6" imgW="1777680" imgH="431640" progId="Equation.DSMT4">
                  <p:embed/>
                </p:oleObj>
              </mc:Choice>
              <mc:Fallback>
                <p:oleObj name="Equation" r:id="rId6" imgW="1777680" imgH="431640" progId="Equation.DSMT4">
                  <p:embed/>
                  <p:pic>
                    <p:nvPicPr>
                      <p:cNvPr id="358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7988" y="4725145"/>
                        <a:ext cx="3360738" cy="8159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>
            <a:off x="5734372" y="4869160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6731001" y="4724401"/>
          <a:ext cx="309562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8" imgW="1638000" imgH="431640" progId="Equation.DSMT4">
                  <p:embed/>
                </p:oleObj>
              </mc:Choice>
              <mc:Fallback>
                <p:oleObj name="Equation" r:id="rId8" imgW="1638000" imgH="431640" progId="Equation.DSMT4">
                  <p:embed/>
                  <p:pic>
                    <p:nvPicPr>
                      <p:cNvPr id="358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1" y="4724401"/>
                        <a:ext cx="3095625" cy="887413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950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Latihan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7948" y="1340769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akar</a:t>
            </a:r>
            <a:r>
              <a:rPr lang="en-US" dirty="0"/>
              <a:t>  </a:t>
            </a:r>
            <a:r>
              <a:rPr lang="en-US" dirty="0" err="1"/>
              <a:t>dari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None/>
            </a:pPr>
            <a:r>
              <a:rPr lang="en-US" dirty="0"/>
              <a:t> </a:t>
            </a:r>
          </a:p>
          <a:p>
            <a:pPr eaLnBrk="1" hangingPunct="1">
              <a:buNone/>
            </a:pPr>
            <a:r>
              <a:rPr lang="en-US" dirty="0"/>
              <a:t> d</a:t>
            </a:r>
            <a:r>
              <a:rPr lang="id-ID" dirty="0"/>
              <a:t>g menggunakan secant dengan </a:t>
            </a:r>
            <a:r>
              <a:rPr lang="el-GR" dirty="0">
                <a:latin typeface="Times New Roman"/>
                <a:cs typeface="Times New Roman"/>
              </a:rPr>
              <a:t>ε</a:t>
            </a:r>
            <a:r>
              <a:rPr lang="id-ID" dirty="0">
                <a:latin typeface="Times New Roman"/>
                <a:cs typeface="Times New Roman"/>
              </a:rPr>
              <a:t> </a:t>
            </a:r>
            <a:r>
              <a:rPr lang="el-GR" dirty="0">
                <a:latin typeface="Times New Roman"/>
                <a:cs typeface="Times New Roman"/>
              </a:rPr>
              <a:t> </a:t>
            </a:r>
            <a:r>
              <a:rPr lang="id-ID" dirty="0"/>
              <a:t>toleransi galat relatif hampiran kurang dari</a:t>
            </a:r>
            <a:r>
              <a:rPr lang="en-US" dirty="0"/>
              <a:t> 0.00</a:t>
            </a:r>
            <a:r>
              <a:rPr lang="id-ID" dirty="0"/>
              <a:t>0</a:t>
            </a:r>
            <a:r>
              <a:rPr lang="en-US" dirty="0"/>
              <a:t>1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3A0035-6151-4423-AD93-35ED07971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1212" y="2019143"/>
            <a:ext cx="234170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A18EFA9-1495-4082-9009-704D3305EC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804461"/>
              </p:ext>
            </p:extLst>
          </p:nvPr>
        </p:nvGraphicFramePr>
        <p:xfrm>
          <a:off x="3351212" y="2019144"/>
          <a:ext cx="442341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4" imgW="1231366" imgH="190417" progId="Equation.DSMT4">
                  <p:embed/>
                </p:oleObj>
              </mc:Choice>
              <mc:Fallback>
                <p:oleObj name="Equation" r:id="rId4" imgW="1231366" imgH="19041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2" y="2019144"/>
                        <a:ext cx="4423410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134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EB66B-7C54-4507-911F-33B0211AB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97E6-D4DB-4D45-8F13-0588519FB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dirty="0"/>
              <a:t>Menggunakan metode tertutup dan metode terbuka untuk menghitung akar persamaan nonlinear.</a:t>
            </a:r>
            <a:endParaRPr lang="en-US" sz="2800" dirty="0"/>
          </a:p>
          <a:p>
            <a:r>
              <a:rPr lang="id-ID" sz="2800" dirty="0"/>
              <a:t>Mengestimasi galat yang muncul akibat penggunaan metode numerik untuk menghitung akar persamaan nonlinear.</a:t>
            </a:r>
          </a:p>
          <a:p>
            <a:r>
              <a:rPr lang="id-ID" sz="2800" dirty="0"/>
              <a:t>Membandingkan kelebihan dan kekurangan dari setiap metode numerik yang digunakan. </a:t>
            </a:r>
          </a:p>
          <a:p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70965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612" y="588962"/>
            <a:ext cx="8229600" cy="782638"/>
          </a:xfrm>
        </p:spPr>
        <p:txBody>
          <a:bodyPr/>
          <a:lstStyle/>
          <a:p>
            <a:pPr eaLnBrk="1" hangingPunct="1"/>
            <a:r>
              <a:rPr lang="en-US" dirty="0" err="1"/>
              <a:t>Metode</a:t>
            </a:r>
            <a:r>
              <a:rPr lang="en-US" dirty="0"/>
              <a:t> Terbuka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6695" y="1628776"/>
            <a:ext cx="8675687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memerlukan</a:t>
            </a:r>
            <a:r>
              <a:rPr lang="en-US" sz="2800" dirty="0"/>
              <a:t> </a:t>
            </a:r>
            <a:r>
              <a:rPr lang="en-US" sz="2800" dirty="0" err="1"/>
              <a:t>selang</a:t>
            </a:r>
            <a:r>
              <a:rPr lang="en-US" sz="2800" dirty="0"/>
              <a:t> yang </a:t>
            </a:r>
            <a:r>
              <a:rPr lang="en-US" sz="2800" dirty="0" err="1"/>
              <a:t>mengurung</a:t>
            </a:r>
            <a:r>
              <a:rPr lang="en-US" sz="2800" dirty="0"/>
              <a:t> </a:t>
            </a:r>
            <a:r>
              <a:rPr lang="en-US" sz="2800" dirty="0" err="1"/>
              <a:t>akar</a:t>
            </a:r>
            <a:endParaRPr lang="en-US" sz="2800" dirty="0"/>
          </a:p>
          <a:p>
            <a:pPr eaLnBrk="1" hangingPunct="1"/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tebakan</a:t>
            </a:r>
            <a:r>
              <a:rPr lang="en-US" sz="2800" dirty="0"/>
              <a:t> </a:t>
            </a:r>
            <a:r>
              <a:rPr lang="en-US" sz="2800" dirty="0" err="1"/>
              <a:t>awal</a:t>
            </a:r>
            <a:r>
              <a:rPr lang="en-US" sz="2800" dirty="0"/>
              <a:t> </a:t>
            </a:r>
            <a:r>
              <a:rPr lang="en-US" sz="2800" dirty="0" err="1"/>
              <a:t>akar</a:t>
            </a:r>
            <a:r>
              <a:rPr lang="en-US" sz="2800" dirty="0"/>
              <a:t> </a:t>
            </a:r>
            <a:r>
              <a:rPr lang="en-US" sz="2800" dirty="0" err="1"/>
              <a:t>sembarang</a:t>
            </a:r>
            <a:endParaRPr lang="en-US" sz="2800" dirty="0"/>
          </a:p>
          <a:p>
            <a:pPr eaLnBrk="1" hangingPunct="1"/>
            <a:r>
              <a:rPr lang="en-US" sz="2800" dirty="0" err="1"/>
              <a:t>Kadang</a:t>
            </a:r>
            <a:r>
              <a:rPr lang="en-US" sz="2800" dirty="0"/>
              <a:t> </a:t>
            </a:r>
            <a:r>
              <a:rPr lang="en-US" sz="2800" dirty="0" err="1"/>
              <a:t>konvergen</a:t>
            </a:r>
            <a:r>
              <a:rPr lang="en-US" sz="2800" dirty="0"/>
              <a:t> </a:t>
            </a:r>
            <a:r>
              <a:rPr lang="en-US" sz="2800" dirty="0" err="1"/>
              <a:t>namun</a:t>
            </a:r>
            <a:r>
              <a:rPr lang="en-US" sz="2800" dirty="0"/>
              <a:t> </a:t>
            </a:r>
            <a:r>
              <a:rPr lang="en-US" sz="2800" dirty="0" err="1"/>
              <a:t>kadang</a:t>
            </a:r>
            <a:r>
              <a:rPr lang="en-US" sz="2800" dirty="0"/>
              <a:t> </a:t>
            </a:r>
            <a:r>
              <a:rPr lang="en-US" sz="2800" dirty="0" err="1"/>
              <a:t>divergen</a:t>
            </a:r>
            <a:endParaRPr lang="en-US" sz="2800" dirty="0"/>
          </a:p>
          <a:p>
            <a:pPr eaLnBrk="1" hangingPunct="1"/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iterasi</a:t>
            </a:r>
            <a:r>
              <a:rPr lang="en-US" sz="2800" dirty="0"/>
              <a:t> </a:t>
            </a:r>
            <a:r>
              <a:rPr lang="en-US" sz="2800" dirty="0" err="1"/>
              <a:t>konvergen</a:t>
            </a:r>
            <a:r>
              <a:rPr lang="en-US" sz="2800" dirty="0"/>
              <a:t>, </a:t>
            </a:r>
            <a:r>
              <a:rPr lang="en-US" sz="2800" dirty="0" err="1"/>
              <a:t>konvergensinya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 </a:t>
            </a:r>
            <a:r>
              <a:rPr lang="en-US" sz="2800" dirty="0" err="1"/>
              <a:t>berlangsung</a:t>
            </a:r>
            <a:r>
              <a:rPr lang="en-US" sz="2800" dirty="0"/>
              <a:t> </a:t>
            </a:r>
            <a:r>
              <a:rPr lang="en-US" sz="2800" dirty="0" err="1"/>
              <a:t>sangat</a:t>
            </a:r>
            <a:r>
              <a:rPr lang="en-US" sz="2800" dirty="0"/>
              <a:t> </a:t>
            </a:r>
            <a:r>
              <a:rPr lang="en-US" sz="2800" dirty="0" err="1"/>
              <a:t>cepat</a:t>
            </a:r>
            <a:r>
              <a:rPr lang="en-US" sz="2800" dirty="0"/>
              <a:t> </a:t>
            </a:r>
            <a:r>
              <a:rPr lang="en-US" sz="2800" dirty="0" err="1"/>
              <a:t>dibanding</a:t>
            </a:r>
            <a:r>
              <a:rPr lang="en-US" sz="2800" dirty="0"/>
              <a:t> </a:t>
            </a:r>
            <a:r>
              <a:rPr lang="en-US" sz="2800" dirty="0" err="1"/>
              <a:t>metode</a:t>
            </a:r>
            <a:r>
              <a:rPr lang="en-US" sz="2800" dirty="0"/>
              <a:t> </a:t>
            </a:r>
            <a:r>
              <a:rPr lang="en-US" sz="2800" dirty="0" err="1"/>
              <a:t>tertutup</a:t>
            </a:r>
            <a:endParaRPr lang="en-US" sz="2800" dirty="0"/>
          </a:p>
          <a:p>
            <a:pPr eaLnBrk="1" hangingPunct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128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Metode Newton-Raphson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3812" y="1613715"/>
            <a:ext cx="6119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d-ID" sz="3200" dirty="0"/>
              <a:t> Dengan geometri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557E87-CBE7-4DBD-80A1-67A931493244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3812" y="2284088"/>
            <a:ext cx="6119192" cy="404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52BB7D6E-BEFE-4902-94CD-3F7D1570E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61933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D506559-3DF0-4914-B33E-2A85C9B6D5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133708"/>
              </p:ext>
            </p:extLst>
          </p:nvPr>
        </p:nvGraphicFramePr>
        <p:xfrm>
          <a:off x="7770812" y="2284088"/>
          <a:ext cx="360902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5" imgW="1765080" imgH="812520" progId="Equation.DSMT4">
                  <p:embed/>
                </p:oleObj>
              </mc:Choice>
              <mc:Fallback>
                <p:oleObj name="Equation" r:id="rId5" imgW="1765080" imgH="8125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812" y="2284088"/>
                        <a:ext cx="3609023" cy="167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>
            <a:extLst>
              <a:ext uri="{FF2B5EF4-FFF2-40B4-BE49-F238E27FC236}">
                <a16:creationId xmlns:a16="http://schemas.microsoft.com/office/drawing/2014/main" id="{3474898F-5AFC-438D-BD1B-84C237612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74A0A69-D9B2-4338-A0D9-E08B0C9281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064802"/>
              </p:ext>
            </p:extLst>
          </p:nvPr>
        </p:nvGraphicFramePr>
        <p:xfrm>
          <a:off x="7807323" y="4114800"/>
          <a:ext cx="3467339" cy="814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7" imgW="1739900" imgH="406400" progId="Equation.DSMT4">
                  <p:embed/>
                </p:oleObj>
              </mc:Choice>
              <mc:Fallback>
                <p:oleObj name="Equation" r:id="rId7" imgW="1739900" imgH="406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7323" y="4114800"/>
                        <a:ext cx="3467339" cy="8147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449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Metode Newton-Raphson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8" y="1549400"/>
            <a:ext cx="10539703" cy="5384800"/>
          </a:xfrm>
        </p:spPr>
        <p:txBody>
          <a:bodyPr>
            <a:normAutofit fontScale="92500" lnSpcReduction="10000"/>
          </a:bodyPr>
          <a:lstStyle/>
          <a:p>
            <a:r>
              <a:rPr lang="id-ID" dirty="0"/>
              <a:t>Uraikan dengan deret Taylor</a:t>
            </a:r>
          </a:p>
          <a:p>
            <a:pPr>
              <a:buNone/>
            </a:pPr>
            <a:endParaRPr lang="id-ID" dirty="0"/>
          </a:p>
          <a:p>
            <a:pPr>
              <a:buNone/>
            </a:pPr>
            <a:r>
              <a:rPr lang="id-ID" dirty="0"/>
              <a:t>   jika dipotong sampai orde ke – 2 menjadi</a:t>
            </a:r>
          </a:p>
          <a:p>
            <a:pPr>
              <a:buNone/>
            </a:pPr>
            <a:endParaRPr lang="id-ID" dirty="0"/>
          </a:p>
          <a:p>
            <a:pPr>
              <a:buNone/>
            </a:pPr>
            <a:r>
              <a:rPr lang="id-ID" dirty="0"/>
              <a:t>   karena         </a:t>
            </a:r>
            <a:r>
              <a:rPr lang="en-US" dirty="0"/>
              <a:t>       </a:t>
            </a:r>
            <a:r>
              <a:rPr lang="id-ID" dirty="0"/>
              <a:t>     maka</a:t>
            </a:r>
          </a:p>
          <a:p>
            <a:pPr>
              <a:buNone/>
            </a:pPr>
            <a:r>
              <a:rPr lang="id-ID" dirty="0"/>
              <a:t>   atau  </a:t>
            </a:r>
          </a:p>
          <a:p>
            <a:endParaRPr lang="en-US" dirty="0"/>
          </a:p>
          <a:p>
            <a:r>
              <a:rPr lang="id-ID" dirty="0"/>
              <a:t>Hentikan iterasi saat  </a:t>
            </a:r>
            <a:r>
              <a:rPr lang="en-US" dirty="0"/>
              <a:t>    </a:t>
            </a:r>
            <a:r>
              <a:rPr lang="id-ID" dirty="0"/>
              <a:t> </a:t>
            </a:r>
            <a:r>
              <a:rPr lang="en-US" dirty="0"/>
              <a:t>    </a:t>
            </a:r>
            <a:r>
              <a:rPr lang="id-ID" dirty="0"/>
              <a:t>            atau </a:t>
            </a:r>
          </a:p>
          <a:p>
            <a:pPr>
              <a:buNone/>
            </a:pPr>
            <a:endParaRPr lang="id-ID" dirty="0"/>
          </a:p>
          <a:p>
            <a:pPr>
              <a:buNone/>
            </a:pPr>
            <a:r>
              <a:rPr lang="id-ID" dirty="0"/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645256"/>
              </p:ext>
            </p:extLst>
          </p:nvPr>
        </p:nvGraphicFramePr>
        <p:xfrm>
          <a:off x="2422005" y="1874912"/>
          <a:ext cx="7704857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4" imgW="4076640" imgH="419040" progId="Equation.DSMT4">
                  <p:embed/>
                </p:oleObj>
              </mc:Choice>
              <mc:Fallback>
                <p:oleObj name="Equation" r:id="rId4" imgW="4076640" imgH="4190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005" y="1874912"/>
                        <a:ext cx="7704857" cy="79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402700"/>
              </p:ext>
            </p:extLst>
          </p:nvPr>
        </p:nvGraphicFramePr>
        <p:xfrm>
          <a:off x="4368799" y="3048000"/>
          <a:ext cx="393541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quation" r:id="rId6" imgW="2082600" imgH="228600" progId="Equation.DSMT4">
                  <p:embed/>
                </p:oleObj>
              </mc:Choice>
              <mc:Fallback>
                <p:oleObj name="Equation" r:id="rId6" imgW="2082600" imgH="228600" progId="Equation.DSMT4">
                  <p:embed/>
                  <p:pic>
                    <p:nvPicPr>
                      <p:cNvPr id="61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799" y="3048000"/>
                        <a:ext cx="3935413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908874"/>
              </p:ext>
            </p:extLst>
          </p:nvPr>
        </p:nvGraphicFramePr>
        <p:xfrm>
          <a:off x="2616663" y="3657600"/>
          <a:ext cx="1344149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8" imgW="711000" imgH="228600" progId="Equation.DSMT4">
                  <p:embed/>
                </p:oleObj>
              </mc:Choice>
              <mc:Fallback>
                <p:oleObj name="Equation" r:id="rId8" imgW="71100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663" y="3657600"/>
                        <a:ext cx="1344149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304756"/>
              </p:ext>
            </p:extLst>
          </p:nvPr>
        </p:nvGraphicFramePr>
        <p:xfrm>
          <a:off x="5027612" y="3657600"/>
          <a:ext cx="32416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10" imgW="1714320" imgH="228600" progId="Equation.DSMT4">
                  <p:embed/>
                </p:oleObj>
              </mc:Choice>
              <mc:Fallback>
                <p:oleObj name="Equation" r:id="rId10" imgW="1714320" imgH="228600" progId="Equation.DSMT4">
                  <p:embed/>
                  <p:pic>
                    <p:nvPicPr>
                      <p:cNvPr id="61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2" y="3657600"/>
                        <a:ext cx="324167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341307"/>
              </p:ext>
            </p:extLst>
          </p:nvPr>
        </p:nvGraphicFramePr>
        <p:xfrm>
          <a:off x="2373312" y="4086532"/>
          <a:ext cx="3568700" cy="866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12" imgW="1777680" imgH="431640" progId="Equation.DSMT4">
                  <p:embed/>
                </p:oleObj>
              </mc:Choice>
              <mc:Fallback>
                <p:oleObj name="Equation" r:id="rId12" imgW="1777680" imgH="431640" progId="Equation.DSMT4">
                  <p:embed/>
                  <p:pic>
                    <p:nvPicPr>
                      <p:cNvPr id="61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3312" y="4086532"/>
                        <a:ext cx="3568700" cy="8664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651283"/>
              </p:ext>
            </p:extLst>
          </p:nvPr>
        </p:nvGraphicFramePr>
        <p:xfrm>
          <a:off x="4418012" y="5181600"/>
          <a:ext cx="15367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14" imgW="812520" imgH="253800" progId="Equation.DSMT4">
                  <p:embed/>
                </p:oleObj>
              </mc:Choice>
              <mc:Fallback>
                <p:oleObj name="Equation" r:id="rId14" imgW="812520" imgH="253800" progId="Equation.DSMT4">
                  <p:embed/>
                  <p:pic>
                    <p:nvPicPr>
                      <p:cNvPr id="61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2" y="5181600"/>
                        <a:ext cx="15367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889704"/>
              </p:ext>
            </p:extLst>
          </p:nvPr>
        </p:nvGraphicFramePr>
        <p:xfrm>
          <a:off x="6780212" y="4941889"/>
          <a:ext cx="158432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16" imgW="838080" imgH="482400" progId="Equation.DSMT4">
                  <p:embed/>
                </p:oleObj>
              </mc:Choice>
              <mc:Fallback>
                <p:oleObj name="Equation" r:id="rId16" imgW="838080" imgH="482400" progId="Equation.DSMT4">
                  <p:embed/>
                  <p:pic>
                    <p:nvPicPr>
                      <p:cNvPr id="61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212" y="4941889"/>
                        <a:ext cx="1584325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345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Kekonvergenan Newton-Raphson</a:t>
            </a: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8612" y="1700808"/>
            <a:ext cx="3456384" cy="292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7274" y="1752600"/>
            <a:ext cx="437692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263529"/>
              </p:ext>
            </p:extLst>
          </p:nvPr>
        </p:nvGraphicFramePr>
        <p:xfrm>
          <a:off x="4037012" y="5181600"/>
          <a:ext cx="326390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6" imgW="1688760" imgH="558720" progId="Equation.DSMT4">
                  <p:embed/>
                </p:oleObj>
              </mc:Choice>
              <mc:Fallback>
                <p:oleObj name="Equation" r:id="rId6" imgW="1688760" imgH="558720" progId="Equation.DSMT4">
                  <p:embed/>
                  <p:pic>
                    <p:nvPicPr>
                      <p:cNvPr id="327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7012" y="5181600"/>
                        <a:ext cx="3263900" cy="1081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436812" y="4643735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/>
              <a:t>konvergen</a:t>
            </a:r>
          </a:p>
        </p:txBody>
      </p:sp>
      <p:sp>
        <p:nvSpPr>
          <p:cNvPr id="7" name="Rectangle 6"/>
          <p:cNvSpPr/>
          <p:nvPr/>
        </p:nvSpPr>
        <p:spPr>
          <a:xfrm>
            <a:off x="7779654" y="4643735"/>
            <a:ext cx="1515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/>
              <a:t>divergen</a:t>
            </a:r>
          </a:p>
        </p:txBody>
      </p:sp>
    </p:spTree>
    <p:extLst>
      <p:ext uri="{BB962C8B-B14F-4D97-AF65-F5344CB8AC3E}">
        <p14:creationId xmlns:p14="http://schemas.microsoft.com/office/powerpoint/2010/main" val="68898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Hal yang perlu diperhatikan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dirty="0"/>
              <a:t>Jika terjadi </a:t>
            </a:r>
            <a:r>
              <a:rPr lang="en-US" sz="2800" dirty="0"/>
              <a:t>   </a:t>
            </a:r>
            <a:r>
              <a:rPr lang="id-ID" sz="2800" dirty="0"/>
              <a:t>             hitung kembali iterasi dengan     yang lain</a:t>
            </a:r>
          </a:p>
          <a:p>
            <a:r>
              <a:rPr lang="id-ID" sz="2800" dirty="0"/>
              <a:t>Jika persamaan     </a:t>
            </a:r>
            <a:r>
              <a:rPr lang="en-US" sz="2800" dirty="0"/>
              <a:t>   </a:t>
            </a:r>
            <a:r>
              <a:rPr lang="id-ID" sz="2800" dirty="0"/>
              <a:t>      memiliki lebih dari satu akar maka pemilihan    </a:t>
            </a:r>
            <a:r>
              <a:rPr lang="en-US" sz="2800" dirty="0"/>
              <a:t> </a:t>
            </a:r>
            <a:r>
              <a:rPr lang="id-ID" sz="2800" dirty="0"/>
              <a:t> berbeda dapat menemukan akar yang lain</a:t>
            </a:r>
          </a:p>
          <a:p>
            <a:r>
              <a:rPr lang="id-ID" sz="2800" dirty="0"/>
              <a:t>Dapat terjadi iterasi konvergen ke akar yang berbeda dari yang diharapkan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951094"/>
              </p:ext>
            </p:extLst>
          </p:nvPr>
        </p:nvGraphicFramePr>
        <p:xfrm>
          <a:off x="3503612" y="1752600"/>
          <a:ext cx="1428160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4" imgW="647640" imgH="228600" progId="Equation.DSMT4">
                  <p:embed/>
                </p:oleObj>
              </mc:Choice>
              <mc:Fallback>
                <p:oleObj name="Equation" r:id="rId4" imgW="647640" imgH="228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2" y="1752600"/>
                        <a:ext cx="1428160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532134"/>
              </p:ext>
            </p:extLst>
          </p:nvPr>
        </p:nvGraphicFramePr>
        <p:xfrm>
          <a:off x="10238556" y="1705744"/>
          <a:ext cx="504056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6" imgW="164880" imgH="228600" progId="Equation.DSMT4">
                  <p:embed/>
                </p:oleObj>
              </mc:Choice>
              <mc:Fallback>
                <p:oleObj name="Equation" r:id="rId6" imgW="16488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8556" y="1705744"/>
                        <a:ext cx="504056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764580"/>
              </p:ext>
            </p:extLst>
          </p:nvPr>
        </p:nvGraphicFramePr>
        <p:xfrm>
          <a:off x="4418012" y="2890837"/>
          <a:ext cx="10795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8" imgW="571320" imgH="203040" progId="Equation.DSMT4">
                  <p:embed/>
                </p:oleObj>
              </mc:Choice>
              <mc:Fallback>
                <p:oleObj name="Equation" r:id="rId8" imgW="571320" imgH="203040" progId="Equation.DSMT4">
                  <p:embed/>
                  <p:pic>
                    <p:nvPicPr>
                      <p:cNvPr id="71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2" y="2890837"/>
                        <a:ext cx="1079500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797930"/>
              </p:ext>
            </p:extLst>
          </p:nvPr>
        </p:nvGraphicFramePr>
        <p:xfrm>
          <a:off x="4418012" y="3153544"/>
          <a:ext cx="504056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10" imgW="164880" imgH="228600" progId="Equation.DSMT4">
                  <p:embed/>
                </p:oleObj>
              </mc:Choice>
              <mc:Fallback>
                <p:oleObj name="Equation" r:id="rId10" imgW="164880" imgH="228600" progId="Equation.DSMT4">
                  <p:embed/>
                  <p:pic>
                    <p:nvPicPr>
                      <p:cNvPr id="71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2" y="3153544"/>
                        <a:ext cx="504056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90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Hal yang perlu diperhatikan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600" dirty="0"/>
              <a:t>Pembuatan grafik fungsi </a:t>
            </a:r>
            <a:r>
              <a:rPr lang="id-ID" sz="3600" dirty="0">
                <a:sym typeface="Wingdings"/>
              </a:rPr>
              <a:t>lokasi akar sejati</a:t>
            </a:r>
            <a:r>
              <a:rPr lang="id-ID" sz="3600" dirty="0"/>
              <a:t> </a:t>
            </a:r>
          </a:p>
          <a:p>
            <a:r>
              <a:rPr lang="id-ID" sz="3600" dirty="0"/>
              <a:t>Tebakan awal cukup dekat dengan akar sejati</a:t>
            </a:r>
          </a:p>
          <a:p>
            <a:endParaRPr lang="id-ID" sz="3600" dirty="0"/>
          </a:p>
          <a:p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366779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Latihan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7948" y="1340769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akar</a:t>
            </a:r>
            <a:r>
              <a:rPr lang="en-US" dirty="0"/>
              <a:t>  </a:t>
            </a:r>
            <a:r>
              <a:rPr lang="en-US" dirty="0" err="1"/>
              <a:t>dari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None/>
            </a:pPr>
            <a:r>
              <a:rPr lang="en-US" dirty="0"/>
              <a:t> </a:t>
            </a:r>
          </a:p>
          <a:p>
            <a:pPr eaLnBrk="1" hangingPunct="1">
              <a:buNone/>
            </a:pPr>
            <a:r>
              <a:rPr lang="en-US" dirty="0"/>
              <a:t> d</a:t>
            </a:r>
            <a:r>
              <a:rPr lang="id-ID" dirty="0"/>
              <a:t>g menggunakan metode newton raphson dengan </a:t>
            </a:r>
            <a:r>
              <a:rPr lang="el-GR" dirty="0">
                <a:latin typeface="Times New Roman"/>
                <a:cs typeface="Times New Roman"/>
              </a:rPr>
              <a:t>ε</a:t>
            </a:r>
            <a:r>
              <a:rPr lang="id-ID" dirty="0">
                <a:latin typeface="Times New Roman"/>
                <a:cs typeface="Times New Roman"/>
              </a:rPr>
              <a:t> </a:t>
            </a:r>
            <a:r>
              <a:rPr lang="el-GR" dirty="0">
                <a:latin typeface="Times New Roman"/>
                <a:cs typeface="Times New Roman"/>
              </a:rPr>
              <a:t> </a:t>
            </a:r>
            <a:r>
              <a:rPr lang="id-ID" dirty="0"/>
              <a:t>toleransi galat relatif hampiran kurang dari</a:t>
            </a:r>
            <a:r>
              <a:rPr lang="en-US" dirty="0"/>
              <a:t> 0.00</a:t>
            </a:r>
            <a:r>
              <a:rPr lang="id-ID" dirty="0"/>
              <a:t>0</a:t>
            </a:r>
            <a:r>
              <a:rPr lang="en-US" dirty="0"/>
              <a:t>1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BE3A79-B99D-4044-9922-9AC791018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76" y="1981200"/>
            <a:ext cx="20648205" cy="5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650A7DC-5662-4663-8398-4BAB056271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005452"/>
              </p:ext>
            </p:extLst>
          </p:nvPr>
        </p:nvGraphicFramePr>
        <p:xfrm>
          <a:off x="3654477" y="1981200"/>
          <a:ext cx="4879870" cy="756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4" imgW="1231366" imgH="190417" progId="Equation.DSMT4">
                  <p:embed/>
                </p:oleObj>
              </mc:Choice>
              <mc:Fallback>
                <p:oleObj name="Equation" r:id="rId4" imgW="1231366" imgH="19041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4477" y="1981200"/>
                        <a:ext cx="4879870" cy="7565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15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room open house presentation.potx" id="{AB7D8AB0-4323-4322-AB21-8CB398DB9E96}" vid="{5BFEA1FF-C39F-48A2-B239-4B55565FC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231</TotalTime>
  <Words>249</Words>
  <Application>Microsoft Office PowerPoint</Application>
  <PresentationFormat>Custom</PresentationFormat>
  <Paragraphs>60</Paragraphs>
  <Slides>11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Century Gothic</vt:lpstr>
      <vt:lpstr>Times New Roman</vt:lpstr>
      <vt:lpstr>Wingdings</vt:lpstr>
      <vt:lpstr>Class open house presentation</vt:lpstr>
      <vt:lpstr>Equation</vt:lpstr>
      <vt:lpstr>MathType 6.0 Equation</vt:lpstr>
      <vt:lpstr>Metode Terbuka</vt:lpstr>
      <vt:lpstr>Tujuan Pembelajaran</vt:lpstr>
      <vt:lpstr>Metode Terbuka</vt:lpstr>
      <vt:lpstr>Metode Newton-Raphson</vt:lpstr>
      <vt:lpstr>Metode Newton-Raphson</vt:lpstr>
      <vt:lpstr>Kekonvergenan Newton-Raphson</vt:lpstr>
      <vt:lpstr>Hal yang perlu diperhatikan</vt:lpstr>
      <vt:lpstr>Hal yang perlu diperhatikan</vt:lpstr>
      <vt:lpstr>Latihan</vt:lpstr>
      <vt:lpstr>Metode Secant</vt:lpstr>
      <vt:lpstr>Latihan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House</dc:title>
  <dc:creator>Edna</dc:creator>
  <cp:lastModifiedBy>Edna</cp:lastModifiedBy>
  <cp:revision>6</cp:revision>
  <dcterms:created xsi:type="dcterms:W3CDTF">2018-03-18T04:16:06Z</dcterms:created>
  <dcterms:modified xsi:type="dcterms:W3CDTF">2018-03-18T08:07:57Z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