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CB12D-24CD-46DD-9177-17B57757B6BE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A4AC4-C37E-4F89-801E-2975DA319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502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CB12D-24CD-46DD-9177-17B57757B6BE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A4AC4-C37E-4F89-801E-2975DA319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84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CB12D-24CD-46DD-9177-17B57757B6BE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A4AC4-C37E-4F89-801E-2975DA319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99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CB12D-24CD-46DD-9177-17B57757B6BE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A4AC4-C37E-4F89-801E-2975DA319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011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CB12D-24CD-46DD-9177-17B57757B6BE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A4AC4-C37E-4F89-801E-2975DA319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359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CB12D-24CD-46DD-9177-17B57757B6BE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A4AC4-C37E-4F89-801E-2975DA319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299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CB12D-24CD-46DD-9177-17B57757B6BE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A4AC4-C37E-4F89-801E-2975DA319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409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CB12D-24CD-46DD-9177-17B57757B6BE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A4AC4-C37E-4F89-801E-2975DA319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875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CB12D-24CD-46DD-9177-17B57757B6BE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A4AC4-C37E-4F89-801E-2975DA319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767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CB12D-24CD-46DD-9177-17B57757B6BE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A4AC4-C37E-4F89-801E-2975DA319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035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CB12D-24CD-46DD-9177-17B57757B6BE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A4AC4-C37E-4F89-801E-2975DA319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108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FCB12D-24CD-46DD-9177-17B57757B6BE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A4AC4-C37E-4F89-801E-2975DA319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943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PHP</a:t>
            </a:r>
            <a:br>
              <a:rPr lang="en-US" dirty="0" smtClean="0"/>
            </a:br>
            <a:r>
              <a:rPr lang="en-US" dirty="0" err="1"/>
              <a:t>Materi</a:t>
            </a:r>
            <a:r>
              <a:rPr lang="en-US" dirty="0"/>
              <a:t> -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Pengenalan Web Server,  Web Editor, Web Browser dan PHP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20083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220200" cy="6858000"/>
          </a:xfrm>
        </p:spPr>
      </p:pic>
    </p:spTree>
    <p:extLst>
      <p:ext uri="{BB962C8B-B14F-4D97-AF65-F5344CB8AC3E}">
        <p14:creationId xmlns:p14="http://schemas.microsoft.com/office/powerpoint/2010/main" val="1553040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Server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lnSpc>
                <a:spcPct val="170000"/>
              </a:lnSpc>
              <a:buNone/>
            </a:pPr>
            <a:r>
              <a:rPr lang="en-US" b="1" dirty="0" smtClean="0"/>
              <a:t>Web Server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lunak</a:t>
            </a:r>
            <a:r>
              <a:rPr lang="en-US" dirty="0" smtClean="0"/>
              <a:t> server yang </a:t>
            </a:r>
            <a:r>
              <a:rPr lang="en-US" dirty="0" err="1" smtClean="0"/>
              <a:t>berfungsi</a:t>
            </a:r>
            <a:r>
              <a:rPr lang="en-US" dirty="0" smtClean="0"/>
              <a:t> </a:t>
            </a:r>
            <a:r>
              <a:rPr lang="en-US" dirty="0" err="1" smtClean="0"/>
              <a:t>menerima</a:t>
            </a:r>
            <a:r>
              <a:rPr lang="en-US" dirty="0" smtClean="0"/>
              <a:t> </a:t>
            </a:r>
            <a:r>
              <a:rPr lang="en-US" dirty="0" err="1" smtClean="0"/>
              <a:t>permintaan</a:t>
            </a:r>
            <a:r>
              <a:rPr lang="en-US" dirty="0" smtClean="0"/>
              <a:t> HTTP </a:t>
            </a:r>
            <a:r>
              <a:rPr lang="en-US" dirty="0" err="1" smtClean="0"/>
              <a:t>atau</a:t>
            </a:r>
            <a:r>
              <a:rPr lang="en-US" dirty="0" smtClean="0"/>
              <a:t> HTTPS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klien</a:t>
            </a:r>
            <a:r>
              <a:rPr lang="en-US" dirty="0" smtClean="0"/>
              <a:t> yang </a:t>
            </a:r>
            <a:r>
              <a:rPr lang="en-US" dirty="0" err="1" smtClean="0"/>
              <a:t>dikenal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web browser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mengirimkan</a:t>
            </a:r>
            <a:r>
              <a:rPr lang="en-US" dirty="0" smtClean="0"/>
              <a:t> </a:t>
            </a:r>
            <a:r>
              <a:rPr lang="en-US" dirty="0" err="1" smtClean="0"/>
              <a:t>kembali</a:t>
            </a:r>
            <a:r>
              <a:rPr lang="en-US" dirty="0" smtClean="0"/>
              <a:t> </a:t>
            </a:r>
            <a:r>
              <a:rPr lang="en-US" dirty="0" err="1" smtClean="0"/>
              <a:t>hasilnya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halaman-halaman</a:t>
            </a:r>
            <a:r>
              <a:rPr lang="en-US" dirty="0" smtClean="0"/>
              <a:t> web yang </a:t>
            </a:r>
            <a:r>
              <a:rPr lang="en-US" dirty="0" err="1" smtClean="0"/>
              <a:t>umumnya</a:t>
            </a:r>
            <a:r>
              <a:rPr lang="en-US" dirty="0" smtClean="0"/>
              <a:t> </a:t>
            </a:r>
            <a:r>
              <a:rPr lang="en-US" dirty="0" err="1" smtClean="0"/>
              <a:t>berbentuk</a:t>
            </a:r>
            <a:r>
              <a:rPr lang="en-US" dirty="0" smtClean="0"/>
              <a:t> </a:t>
            </a:r>
            <a:r>
              <a:rPr lang="en-US" dirty="0" err="1" smtClean="0"/>
              <a:t>dokumen</a:t>
            </a:r>
            <a:r>
              <a:rPr lang="en-US" dirty="0" smtClean="0"/>
              <a:t> HTML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Apache Web Server - The HTTP Web Server :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Apache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Microsoft windows Server 2003 Internet Information Services (IIS)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Lighttpd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Sun Java System Web Server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Xitami</a:t>
            </a:r>
            <a:r>
              <a:rPr lang="en-US" dirty="0" smtClean="0"/>
              <a:t> Web Server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Zeus Web Server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750" y="5238750"/>
            <a:ext cx="1619250" cy="1619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29131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Server (Apache)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038599"/>
          </a:xfrm>
        </p:spPr>
        <p:txBody>
          <a:bodyPr>
            <a:normAutofit fontScale="62500" lnSpcReduction="20000"/>
          </a:bodyPr>
          <a:lstStyle/>
          <a:p>
            <a:pPr algn="just">
              <a:lnSpc>
                <a:spcPct val="170000"/>
              </a:lnSpc>
            </a:pPr>
            <a:r>
              <a:rPr lang="en-US" b="1" dirty="0" smtClean="0"/>
              <a:t>Server HTTP Apache </a:t>
            </a:r>
            <a:r>
              <a:rPr lang="en-US" b="1" dirty="0" err="1" smtClean="0"/>
              <a:t>atau</a:t>
            </a:r>
            <a:r>
              <a:rPr lang="en-US" b="1" dirty="0" smtClean="0"/>
              <a:t> Server Web/WWW Apache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server web yang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dijalankan</a:t>
            </a:r>
            <a:r>
              <a:rPr lang="en-US" dirty="0" smtClean="0"/>
              <a:t> di </a:t>
            </a: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operasi</a:t>
            </a:r>
            <a:r>
              <a:rPr lang="en-US" dirty="0" smtClean="0"/>
              <a:t> (Unix, BSD, Linux, Microsoft Windows </a:t>
            </a:r>
            <a:r>
              <a:rPr lang="en-US" dirty="0" err="1" smtClean="0"/>
              <a:t>dan</a:t>
            </a:r>
            <a:r>
              <a:rPr lang="en-US" dirty="0" smtClean="0"/>
              <a:t> Novell Netware </a:t>
            </a:r>
            <a:r>
              <a:rPr lang="en-US" dirty="0" err="1" smtClean="0"/>
              <a:t>serta</a:t>
            </a:r>
            <a:r>
              <a:rPr lang="en-US" dirty="0" smtClean="0"/>
              <a:t> platform </a:t>
            </a:r>
            <a:r>
              <a:rPr lang="en-US" dirty="0" err="1" smtClean="0"/>
              <a:t>lainnya</a:t>
            </a:r>
            <a:r>
              <a:rPr lang="en-US" dirty="0" smtClean="0"/>
              <a:t>) yang </a:t>
            </a:r>
            <a:r>
              <a:rPr lang="en-US" dirty="0" err="1" smtClean="0"/>
              <a:t>berguna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melayani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memfungsikan</a:t>
            </a:r>
            <a:r>
              <a:rPr lang="en-US" dirty="0" smtClean="0"/>
              <a:t> </a:t>
            </a:r>
            <a:r>
              <a:rPr lang="en-US" dirty="0" err="1" smtClean="0"/>
              <a:t>situs</a:t>
            </a:r>
            <a:r>
              <a:rPr lang="en-US" dirty="0" smtClean="0"/>
              <a:t> web.</a:t>
            </a:r>
          </a:p>
          <a:p>
            <a:pPr algn="just">
              <a:lnSpc>
                <a:spcPct val="170000"/>
              </a:lnSpc>
            </a:pPr>
            <a:r>
              <a:rPr lang="en-US" dirty="0" err="1" smtClean="0"/>
              <a:t>Protokol</a:t>
            </a:r>
            <a:r>
              <a:rPr lang="en-US" dirty="0" smtClean="0"/>
              <a:t> yang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melayani</a:t>
            </a:r>
            <a:r>
              <a:rPr lang="en-US" dirty="0" smtClean="0"/>
              <a:t> </a:t>
            </a:r>
            <a:r>
              <a:rPr lang="en-US" dirty="0" err="1" smtClean="0"/>
              <a:t>fasilitas</a:t>
            </a:r>
            <a:r>
              <a:rPr lang="en-US" dirty="0" smtClean="0"/>
              <a:t> web/www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mengunakan</a:t>
            </a:r>
            <a:r>
              <a:rPr lang="en-US" dirty="0" smtClean="0"/>
              <a:t> HTTP.</a:t>
            </a:r>
          </a:p>
          <a:p>
            <a:pPr algn="just">
              <a:lnSpc>
                <a:spcPct val="170000"/>
              </a:lnSpc>
            </a:pPr>
            <a:r>
              <a:rPr lang="en-US" dirty="0" err="1" smtClean="0"/>
              <a:t>Versi</a:t>
            </a:r>
            <a:r>
              <a:rPr lang="en-US" dirty="0" smtClean="0"/>
              <a:t> </a:t>
            </a:r>
            <a:r>
              <a:rPr lang="en-US" dirty="0" err="1" smtClean="0"/>
              <a:t>Terbaru</a:t>
            </a:r>
            <a:r>
              <a:rPr lang="en-US" dirty="0" smtClean="0"/>
              <a:t> : mayor 2.0 &gt;</a:t>
            </a:r>
          </a:p>
          <a:p>
            <a:pPr marL="0" indent="0">
              <a:lnSpc>
                <a:spcPct val="170000"/>
              </a:lnSpc>
              <a:buNone/>
            </a:pPr>
            <a:endParaRPr lang="en-US" dirty="0"/>
          </a:p>
        </p:txBody>
      </p:sp>
      <p:pic>
        <p:nvPicPr>
          <p:cNvPr id="4" name="Picture 2" descr="Image result for apach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5572124"/>
            <a:ext cx="2286000" cy="1285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1762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Server (Apache)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19600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lnSpc>
                <a:spcPct val="170000"/>
              </a:lnSpc>
              <a:buNone/>
            </a:pPr>
            <a:r>
              <a:rPr lang="en-US" b="1" dirty="0" err="1" smtClean="0"/>
              <a:t>Beberapa</a:t>
            </a:r>
            <a:r>
              <a:rPr lang="en-US" b="1" dirty="0" smtClean="0"/>
              <a:t> </a:t>
            </a:r>
            <a:r>
              <a:rPr lang="en-US" b="1" dirty="0" err="1" smtClean="0"/>
              <a:t>dukungan</a:t>
            </a:r>
            <a:r>
              <a:rPr lang="en-US" b="1" dirty="0" smtClean="0"/>
              <a:t> Apache :</a:t>
            </a:r>
          </a:p>
          <a:p>
            <a:pPr marL="514350" indent="-514350" algn="just">
              <a:lnSpc>
                <a:spcPct val="170000"/>
              </a:lnSpc>
              <a:buFont typeface="+mj-lt"/>
              <a:buAutoNum type="arabicPeriod"/>
              <a:tabLst>
                <a:tab pos="515938" algn="l"/>
              </a:tabLst>
            </a:pPr>
            <a:r>
              <a:rPr lang="en-US" dirty="0" err="1" smtClean="0"/>
              <a:t>Kontrol</a:t>
            </a:r>
            <a:r>
              <a:rPr lang="en-US" dirty="0" smtClean="0"/>
              <a:t> </a:t>
            </a:r>
            <a:r>
              <a:rPr lang="en-US" dirty="0" err="1" smtClean="0"/>
              <a:t>Akses</a:t>
            </a:r>
            <a:r>
              <a:rPr lang="en-US" dirty="0" smtClean="0"/>
              <a:t>.</a:t>
            </a:r>
          </a:p>
          <a:p>
            <a:pPr marL="855663" indent="-855663" algn="just">
              <a:lnSpc>
                <a:spcPct val="170000"/>
              </a:lnSpc>
              <a:buNone/>
              <a:tabLst>
                <a:tab pos="515938" algn="l"/>
              </a:tabLst>
            </a:pPr>
            <a:r>
              <a:rPr lang="en-US" dirty="0" smtClean="0"/>
              <a:t>	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smtClean="0"/>
              <a:t> </a:t>
            </a:r>
            <a:r>
              <a:rPr lang="en-US" dirty="0" err="1" smtClean="0"/>
              <a:t>Kontrol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dijalankan</a:t>
            </a:r>
            <a:r>
              <a:rPr lang="en-US" dirty="0" smtClean="0"/>
              <a:t>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nama</a:t>
            </a:r>
            <a:r>
              <a:rPr lang="en-US" dirty="0" smtClean="0"/>
              <a:t> host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nomor</a:t>
            </a:r>
            <a:r>
              <a:rPr lang="en-US" dirty="0" smtClean="0"/>
              <a:t> IP</a:t>
            </a:r>
          </a:p>
          <a:p>
            <a:pPr marL="0" indent="0" algn="just">
              <a:lnSpc>
                <a:spcPct val="170000"/>
              </a:lnSpc>
              <a:buNone/>
              <a:tabLst>
                <a:tab pos="515938" algn="l"/>
              </a:tabLst>
            </a:pPr>
            <a:r>
              <a:rPr lang="en-US" dirty="0" smtClean="0"/>
              <a:t>2.  CGI (Common Gateway Interface)</a:t>
            </a:r>
          </a:p>
          <a:p>
            <a:pPr marL="515938" indent="-515938" algn="just">
              <a:lnSpc>
                <a:spcPct val="170000"/>
              </a:lnSpc>
              <a:buAutoNum type="arabicPeriod" startAt="3"/>
              <a:tabLst>
                <a:tab pos="515938" algn="l"/>
              </a:tabLst>
            </a:pPr>
            <a:r>
              <a:rPr lang="en-US" dirty="0" smtClean="0"/>
              <a:t>PHP (Personal Home Page/PHP Hypertext Processor);</a:t>
            </a:r>
          </a:p>
          <a:p>
            <a:pPr marL="0" indent="0" algn="just">
              <a:lnSpc>
                <a:spcPct val="170000"/>
              </a:lnSpc>
              <a:buNone/>
              <a:tabLst>
                <a:tab pos="515938" algn="l"/>
              </a:tabLst>
            </a:pPr>
            <a:r>
              <a:rPr lang="en-US" dirty="0"/>
              <a:t>	</a:t>
            </a:r>
            <a:r>
              <a:rPr lang="en-US" dirty="0" smtClean="0"/>
              <a:t> Program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semacam</a:t>
            </a:r>
            <a:r>
              <a:rPr lang="en-US" dirty="0" smtClean="0"/>
              <a:t> CGI, yang </a:t>
            </a:r>
            <a:r>
              <a:rPr lang="en-US" dirty="0" err="1" smtClean="0"/>
              <a:t>memproses</a:t>
            </a:r>
            <a:r>
              <a:rPr lang="en-US" dirty="0" smtClean="0"/>
              <a:t> </a:t>
            </a:r>
            <a:r>
              <a:rPr lang="en-US" dirty="0" err="1" smtClean="0"/>
              <a:t>teks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bekerja</a:t>
            </a:r>
            <a:r>
              <a:rPr lang="en-US" dirty="0" smtClean="0"/>
              <a:t> di server. Apache </a:t>
            </a:r>
            <a:r>
              <a:rPr lang="en-US" dirty="0" err="1" smtClean="0"/>
              <a:t>mendukung</a:t>
            </a:r>
            <a:r>
              <a:rPr lang="en-US" dirty="0" smtClean="0"/>
              <a:t> PHP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menempatkannya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salah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modulnya</a:t>
            </a:r>
            <a:r>
              <a:rPr lang="en-US" dirty="0" smtClean="0"/>
              <a:t> (</a:t>
            </a:r>
            <a:r>
              <a:rPr lang="en-US" dirty="0" err="1" smtClean="0"/>
              <a:t>mod_php</a:t>
            </a:r>
            <a:r>
              <a:rPr lang="en-US" dirty="0" smtClean="0"/>
              <a:t>). Hal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kinerja</a:t>
            </a:r>
            <a:r>
              <a:rPr lang="en-US" dirty="0" smtClean="0"/>
              <a:t> PHP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endParaRPr lang="en-US" dirty="0"/>
          </a:p>
        </p:txBody>
      </p:sp>
      <p:pic>
        <p:nvPicPr>
          <p:cNvPr id="5" name="Picture 2" descr="Image result for apach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5572124"/>
            <a:ext cx="2286000" cy="1285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65433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WEB SERVER (XAMPP)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657600"/>
            <a:ext cx="8229600" cy="2468563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dirty="0" smtClean="0"/>
              <a:t>XAMPP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lunak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mendirikan</a:t>
            </a:r>
            <a:r>
              <a:rPr lang="en-US" dirty="0" smtClean="0"/>
              <a:t> server </a:t>
            </a:r>
            <a:r>
              <a:rPr lang="en-US" dirty="0" err="1" smtClean="0"/>
              <a:t>sendiri</a:t>
            </a:r>
            <a:r>
              <a:rPr lang="en-US" dirty="0" smtClean="0"/>
              <a:t> (</a:t>
            </a:r>
            <a:r>
              <a:rPr lang="en-US" dirty="0" err="1" smtClean="0"/>
              <a:t>localhost</a:t>
            </a:r>
            <a:r>
              <a:rPr lang="en-US" dirty="0" smtClean="0"/>
              <a:t>).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 smtClean="0"/>
              <a:t>XAMPP </a:t>
            </a:r>
            <a:r>
              <a:rPr lang="en-US" dirty="0" err="1" smtClean="0"/>
              <a:t>didistribusikan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opensource</a:t>
            </a:r>
            <a:r>
              <a:rPr lang="en-US" dirty="0" smtClean="0"/>
              <a:t> / </a:t>
            </a: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lunak</a:t>
            </a:r>
            <a:r>
              <a:rPr lang="en-US" dirty="0" smtClean="0"/>
              <a:t> 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terbuka</a:t>
            </a:r>
            <a:r>
              <a:rPr lang="en-US" dirty="0" smtClean="0"/>
              <a:t> </a:t>
            </a:r>
            <a:r>
              <a:rPr lang="en-US" dirty="0" err="1" smtClean="0"/>
              <a:t>didalamnya</a:t>
            </a:r>
            <a:r>
              <a:rPr lang="en-US" dirty="0" smtClean="0"/>
              <a:t>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paket</a:t>
            </a:r>
            <a:r>
              <a:rPr lang="en-US" dirty="0" smtClean="0"/>
              <a:t> program </a:t>
            </a:r>
            <a:r>
              <a:rPr lang="en-US" dirty="0" err="1" smtClean="0"/>
              <a:t>seperti</a:t>
            </a:r>
            <a:r>
              <a:rPr lang="en-US" dirty="0" smtClean="0"/>
              <a:t> Apache, MySQL, PHP, </a:t>
            </a:r>
            <a:r>
              <a:rPr lang="en-US" dirty="0" err="1" smtClean="0"/>
              <a:t>phpMyAdmin</a:t>
            </a:r>
            <a:r>
              <a:rPr lang="en-US" dirty="0" smtClean="0"/>
              <a:t>, </a:t>
            </a:r>
            <a:r>
              <a:rPr lang="en-US" dirty="0" err="1" smtClean="0"/>
              <a:t>FileZilla</a:t>
            </a:r>
            <a:r>
              <a:rPr lang="en-US" dirty="0" smtClean="0"/>
              <a:t> FTP Server, Perl. </a:t>
            </a:r>
          </a:p>
          <a:p>
            <a:pPr marL="0" indent="0">
              <a:lnSpc>
                <a:spcPct val="150000"/>
              </a:lnSpc>
              <a:buNone/>
            </a:pPr>
            <a:endParaRPr lang="en-US" dirty="0"/>
          </a:p>
        </p:txBody>
      </p:sp>
      <p:pic>
        <p:nvPicPr>
          <p:cNvPr id="2050" name="Picture 2" descr="Image result for xamp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752600"/>
            <a:ext cx="333375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38779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Editor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Software yang </a:t>
            </a:r>
            <a:r>
              <a:rPr lang="en-US" dirty="0" err="1" smtClean="0"/>
              <a:t>bertugas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mengolah</a:t>
            </a:r>
            <a:r>
              <a:rPr lang="en-US" dirty="0" smtClean="0"/>
              <a:t> </a:t>
            </a:r>
            <a:r>
              <a:rPr lang="en-US" dirty="0" err="1" smtClean="0"/>
              <a:t>skrip</a:t>
            </a:r>
            <a:r>
              <a:rPr lang="en-US" dirty="0" smtClean="0"/>
              <a:t> HTML, CSS, PHP, </a:t>
            </a:r>
            <a:r>
              <a:rPr lang="en-US" dirty="0" err="1" smtClean="0"/>
              <a:t>atau</a:t>
            </a:r>
            <a:r>
              <a:rPr lang="en-US" dirty="0" smtClean="0"/>
              <a:t> JavaScript yang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terdiri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teks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2638425"/>
            <a:ext cx="3886200" cy="262966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7622" y="3953256"/>
            <a:ext cx="2714956" cy="242856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5400" y="2820559"/>
            <a:ext cx="2819400" cy="851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72339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95399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en-US" b="1" dirty="0" smtClean="0"/>
              <a:t>Embedded script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teknik</a:t>
            </a:r>
            <a:r>
              <a:rPr lang="en-US" dirty="0" smtClean="0"/>
              <a:t> </a:t>
            </a:r>
            <a:r>
              <a:rPr lang="en-US" dirty="0" err="1" smtClean="0"/>
              <a:t>penyisipan</a:t>
            </a:r>
            <a:r>
              <a:rPr lang="en-US" dirty="0" smtClean="0"/>
              <a:t> script </a:t>
            </a:r>
            <a:r>
              <a:rPr lang="en-US" dirty="0" err="1" smtClean="0"/>
              <a:t>php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tag html yang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ciri-ciri</a:t>
            </a:r>
            <a:r>
              <a:rPr lang="en-US" dirty="0" smtClean="0"/>
              <a:t> </a:t>
            </a:r>
            <a:r>
              <a:rPr lang="en-US" dirty="0" err="1" smtClean="0"/>
              <a:t>ketika</a:t>
            </a:r>
            <a:r>
              <a:rPr lang="en-US" dirty="0" smtClean="0"/>
              <a:t> </a:t>
            </a:r>
            <a:r>
              <a:rPr lang="en-US" dirty="0" err="1" smtClean="0"/>
              <a:t>dilihat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view source </a:t>
            </a:r>
            <a:r>
              <a:rPr lang="en-US" dirty="0" err="1" smtClean="0"/>
              <a:t>pada</a:t>
            </a:r>
            <a:r>
              <a:rPr lang="en-US" dirty="0" smtClean="0"/>
              <a:t> web browser </a:t>
            </a:r>
            <a:r>
              <a:rPr lang="en-US" dirty="0" err="1" smtClean="0"/>
              <a:t>maka</a:t>
            </a:r>
            <a:r>
              <a:rPr lang="en-US" dirty="0" smtClean="0"/>
              <a:t> script </a:t>
            </a:r>
            <a:r>
              <a:rPr lang="en-US" dirty="0" err="1" smtClean="0"/>
              <a:t>php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,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eksekusi</a:t>
            </a:r>
            <a:r>
              <a:rPr lang="en-US" dirty="0" smtClean="0"/>
              <a:t> </a:t>
            </a:r>
            <a:r>
              <a:rPr lang="en-US" dirty="0" err="1" smtClean="0"/>
              <a:t>berupa</a:t>
            </a:r>
            <a:r>
              <a:rPr lang="en-US" dirty="0" smtClean="0"/>
              <a:t> html </a:t>
            </a:r>
            <a:r>
              <a:rPr lang="en-US" dirty="0" err="1" smtClean="0"/>
              <a:t>murni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on the fly creation.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62000" y="3429000"/>
            <a:ext cx="7696200" cy="3046988"/>
          </a:xfrm>
          <a:prstGeom prst="rect">
            <a:avLst/>
          </a:prstGeom>
          <a:solidFill>
            <a:schemeClr val="bg1">
              <a:alpha val="92000"/>
            </a:schemeClr>
          </a:solidFill>
          <a:ln>
            <a:solidFill>
              <a:schemeClr val="bg2">
                <a:lumMod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>
              <a:tabLst>
                <a:tab pos="1254125" algn="l"/>
              </a:tabLst>
            </a:pPr>
            <a:r>
              <a:rPr lang="en-US" sz="1600" dirty="0">
                <a:latin typeface="Consolas" pitchFamily="49" charset="0"/>
                <a:cs typeface="Consolas" pitchFamily="49" charset="0"/>
              </a:rPr>
              <a:t>&lt;html&gt;</a:t>
            </a:r>
            <a:br>
              <a:rPr lang="en-US" sz="1600" dirty="0">
                <a:latin typeface="Consolas" pitchFamily="49" charset="0"/>
                <a:cs typeface="Consolas" pitchFamily="49" charset="0"/>
              </a:rPr>
            </a:br>
            <a:r>
              <a:rPr lang="en-US" sz="1600" dirty="0">
                <a:latin typeface="Consolas" pitchFamily="49" charset="0"/>
                <a:cs typeface="Consolas" pitchFamily="49" charset="0"/>
              </a:rPr>
              <a:t>  &lt;head&gt;</a:t>
            </a:r>
            <a:br>
              <a:rPr lang="en-US" sz="1600" dirty="0">
                <a:latin typeface="Consolas" pitchFamily="49" charset="0"/>
                <a:cs typeface="Consolas" pitchFamily="49" charset="0"/>
              </a:rPr>
            </a:br>
            <a:r>
              <a:rPr lang="en-US" sz="1600" dirty="0">
                <a:latin typeface="Consolas" pitchFamily="49" charset="0"/>
                <a:cs typeface="Consolas" pitchFamily="49" charset="0"/>
              </a:rPr>
              <a:t>       &lt;title&gt;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Praktikum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1.1 Embedded Script&lt;/title&gt;</a:t>
            </a:r>
            <a:br>
              <a:rPr lang="en-US" sz="1600" dirty="0">
                <a:latin typeface="Consolas" pitchFamily="49" charset="0"/>
                <a:cs typeface="Consolas" pitchFamily="49" charset="0"/>
              </a:rPr>
            </a:br>
            <a:r>
              <a:rPr lang="en-US" sz="1600" dirty="0">
                <a:latin typeface="Consolas" pitchFamily="49" charset="0"/>
                <a:cs typeface="Consolas" pitchFamily="49" charset="0"/>
              </a:rPr>
              <a:t>&lt;/head&gt;</a:t>
            </a:r>
            <a:br>
              <a:rPr lang="en-US" sz="1600" dirty="0">
                <a:latin typeface="Consolas" pitchFamily="49" charset="0"/>
                <a:cs typeface="Consolas" pitchFamily="49" charset="0"/>
              </a:rPr>
            </a:br>
            <a:r>
              <a:rPr lang="en-US" sz="1600" dirty="0">
                <a:latin typeface="Consolas" pitchFamily="49" charset="0"/>
                <a:cs typeface="Consolas" pitchFamily="49" charset="0"/>
              </a:rPr>
              <a:t>   &lt;body&gt;</a:t>
            </a:r>
            <a:br>
              <a:rPr lang="en-US" sz="1600" dirty="0">
                <a:latin typeface="Consolas" pitchFamily="49" charset="0"/>
                <a:cs typeface="Consolas" pitchFamily="49" charset="0"/>
              </a:rPr>
            </a:br>
            <a:r>
              <a:rPr lang="en-US" sz="1600" dirty="0">
                <a:latin typeface="Consolas" pitchFamily="49" charset="0"/>
                <a:cs typeface="Consolas" pitchFamily="49" charset="0"/>
              </a:rPr>
              <a:t>       </a:t>
            </a:r>
            <a:r>
              <a:rPr lang="en-US" sz="16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&lt;? </a:t>
            </a:r>
            <a:r>
              <a:rPr lang="en-US" sz="1600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php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/>
            </a:r>
            <a:br>
              <a:rPr lang="en-US" sz="1600" dirty="0">
                <a:latin typeface="Consolas" pitchFamily="49" charset="0"/>
                <a:cs typeface="Consolas" pitchFamily="49" charset="0"/>
              </a:rPr>
            </a:br>
            <a:r>
              <a:rPr lang="en-US" sz="1600" dirty="0">
                <a:latin typeface="Consolas" pitchFamily="49" charset="0"/>
                <a:cs typeface="Consolas" pitchFamily="49" charset="0"/>
              </a:rPr>
              <a:t>      </a:t>
            </a:r>
            <a:r>
              <a:rPr lang="en-US" sz="16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  </a:t>
            </a:r>
            <a:r>
              <a:rPr lang="en-US" sz="1600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	echo </a:t>
            </a:r>
            <a:r>
              <a:rPr lang="en-US" sz="16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"&lt;h1 align='center'&gt;My first </a:t>
            </a:r>
            <a:r>
              <a:rPr lang="en-US" sz="1600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Php</a:t>
            </a:r>
            <a:r>
              <a:rPr lang="en-US" sz="16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code&lt;/h1&gt;";</a:t>
            </a:r>
            <a:br>
              <a:rPr lang="en-US" sz="16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</a:br>
            <a:r>
              <a:rPr lang="en-US" sz="16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        </a:t>
            </a:r>
            <a:r>
              <a:rPr lang="en-US" sz="1600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	echo </a:t>
            </a:r>
            <a:r>
              <a:rPr lang="en-US" sz="16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"</a:t>
            </a:r>
            <a:r>
              <a:rPr lang="en-US" sz="1600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Saya</a:t>
            </a:r>
            <a:r>
              <a:rPr lang="en-US" sz="16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sedang</a:t>
            </a:r>
            <a:r>
              <a:rPr lang="en-US" sz="16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belajar</a:t>
            </a:r>
            <a:r>
              <a:rPr lang="en-US" sz="16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php</a:t>
            </a:r>
            <a:r>
              <a:rPr lang="en-US" sz="16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&lt;</a:t>
            </a:r>
            <a:r>
              <a:rPr lang="en-US" sz="1600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br</a:t>
            </a:r>
            <a:r>
              <a:rPr lang="en-US" sz="16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&gt;";</a:t>
            </a:r>
            <a:br>
              <a:rPr lang="en-US" sz="16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</a:br>
            <a:r>
              <a:rPr lang="en-US" sz="16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        </a:t>
            </a:r>
            <a:r>
              <a:rPr lang="en-US" sz="1600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	echo </a:t>
            </a:r>
            <a:r>
              <a:rPr lang="en-US" sz="16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“</a:t>
            </a:r>
            <a:r>
              <a:rPr lang="en-US" sz="1600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Sistem</a:t>
            </a:r>
            <a:r>
              <a:rPr lang="en-US" sz="16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Informasi</a:t>
            </a:r>
            <a:r>
              <a:rPr lang="en-US" sz="16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Unikom</a:t>
            </a:r>
            <a:r>
              <a:rPr lang="en-US" sz="16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&lt;</a:t>
            </a:r>
            <a:r>
              <a:rPr lang="en-US" sz="1600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br</a:t>
            </a:r>
            <a:r>
              <a:rPr lang="en-US" sz="16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&gt;";</a:t>
            </a:r>
            <a:br>
              <a:rPr lang="en-US" sz="16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</a:br>
            <a:r>
              <a:rPr lang="en-US" sz="16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        ?&gt;</a:t>
            </a:r>
            <a:br>
              <a:rPr lang="en-US" sz="16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</a:br>
            <a:r>
              <a:rPr lang="en-US" sz="1600" dirty="0">
                <a:latin typeface="Consolas" pitchFamily="49" charset="0"/>
                <a:cs typeface="Consolas" pitchFamily="49" charset="0"/>
              </a:rPr>
              <a:t>   &lt;/body&gt;</a:t>
            </a:r>
            <a:br>
              <a:rPr lang="en-US" sz="1600" dirty="0">
                <a:latin typeface="Consolas" pitchFamily="49" charset="0"/>
                <a:cs typeface="Consolas" pitchFamily="49" charset="0"/>
              </a:rPr>
            </a:br>
            <a:r>
              <a:rPr lang="en-US" sz="1600" dirty="0">
                <a:latin typeface="Consolas" pitchFamily="49" charset="0"/>
                <a:cs typeface="Consolas" pitchFamily="49" charset="0"/>
              </a:rPr>
              <a:t>&lt;/html&gt;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762000" y="2855149"/>
            <a:ext cx="2326558" cy="57385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dirty="0" err="1" smtClean="0"/>
              <a:t>latEmb.php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2615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PHP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95399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en-US" b="1" dirty="0" smtClean="0"/>
              <a:t>Non Embedded Script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teknik</a:t>
            </a:r>
            <a:r>
              <a:rPr lang="en-US" dirty="0" smtClean="0"/>
              <a:t> </a:t>
            </a:r>
            <a:r>
              <a:rPr lang="en-US" dirty="0" err="1" smtClean="0"/>
              <a:t>menyisipkan</a:t>
            </a:r>
            <a:r>
              <a:rPr lang="en-US" dirty="0" smtClean="0"/>
              <a:t> script </a:t>
            </a:r>
            <a:r>
              <a:rPr lang="en-US" dirty="0" err="1" smtClean="0"/>
              <a:t>php</a:t>
            </a:r>
            <a:r>
              <a:rPr lang="en-US" dirty="0" smtClean="0"/>
              <a:t> </a:t>
            </a:r>
            <a:r>
              <a:rPr lang="en-US" dirty="0" err="1" smtClean="0"/>
              <a:t>diluar</a:t>
            </a:r>
            <a:r>
              <a:rPr lang="en-US" dirty="0" smtClean="0"/>
              <a:t> tag html yang </a:t>
            </a:r>
            <a:r>
              <a:rPr lang="en-US" dirty="0" err="1" smtClean="0"/>
              <a:t>berarti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tag html yang </a:t>
            </a:r>
            <a:r>
              <a:rPr lang="en-US" dirty="0" err="1" smtClean="0"/>
              <a:t>berda</a:t>
            </a:r>
            <a:r>
              <a:rPr lang="en-US" dirty="0" smtClean="0"/>
              <a:t> di </a:t>
            </a:r>
            <a:r>
              <a:rPr lang="en-US" dirty="0" err="1" smtClean="0"/>
              <a:t>dalam</a:t>
            </a:r>
            <a:r>
              <a:rPr lang="en-US" dirty="0" smtClean="0"/>
              <a:t> script </a:t>
            </a:r>
            <a:r>
              <a:rPr lang="en-US" dirty="0" err="1" smtClean="0"/>
              <a:t>php</a:t>
            </a:r>
            <a:r>
              <a:rPr lang="en-US" dirty="0" smtClean="0"/>
              <a:t>. </a:t>
            </a:r>
            <a:r>
              <a:rPr lang="en-US" dirty="0" err="1" smtClean="0"/>
              <a:t>Ciri-cirinya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tag html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beraturan</a:t>
            </a:r>
            <a:r>
              <a:rPr lang="en-US" dirty="0" smtClean="0"/>
              <a:t>,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murni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script PHP, </a:t>
            </a:r>
            <a:r>
              <a:rPr lang="en-US" dirty="0" err="1" smtClean="0"/>
              <a:t>meskipun</a:t>
            </a:r>
            <a:r>
              <a:rPr lang="en-US" dirty="0" smtClean="0"/>
              <a:t> </a:t>
            </a:r>
            <a:r>
              <a:rPr lang="en-US" dirty="0" err="1" smtClean="0"/>
              <a:t>begitu</a:t>
            </a:r>
            <a:r>
              <a:rPr lang="en-US" dirty="0" smtClean="0"/>
              <a:t> web browser </a:t>
            </a:r>
            <a:r>
              <a:rPr lang="en-US" dirty="0" err="1" smtClean="0"/>
              <a:t>tetap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menampilkan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81000" y="3556151"/>
            <a:ext cx="8229600" cy="3046988"/>
          </a:xfrm>
          <a:prstGeom prst="rect">
            <a:avLst/>
          </a:prstGeom>
          <a:solidFill>
            <a:schemeClr val="bg1">
              <a:alpha val="92000"/>
            </a:schemeClr>
          </a:solidFill>
          <a:ln>
            <a:solidFill>
              <a:schemeClr val="bg2">
                <a:lumMod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&lt;? </a:t>
            </a:r>
            <a:r>
              <a:rPr lang="en-US" sz="1600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php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/>
            </a:r>
            <a:br>
              <a:rPr lang="en-US" sz="1600" dirty="0">
                <a:latin typeface="Consolas" pitchFamily="49" charset="0"/>
                <a:cs typeface="Consolas" pitchFamily="49" charset="0"/>
              </a:rPr>
            </a:br>
            <a:r>
              <a:rPr lang="en-US" sz="1600" dirty="0">
                <a:latin typeface="Consolas" pitchFamily="49" charset="0"/>
                <a:cs typeface="Consolas" pitchFamily="49" charset="0"/>
              </a:rPr>
              <a:t>  </a:t>
            </a:r>
            <a:r>
              <a:rPr lang="en-US" sz="16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echo "&lt;html&gt;";</a:t>
            </a:r>
            <a:br>
              <a:rPr lang="en-US" sz="16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</a:br>
            <a:r>
              <a:rPr lang="en-US" sz="16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  echo "&lt;head&gt;";</a:t>
            </a:r>
            <a:br>
              <a:rPr lang="en-US" sz="16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</a:br>
            <a:r>
              <a:rPr lang="en-US" sz="16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        echo "&lt;title&gt;</a:t>
            </a:r>
            <a:r>
              <a:rPr lang="en-US" sz="1600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Praktikum</a:t>
            </a:r>
            <a:r>
              <a:rPr lang="en-US" sz="16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1.1 Non Embedded Script&lt;/title&gt;";</a:t>
            </a:r>
            <a:br>
              <a:rPr lang="en-US" sz="16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</a:br>
            <a:r>
              <a:rPr lang="en-US" sz="16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  echo "&lt;/head&gt;";</a:t>
            </a:r>
            <a:br>
              <a:rPr lang="en-US" sz="16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</a:br>
            <a:r>
              <a:rPr lang="en-US" sz="16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  echo "&lt;body&gt;";</a:t>
            </a:r>
            <a:br>
              <a:rPr lang="en-US" sz="16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</a:br>
            <a:r>
              <a:rPr lang="en-US" sz="16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        </a:t>
            </a:r>
            <a:r>
              <a:rPr lang="en-US" sz="1600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echo </a:t>
            </a:r>
            <a:r>
              <a:rPr lang="en-US" sz="16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"&lt;h1 align = 'center'&gt; My First PHP Code &lt;/h1&gt;";</a:t>
            </a:r>
            <a:br>
              <a:rPr lang="en-US" sz="16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</a:br>
            <a:r>
              <a:rPr lang="en-US" sz="16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        </a:t>
            </a:r>
            <a:r>
              <a:rPr lang="en-US" sz="1600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echo </a:t>
            </a:r>
            <a:r>
              <a:rPr lang="en-US" sz="16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"</a:t>
            </a:r>
            <a:r>
              <a:rPr lang="en-US" sz="1600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Saya</a:t>
            </a:r>
            <a:r>
              <a:rPr lang="en-US" sz="16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sedang</a:t>
            </a:r>
            <a:r>
              <a:rPr lang="en-US" sz="16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Belajar</a:t>
            </a:r>
            <a:r>
              <a:rPr lang="en-US" sz="16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PHP &lt;</a:t>
            </a:r>
            <a:r>
              <a:rPr lang="en-US" sz="1600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br</a:t>
            </a:r>
            <a:r>
              <a:rPr lang="en-US" sz="16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&gt;";</a:t>
            </a:r>
            <a:br>
              <a:rPr lang="en-US" sz="16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</a:br>
            <a:r>
              <a:rPr lang="en-US" sz="16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       </a:t>
            </a:r>
            <a:r>
              <a:rPr lang="en-US" sz="160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 </a:t>
            </a:r>
            <a:r>
              <a:rPr lang="en-US" sz="160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echo </a:t>
            </a:r>
            <a:r>
              <a:rPr lang="en-US" sz="16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“</a:t>
            </a:r>
            <a:r>
              <a:rPr lang="en-US" sz="1600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Sistem</a:t>
            </a:r>
            <a:r>
              <a:rPr lang="en-US" sz="16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Informasi</a:t>
            </a:r>
            <a:r>
              <a:rPr lang="en-US" sz="16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Unikom</a:t>
            </a:r>
            <a:r>
              <a:rPr lang="en-US" sz="16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&lt;</a:t>
            </a:r>
            <a:r>
              <a:rPr lang="en-US" sz="1600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br</a:t>
            </a:r>
            <a:r>
              <a:rPr lang="en-US" sz="16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&gt;";</a:t>
            </a:r>
            <a:br>
              <a:rPr lang="en-US" sz="16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</a:br>
            <a:r>
              <a:rPr lang="en-US" sz="16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  echo "&lt;/body&gt;";</a:t>
            </a:r>
            <a:br>
              <a:rPr lang="en-US" sz="16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</a:br>
            <a:r>
              <a:rPr lang="en-US" sz="16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  echo "&lt;/html&gt;";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/>
            </a:r>
            <a:br>
              <a:rPr lang="en-US" sz="1600" dirty="0">
                <a:latin typeface="Consolas" pitchFamily="49" charset="0"/>
                <a:cs typeface="Consolas" pitchFamily="49" charset="0"/>
              </a:rPr>
            </a:br>
            <a:r>
              <a:rPr lang="en-US" sz="16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?&gt;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08039" y="2982300"/>
            <a:ext cx="2707558" cy="57385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dirty="0" err="1" smtClean="0"/>
              <a:t>latNonEmb.php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2970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Latihan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59672" y="1498483"/>
            <a:ext cx="76962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000" dirty="0" smtClean="0">
              <a:latin typeface="Estrangelo Edessa" pitchFamily="66" charset="0"/>
              <a:cs typeface="Estrangelo Edessa" pitchFamily="66" charset="0"/>
            </a:endParaRPr>
          </a:p>
          <a:p>
            <a:endParaRPr lang="en-US" sz="2000" dirty="0">
              <a:latin typeface="Estrangelo Edessa" pitchFamily="66" charset="0"/>
              <a:cs typeface="Estrangelo Edessa" pitchFamily="66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3398" y="1664017"/>
            <a:ext cx="8001002" cy="443198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n-US" sz="2400" dirty="0" err="1" smtClean="0">
                <a:solidFill>
                  <a:srgbClr val="FF0000"/>
                </a:solidFill>
              </a:rPr>
              <a:t>Buat</a:t>
            </a:r>
            <a:r>
              <a:rPr lang="en-US" sz="2400" dirty="0" smtClean="0">
                <a:solidFill>
                  <a:srgbClr val="FF0000"/>
                </a:solidFill>
              </a:rPr>
              <a:t> interface </a:t>
            </a:r>
            <a:r>
              <a:rPr lang="en-US" sz="2400" dirty="0" err="1" smtClean="0">
                <a:solidFill>
                  <a:srgbClr val="FF0000"/>
                </a:solidFill>
              </a:rPr>
              <a:t>mengenai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biodata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anda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menggunakan</a:t>
            </a:r>
            <a:r>
              <a:rPr lang="en-US" sz="2400" dirty="0" smtClean="0">
                <a:solidFill>
                  <a:srgbClr val="FF0000"/>
                </a:solidFill>
              </a:rPr>
              <a:t> Non Embedded Script, </a:t>
            </a:r>
            <a:r>
              <a:rPr lang="en-US" sz="2400" dirty="0" err="1" smtClean="0">
                <a:solidFill>
                  <a:srgbClr val="FF0000"/>
                </a:solidFill>
              </a:rPr>
              <a:t>tampikan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juga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sebuah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gambar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untuk</a:t>
            </a:r>
            <a:r>
              <a:rPr lang="en-US" sz="2400" dirty="0" smtClean="0">
                <a:solidFill>
                  <a:srgbClr val="FF0000"/>
                </a:solidFill>
              </a:rPr>
              <a:t> space </a:t>
            </a:r>
            <a:r>
              <a:rPr lang="en-US" sz="2400" dirty="0" err="1" smtClean="0">
                <a:solidFill>
                  <a:srgbClr val="FF0000"/>
                </a:solidFill>
              </a:rPr>
              <a:t>foto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anda</a:t>
            </a:r>
            <a:r>
              <a:rPr lang="en-US" sz="2400" dirty="0" smtClean="0">
                <a:solidFill>
                  <a:srgbClr val="FF0000"/>
                </a:solidFill>
              </a:rPr>
              <a:t> !!!</a:t>
            </a:r>
          </a:p>
          <a:p>
            <a:endParaRPr lang="en-US" sz="2400" dirty="0">
              <a:solidFill>
                <a:srgbClr val="FF0000"/>
              </a:solidFill>
            </a:endParaRPr>
          </a:p>
          <a:p>
            <a:endParaRPr lang="en-US" sz="2400" dirty="0" smtClean="0">
              <a:solidFill>
                <a:srgbClr val="FF0000"/>
              </a:solidFill>
            </a:endParaRPr>
          </a:p>
          <a:p>
            <a:endParaRPr lang="en-US" sz="2400" dirty="0" smtClean="0">
              <a:solidFill>
                <a:srgbClr val="FF0000"/>
              </a:solidFill>
            </a:endParaRPr>
          </a:p>
          <a:p>
            <a:endParaRPr lang="en-US" sz="2400" dirty="0">
              <a:solidFill>
                <a:srgbClr val="FF0000"/>
              </a:solidFill>
            </a:endParaRPr>
          </a:p>
          <a:p>
            <a:endParaRPr lang="en-US" sz="2400" dirty="0" smtClean="0">
              <a:solidFill>
                <a:srgbClr val="FF0000"/>
              </a:solidFill>
            </a:endParaRPr>
          </a:p>
          <a:p>
            <a:endParaRPr lang="en-US" sz="2400" dirty="0">
              <a:solidFill>
                <a:srgbClr val="FF0000"/>
              </a:solidFill>
            </a:endParaRPr>
          </a:p>
          <a:p>
            <a:endParaRPr lang="en-US" sz="2400" dirty="0" smtClean="0">
              <a:solidFill>
                <a:srgbClr val="FF0000"/>
              </a:solidFill>
            </a:endParaRPr>
          </a:p>
          <a:p>
            <a:endParaRPr lang="en-US" sz="2400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435972" y="2946283"/>
            <a:ext cx="5600700" cy="299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ctangle 8"/>
          <p:cNvSpPr/>
          <p:nvPr/>
        </p:nvSpPr>
        <p:spPr>
          <a:xfrm>
            <a:off x="3146177" y="3384990"/>
            <a:ext cx="1387722" cy="10091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Foto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17764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</TotalTime>
  <Words>336</Words>
  <Application>Microsoft Office PowerPoint</Application>
  <PresentationFormat>On-screen Show (4:3)</PresentationFormat>
  <Paragraphs>46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PHP Materi - 2</vt:lpstr>
      <vt:lpstr>Web Server</vt:lpstr>
      <vt:lpstr>Web Server (Apache)</vt:lpstr>
      <vt:lpstr>Web Server (Apache)</vt:lpstr>
      <vt:lpstr>WEB SERVER (XAMPP)</vt:lpstr>
      <vt:lpstr>Web Editor</vt:lpstr>
      <vt:lpstr>PHP</vt:lpstr>
      <vt:lpstr>PHP</vt:lpstr>
      <vt:lpstr>Latihan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PHP Pertemuan - 2</dc:title>
  <dc:creator>ceumimit</dc:creator>
  <cp:lastModifiedBy>maeztro</cp:lastModifiedBy>
  <cp:revision>16</cp:revision>
  <dcterms:created xsi:type="dcterms:W3CDTF">2016-09-17T09:34:58Z</dcterms:created>
  <dcterms:modified xsi:type="dcterms:W3CDTF">2016-09-20T02:33:01Z</dcterms:modified>
</cp:coreProperties>
</file>