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57" r:id="rId3"/>
    <p:sldId id="258" r:id="rId4"/>
    <p:sldId id="260" r:id="rId5"/>
    <p:sldId id="261" r:id="rId6"/>
    <p:sldId id="262" r:id="rId7"/>
    <p:sldId id="265" r:id="rId8"/>
    <p:sldId id="269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4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6B848-70D1-4C41-B9A1-BCBE925E2FF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E99B5-E137-497C-A95B-2251713E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0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Salam..</a:t>
            </a:r>
            <a:br>
              <a:rPr lang="en-US" dirty="0" smtClean="0"/>
            </a:br>
            <a:r>
              <a:rPr lang="en-US" dirty="0" err="1" smtClean="0"/>
              <a:t>Pembuka</a:t>
            </a:r>
            <a:r>
              <a:rPr lang="en-US" dirty="0" smtClean="0"/>
              <a:t>..</a:t>
            </a:r>
            <a:br>
              <a:rPr lang="en-US" dirty="0" smtClean="0"/>
            </a:br>
            <a:r>
              <a:rPr lang="en-US" dirty="0" err="1" smtClean="0"/>
              <a:t>Perkenalan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5ABE1-CA9D-4A28-A9FF-303F82AF85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1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4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4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9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7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5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6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0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B35A1-2B3E-4E0E-9AC3-4FFED4F78CF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015" y="0"/>
            <a:ext cx="12696092" cy="77548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"/>
            <a:ext cx="12192000" cy="6858002"/>
          </a:xfrm>
          <a:prstGeom prst="rect">
            <a:avLst/>
          </a:prstGeom>
          <a:gradFill flip="none" rotWithShape="1">
            <a:gsLst>
              <a:gs pos="53000">
                <a:schemeClr val="bg1"/>
              </a:gs>
              <a:gs pos="74000">
                <a:schemeClr val="accent1">
                  <a:lumMod val="20000"/>
                  <a:lumOff val="80000"/>
                  <a:alpha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1999" cy="3868615"/>
          </a:xfrm>
          <a:prstGeom prst="rect">
            <a:avLst/>
          </a:prstGeom>
          <a:gradFill flip="none" rotWithShape="1">
            <a:gsLst>
              <a:gs pos="51000">
                <a:srgbClr val="FF0000">
                  <a:lumMod val="90000"/>
                  <a:lumOff val="10000"/>
                </a:srgbClr>
              </a:gs>
              <a:gs pos="5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/>
              <a:t>HAK DAN KEWAJIBAN WARGA NEGARA</a:t>
            </a:r>
            <a:br>
              <a:rPr lang="en-US" sz="6000" dirty="0"/>
            </a:br>
            <a:endParaRPr lang="en-US" sz="6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gency FB" panose="020B05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0178" y="2345377"/>
            <a:ext cx="6646223" cy="4512623"/>
          </a:xfrm>
          <a:prstGeom prst="rect">
            <a:avLst/>
          </a:prstGeom>
          <a:gradFill>
            <a:gsLst>
              <a:gs pos="44000">
                <a:schemeClr val="bg1"/>
              </a:gs>
              <a:gs pos="92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12508" y="2475016"/>
            <a:ext cx="5437135" cy="1973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dirty="0" err="1">
                <a:solidFill>
                  <a:schemeClr val="tx1"/>
                </a:solidFill>
              </a:rPr>
              <a:t>Oleh</a:t>
            </a:r>
            <a:r>
              <a:rPr lang="en-US" altLang="en-US" sz="2800" dirty="0">
                <a:solidFill>
                  <a:schemeClr val="tx1"/>
                </a:solidFill>
              </a:rPr>
              <a:t> ; 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en-US" sz="2800" dirty="0" err="1" smtClean="0">
                <a:solidFill>
                  <a:schemeClr val="tx1"/>
                </a:solidFill>
              </a:rPr>
              <a:t>Tatik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Rohmawati</a:t>
            </a:r>
            <a:r>
              <a:rPr lang="en-US" altLang="en-US" sz="2800" dirty="0">
                <a:solidFill>
                  <a:schemeClr val="tx1"/>
                </a:solidFill>
              </a:rPr>
              <a:t>, S.IP.,</a:t>
            </a:r>
            <a:r>
              <a:rPr lang="en-US" altLang="en-US" sz="2800" dirty="0" err="1">
                <a:solidFill>
                  <a:schemeClr val="tx1"/>
                </a:solidFill>
              </a:rPr>
              <a:t>M.Si</a:t>
            </a:r>
            <a:r>
              <a:rPr lang="en-US" altLang="en-US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69546" y="2475015"/>
            <a:ext cx="6442364" cy="4253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53502" y="2475014"/>
            <a:ext cx="3085606" cy="4253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500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47993" y="3083850"/>
            <a:ext cx="45719" cy="31301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6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100" y="2181644"/>
            <a:ext cx="4637183" cy="33387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89331" y="5520416"/>
            <a:ext cx="4637183" cy="13375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277099" y="0"/>
            <a:ext cx="4649289" cy="6858000"/>
          </a:xfrm>
          <a:prstGeom prst="rect">
            <a:avLst/>
          </a:prstGeom>
          <a:solidFill>
            <a:schemeClr val="bg1">
              <a:lumMod val="9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6000" dirty="0">
                <a:solidFill>
                  <a:schemeClr val="tx1"/>
                </a:solidFill>
              </a:rPr>
              <a:t>TERIMA KASIH…</a:t>
            </a:r>
          </a:p>
          <a:p>
            <a:pPr algn="ctr"/>
            <a:r>
              <a:rPr lang="en-US" altLang="en-US" sz="6000" dirty="0">
                <a:solidFill>
                  <a:schemeClr val="tx1"/>
                </a:solidFill>
              </a:rPr>
              <a:t>SEMOGA BERMANFAAT</a:t>
            </a:r>
          </a:p>
        </p:txBody>
      </p:sp>
    </p:spTree>
    <p:extLst>
      <p:ext uri="{BB962C8B-B14F-4D97-AF65-F5344CB8AC3E}">
        <p14:creationId xmlns:p14="http://schemas.microsoft.com/office/powerpoint/2010/main" val="49271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03484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972900" y="0"/>
            <a:ext cx="45721" cy="6858000"/>
            <a:chOff x="1972900" y="0"/>
            <a:chExt cx="45721" cy="6858000"/>
          </a:xfrm>
        </p:grpSpPr>
        <p:sp>
          <p:nvSpPr>
            <p:cNvPr id="3" name="Rectangle 2"/>
            <p:cNvSpPr/>
            <p:nvPr/>
          </p:nvSpPr>
          <p:spPr>
            <a:xfrm>
              <a:off x="1972901" y="0"/>
              <a:ext cx="45720" cy="61546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72900" y="1635369"/>
              <a:ext cx="45719" cy="52226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08094" y="613086"/>
            <a:ext cx="4824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PENGERTIAN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41621" y="1491232"/>
            <a:ext cx="975761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Kaelan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dan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Zubaidi</a:t>
            </a:r>
            <a:r>
              <a:rPr lang="en-US" altLang="en-US" sz="2800" b="1" dirty="0">
                <a:solidFill>
                  <a:srgbClr val="FF0000"/>
                </a:solidFill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</a:rPr>
              <a:t>Warga</a:t>
            </a:r>
            <a:r>
              <a:rPr lang="en-US" altLang="en-US" sz="2800" b="1" dirty="0">
                <a:solidFill>
                  <a:srgbClr val="FF0000"/>
                </a:solidFill>
              </a:rPr>
              <a:t> Negara : </a:t>
            </a:r>
            <a:r>
              <a:rPr lang="en-US" altLang="en-US" sz="2800" b="1" dirty="0" err="1">
                <a:solidFill>
                  <a:srgbClr val="FF0000"/>
                </a:solidFill>
              </a:rPr>
              <a:t>rakyat</a:t>
            </a:r>
            <a:r>
              <a:rPr lang="en-US" altLang="en-US" sz="2800" b="1" dirty="0">
                <a:solidFill>
                  <a:srgbClr val="FF0000"/>
                </a:solidFill>
              </a:rPr>
              <a:t> yang </a:t>
            </a:r>
            <a:r>
              <a:rPr lang="en-US" altLang="en-US" sz="2800" b="1" dirty="0" err="1">
                <a:solidFill>
                  <a:srgbClr val="FF0000"/>
                </a:solidFill>
              </a:rPr>
              <a:t>menetap</a:t>
            </a:r>
            <a:r>
              <a:rPr lang="en-US" altLang="en-US" sz="2800" b="1" dirty="0">
                <a:solidFill>
                  <a:srgbClr val="FF0000"/>
                </a:solidFill>
              </a:rPr>
              <a:t> di </a:t>
            </a:r>
            <a:r>
              <a:rPr lang="en-US" altLang="en-US" sz="2800" b="1" dirty="0" err="1">
                <a:solidFill>
                  <a:srgbClr val="FF0000"/>
                </a:solidFill>
              </a:rPr>
              <a:t>suatu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wilayah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dan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rakyat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tertentu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dalam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hubungannya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dengan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negara</a:t>
            </a:r>
            <a:r>
              <a:rPr lang="en-US" altLang="en-US" sz="2800" b="1" dirty="0">
                <a:solidFill>
                  <a:srgbClr val="FF000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altLang="en-US" sz="2800" b="1" dirty="0">
                <a:solidFill>
                  <a:srgbClr val="FF0000"/>
                </a:solidFill>
              </a:rPr>
              <a:t> AS. </a:t>
            </a:r>
            <a:r>
              <a:rPr lang="en-US" altLang="en-US" sz="2800" b="1" dirty="0" err="1">
                <a:solidFill>
                  <a:srgbClr val="FF0000"/>
                </a:solidFill>
              </a:rPr>
              <a:t>Hikam</a:t>
            </a:r>
            <a:r>
              <a:rPr lang="en-US" altLang="en-US" sz="2800" b="1" dirty="0">
                <a:solidFill>
                  <a:srgbClr val="FF0000"/>
                </a:solidFill>
              </a:rPr>
              <a:t> : </a:t>
            </a:r>
            <a:r>
              <a:rPr lang="en-US" altLang="en-US" sz="2800" b="1" dirty="0" err="1">
                <a:solidFill>
                  <a:srgbClr val="FF0000"/>
                </a:solidFill>
              </a:rPr>
              <a:t>warga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negara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merupakan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terjemahan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dari</a:t>
            </a:r>
            <a:r>
              <a:rPr lang="en-US" altLang="en-US" sz="2800" b="1" dirty="0">
                <a:solidFill>
                  <a:srgbClr val="FF0000"/>
                </a:solidFill>
              </a:rPr>
              <a:t> citizenship </a:t>
            </a:r>
            <a:r>
              <a:rPr lang="en-US" altLang="en-US" sz="2800" b="1" dirty="0" err="1">
                <a:solidFill>
                  <a:srgbClr val="FF0000"/>
                </a:solidFill>
              </a:rPr>
              <a:t>yaitu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anggota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dari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sebuah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komunitas</a:t>
            </a:r>
            <a:r>
              <a:rPr lang="en-US" altLang="en-US" sz="2800" b="1" dirty="0">
                <a:solidFill>
                  <a:srgbClr val="FF0000"/>
                </a:solidFill>
              </a:rPr>
              <a:t> yang </a:t>
            </a:r>
            <a:r>
              <a:rPr lang="en-US" altLang="en-US" sz="2800" b="1" dirty="0" err="1">
                <a:solidFill>
                  <a:srgbClr val="FF0000"/>
                </a:solidFill>
              </a:rPr>
              <a:t>membentuk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negara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itu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sendiri</a:t>
            </a:r>
            <a:r>
              <a:rPr lang="en-US" altLang="en-US" sz="2800" b="1" dirty="0">
                <a:solidFill>
                  <a:srgbClr val="FF000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Koerniatmanto</a:t>
            </a:r>
            <a:r>
              <a:rPr lang="en-US" altLang="en-US" sz="2800" b="1" dirty="0">
                <a:solidFill>
                  <a:srgbClr val="FF0000"/>
                </a:solidFill>
              </a:rPr>
              <a:t> : </a:t>
            </a:r>
            <a:r>
              <a:rPr lang="en-US" altLang="en-US" sz="2800" b="1" dirty="0" err="1">
                <a:solidFill>
                  <a:srgbClr val="FF0000"/>
                </a:solidFill>
              </a:rPr>
              <a:t>mengemukakan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warga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negara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dan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anggota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negara</a:t>
            </a:r>
            <a:r>
              <a:rPr lang="en-US" altLang="en-US" sz="2800" b="1" dirty="0">
                <a:solidFill>
                  <a:srgbClr val="FF0000"/>
                </a:solidFill>
              </a:rPr>
              <a:t>. </a:t>
            </a:r>
            <a:r>
              <a:rPr lang="en-US" altLang="en-US" sz="2800" b="1" dirty="0" err="1">
                <a:solidFill>
                  <a:srgbClr val="FF0000"/>
                </a:solidFill>
              </a:rPr>
              <a:t>Dimana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sebagai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anggota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negara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mempunyai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kedudukan</a:t>
            </a:r>
            <a:r>
              <a:rPr lang="en-US" altLang="en-US" sz="2800" b="1" dirty="0">
                <a:solidFill>
                  <a:srgbClr val="FF0000"/>
                </a:solidFill>
              </a:rPr>
              <a:t> yang </a:t>
            </a:r>
            <a:r>
              <a:rPr lang="en-US" altLang="en-US" sz="2800" b="1" dirty="0" err="1">
                <a:solidFill>
                  <a:srgbClr val="FF0000"/>
                </a:solidFill>
              </a:rPr>
              <a:t>khusus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terhadap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negaranya</a:t>
            </a:r>
            <a:r>
              <a:rPr lang="en-US" altLang="en-US" sz="2800" b="1" dirty="0">
                <a:solidFill>
                  <a:srgbClr val="FF0000"/>
                </a:solidFill>
              </a:rPr>
              <a:t>. </a:t>
            </a:r>
            <a:r>
              <a:rPr lang="en-US" altLang="en-US" sz="2800" b="1" dirty="0" err="1">
                <a:solidFill>
                  <a:srgbClr val="FF0000"/>
                </a:solidFill>
              </a:rPr>
              <a:t>Ia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mempunyai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hubungan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hak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dan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kewajiban</a:t>
            </a:r>
            <a:r>
              <a:rPr lang="en-US" altLang="en-US" sz="2800" b="1" dirty="0">
                <a:solidFill>
                  <a:srgbClr val="FF0000"/>
                </a:solidFill>
              </a:rPr>
              <a:t> yang </a:t>
            </a:r>
            <a:r>
              <a:rPr lang="en-US" altLang="en-US" sz="2800" b="1" dirty="0" err="1">
                <a:solidFill>
                  <a:srgbClr val="FF0000"/>
                </a:solidFill>
              </a:rPr>
              <a:t>bersifat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timbal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balik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terhadap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negaranya</a:t>
            </a:r>
            <a:r>
              <a:rPr lang="en-US" altLang="en-US" sz="2800" b="1" dirty="0">
                <a:solidFill>
                  <a:srgbClr val="FF000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altLang="en-US" sz="2800" b="1" dirty="0">
                <a:solidFill>
                  <a:srgbClr val="FF0000"/>
                </a:solidFill>
              </a:rPr>
              <a:t> UU No. 12 </a:t>
            </a:r>
            <a:r>
              <a:rPr lang="en-US" altLang="en-US" sz="2800" b="1" dirty="0" err="1">
                <a:solidFill>
                  <a:srgbClr val="FF0000"/>
                </a:solidFill>
              </a:rPr>
              <a:t>Tahun</a:t>
            </a:r>
            <a:r>
              <a:rPr lang="en-US" altLang="en-US" sz="2800" b="1" dirty="0">
                <a:solidFill>
                  <a:srgbClr val="FF0000"/>
                </a:solidFill>
              </a:rPr>
              <a:t> 2006, </a:t>
            </a:r>
            <a:r>
              <a:rPr lang="en-US" altLang="en-US" sz="2800" b="1" dirty="0" err="1">
                <a:solidFill>
                  <a:srgbClr val="FF0000"/>
                </a:solidFill>
              </a:rPr>
              <a:t>warga</a:t>
            </a:r>
            <a:r>
              <a:rPr lang="en-US" altLang="en-US" sz="2800" b="1" dirty="0">
                <a:solidFill>
                  <a:srgbClr val="FF0000"/>
                </a:solidFill>
              </a:rPr>
              <a:t> Negara </a:t>
            </a:r>
            <a:r>
              <a:rPr lang="en-US" altLang="en-US" sz="2800" b="1" dirty="0" err="1">
                <a:solidFill>
                  <a:srgbClr val="FF0000"/>
                </a:solidFill>
              </a:rPr>
              <a:t>adalah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warga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suatu</a:t>
            </a:r>
            <a:r>
              <a:rPr lang="en-US" altLang="en-US" sz="2800" b="1" dirty="0">
                <a:solidFill>
                  <a:srgbClr val="FF0000"/>
                </a:solidFill>
              </a:rPr>
              <a:t> Negara yang </a:t>
            </a:r>
            <a:r>
              <a:rPr lang="en-US" altLang="en-US" sz="2800" b="1" dirty="0" err="1">
                <a:solidFill>
                  <a:srgbClr val="FF0000"/>
                </a:solidFill>
              </a:rPr>
              <a:t>ditetapkan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berdasarkan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peraturan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perundang-undangan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239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1758" y="1034716"/>
            <a:ext cx="9252284" cy="45840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q"/>
            </a:pP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Dalam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konteks</a:t>
            </a:r>
            <a:r>
              <a:rPr lang="en-US" altLang="en-US" sz="3200" b="1" dirty="0">
                <a:solidFill>
                  <a:schemeClr val="tx1"/>
                </a:solidFill>
              </a:rPr>
              <a:t> Indonesia, </a:t>
            </a:r>
            <a:r>
              <a:rPr lang="en-US" altLang="en-US" sz="3200" b="1" dirty="0" err="1">
                <a:solidFill>
                  <a:schemeClr val="tx1"/>
                </a:solidFill>
              </a:rPr>
              <a:t>hak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kewajiban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warga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negara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sudah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diatur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dalam</a:t>
            </a:r>
            <a:r>
              <a:rPr lang="en-US" altLang="en-US" sz="3200" b="1" dirty="0">
                <a:solidFill>
                  <a:schemeClr val="tx1"/>
                </a:solidFill>
              </a:rPr>
              <a:t> UUD 1945, </a:t>
            </a:r>
            <a:r>
              <a:rPr lang="en-US" altLang="en-US" sz="3200" b="1" dirty="0" err="1">
                <a:solidFill>
                  <a:schemeClr val="tx1"/>
                </a:solidFill>
              </a:rPr>
              <a:t>seperti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Pasal</a:t>
            </a:r>
            <a:r>
              <a:rPr lang="en-US" altLang="en-US" sz="3200" b="1" dirty="0">
                <a:solidFill>
                  <a:schemeClr val="tx1"/>
                </a:solidFill>
              </a:rPr>
              <a:t>, 26, 27, 28, 29, 30, 31 </a:t>
            </a:r>
            <a:r>
              <a:rPr lang="en-US" altLang="en-US" sz="3200" b="1" dirty="0" err="1">
                <a:solidFill>
                  <a:schemeClr val="tx1"/>
                </a:solidFill>
              </a:rPr>
              <a:t>dan</a:t>
            </a:r>
            <a:r>
              <a:rPr lang="en-US" altLang="en-US" sz="3200" b="1" dirty="0">
                <a:solidFill>
                  <a:schemeClr val="tx1"/>
                </a:solidFill>
              </a:rPr>
              <a:t> 34. yang </a:t>
            </a:r>
            <a:r>
              <a:rPr lang="en-US" altLang="en-US" sz="3200" b="1" dirty="0" err="1">
                <a:solidFill>
                  <a:schemeClr val="tx1"/>
                </a:solidFill>
              </a:rPr>
              <a:t>mencakup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bidang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politik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pemerintahan</a:t>
            </a:r>
            <a:r>
              <a:rPr lang="en-US" altLang="en-US" sz="3200" b="1" dirty="0">
                <a:solidFill>
                  <a:schemeClr val="tx1"/>
                </a:solidFill>
              </a:rPr>
              <a:t>, </a:t>
            </a:r>
            <a:r>
              <a:rPr lang="en-US" altLang="en-US" sz="3200" b="1" dirty="0" err="1" smtClean="0">
                <a:solidFill>
                  <a:schemeClr val="tx1"/>
                </a:solidFill>
              </a:rPr>
              <a:t>sosial</a:t>
            </a:r>
            <a:r>
              <a:rPr lang="en-US" altLang="en-US" sz="3200" b="1" dirty="0">
                <a:solidFill>
                  <a:schemeClr val="tx1"/>
                </a:solidFill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</a:rPr>
              <a:t>keagamaan</a:t>
            </a:r>
            <a:r>
              <a:rPr lang="en-US" altLang="en-US" sz="3200" b="1" dirty="0">
                <a:solidFill>
                  <a:schemeClr val="tx1"/>
                </a:solidFill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</a:rPr>
              <a:t>pendidikan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pertahanan</a:t>
            </a:r>
            <a:r>
              <a:rPr lang="en-US" altLang="en-US" sz="32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8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2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968"/>
            <a:ext cx="12192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70070" y="3283929"/>
            <a:ext cx="45719" cy="35711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26919" y="2522828"/>
            <a:ext cx="4275117" cy="282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0" dirty="0">
              <a:latin typeface="Agency FB" panose="020B0503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78994" y="2522828"/>
            <a:ext cx="4275117" cy="282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81454" y="85791"/>
            <a:ext cx="9222953" cy="4187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CARA MEMPEROLEH KEWARGANEGARAAN INDONESIA</a:t>
            </a:r>
            <a:endParaRPr lang="en-US" sz="4000" dirty="0">
              <a:solidFill>
                <a:srgbClr val="FFFF00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70070" y="0"/>
            <a:ext cx="45719" cy="11368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3071" y="3283929"/>
            <a:ext cx="12192000" cy="4307997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Kelahiran</a:t>
            </a:r>
            <a:r>
              <a:rPr lang="en-US" sz="2400" b="1" dirty="0">
                <a:solidFill>
                  <a:schemeClr val="tx1"/>
                </a:solidFill>
              </a:rPr>
              <a:t> : </a:t>
            </a:r>
            <a:r>
              <a:rPr lang="en-US" sz="2400" b="1" dirty="0" err="1">
                <a:solidFill>
                  <a:schemeClr val="tx1"/>
                </a:solidFill>
              </a:rPr>
              <a:t>bisa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dibuktikan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kelahiran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Pengangkatan</a:t>
            </a:r>
            <a:r>
              <a:rPr lang="en-US" sz="2400" b="1" dirty="0">
                <a:solidFill>
                  <a:schemeClr val="tx1"/>
                </a:solidFill>
              </a:rPr>
              <a:t> :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kutipan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pernyataan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Buku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Catatan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Pengangkatan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Asing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dikabulkannya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permohonan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Petikan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Keputusan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Presiden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permohonan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tersebut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tanpa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pengucapan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sumpah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janji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setia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Pewargnegaraan</a:t>
            </a:r>
            <a:r>
              <a:rPr lang="en-US" sz="2400" b="1" dirty="0">
                <a:solidFill>
                  <a:schemeClr val="tx1"/>
                </a:solidFill>
              </a:rPr>
              <a:t> :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Petikan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Keputusan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Presiden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pewarganegaraan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tersebut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diberikan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setelah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pemohon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mengangkat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sumpah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janji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setia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perkawinan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turut</a:t>
            </a:r>
            <a:r>
              <a:rPr lang="en-US" sz="2400" b="1" dirty="0">
                <a:solidFill>
                  <a:schemeClr val="tx1"/>
                </a:solidFill>
              </a:rPr>
              <a:t> ayah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ibu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pernyataan</a:t>
            </a:r>
            <a:r>
              <a:rPr lang="en-US" sz="2400" b="1" dirty="0">
                <a:solidFill>
                  <a:schemeClr val="tx1"/>
                </a:solidFill>
              </a:rPr>
              <a:t> :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</a:t>
            </a:r>
            <a:r>
              <a:rPr lang="en-US" sz="2400" b="1" dirty="0" err="1" smtClean="0">
                <a:solidFill>
                  <a:schemeClr val="tx1"/>
                </a:solidFill>
              </a:rPr>
              <a:t>urat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Edaran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Menteri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Memperoleh</a:t>
            </a:r>
            <a:r>
              <a:rPr lang="en-US" sz="2400" b="1" dirty="0">
                <a:solidFill>
                  <a:schemeClr val="tx1"/>
                </a:solidFill>
              </a:rPr>
              <a:t>/</a:t>
            </a:r>
            <a:r>
              <a:rPr lang="en-US" sz="2400" b="1" dirty="0" err="1">
                <a:solidFill>
                  <a:schemeClr val="tx1"/>
                </a:solidFill>
              </a:rPr>
              <a:t>kehilangan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kewarganegaraan</a:t>
            </a:r>
            <a:r>
              <a:rPr lang="en-US" sz="2400" b="1" dirty="0">
                <a:solidFill>
                  <a:schemeClr val="tx1"/>
                </a:solidFill>
              </a:rPr>
              <a:t> RI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pernyataan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016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280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-2" y="0"/>
            <a:ext cx="12192000" cy="2278966"/>
            <a:chOff x="-2" y="0"/>
            <a:chExt cx="12192000" cy="2278966"/>
          </a:xfrm>
        </p:grpSpPr>
        <p:sp>
          <p:nvSpPr>
            <p:cNvPr id="4" name="Rectangle 3"/>
            <p:cNvSpPr/>
            <p:nvPr/>
          </p:nvSpPr>
          <p:spPr>
            <a:xfrm>
              <a:off x="-2" y="0"/>
              <a:ext cx="12192000" cy="2278966"/>
            </a:xfrm>
            <a:prstGeom prst="rect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 dirty="0">
                <a:solidFill>
                  <a:srgbClr val="0070C0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"/>
              <a:ext cx="3967089" cy="3398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b="1" dirty="0">
                <a:solidFill>
                  <a:srgbClr val="0070C0"/>
                </a:solidFill>
                <a:latin typeface="Agency FB" panose="020B0503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2273032"/>
            <a:ext cx="12192000" cy="2324136"/>
            <a:chOff x="0" y="2273032"/>
            <a:chExt cx="12192000" cy="2324136"/>
          </a:xfrm>
        </p:grpSpPr>
        <p:sp>
          <p:nvSpPr>
            <p:cNvPr id="9" name="Rectangle 8"/>
            <p:cNvSpPr/>
            <p:nvPr/>
          </p:nvSpPr>
          <p:spPr>
            <a:xfrm>
              <a:off x="0" y="2278966"/>
              <a:ext cx="12192000" cy="2318202"/>
            </a:xfrm>
            <a:prstGeom prst="rect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n-US" sz="3000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2273032"/>
              <a:ext cx="3967089" cy="3727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-2" y="4597168"/>
            <a:ext cx="12192002" cy="2260832"/>
            <a:chOff x="-2" y="4573100"/>
            <a:chExt cx="12192002" cy="2284900"/>
          </a:xfrm>
        </p:grpSpPr>
        <p:sp>
          <p:nvSpPr>
            <p:cNvPr id="10" name="Rectangle 9"/>
            <p:cNvSpPr/>
            <p:nvPr/>
          </p:nvSpPr>
          <p:spPr>
            <a:xfrm>
              <a:off x="0" y="4579034"/>
              <a:ext cx="12192000" cy="2278966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FF0000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" y="4573100"/>
              <a:ext cx="3967089" cy="3727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b="1" dirty="0">
                <a:solidFill>
                  <a:srgbClr val="FF0000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983543" y="1720840"/>
            <a:ext cx="8267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altLang="en-US" sz="2400" dirty="0" err="1"/>
              <a:t>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Ius-Sanguinis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keturunan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hubungan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darah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artinya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kewarganegaraan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orang </a:t>
            </a:r>
            <a:r>
              <a:rPr lang="en-US" altLang="en-US" sz="2400" dirty="0" err="1"/>
              <a:t>tuanya</a:t>
            </a:r>
            <a:r>
              <a:rPr lang="en-US" altLang="en-US" sz="2400" dirty="0"/>
              <a:t>.</a:t>
            </a: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altLang="en-US" sz="2400" dirty="0" err="1"/>
              <a:t>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Ius</a:t>
            </a:r>
            <a:r>
              <a:rPr lang="en-US" altLang="en-US" sz="2400" dirty="0"/>
              <a:t>- Soli : </a:t>
            </a:r>
            <a:r>
              <a:rPr lang="en-US" altLang="en-US" sz="2400" dirty="0" err="1"/>
              <a:t>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daerah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kelahiran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artinya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status </a:t>
            </a:r>
            <a:r>
              <a:rPr lang="en-US" altLang="en-US" sz="2400" dirty="0" err="1"/>
              <a:t>kewarganegaraan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tempat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kelahirannya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.</a:t>
            </a: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altLang="en-US" sz="2400" dirty="0" err="1"/>
              <a:t>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Bipatride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dwi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kewarganegaraan</a:t>
            </a:r>
            <a:r>
              <a:rPr lang="en-US" altLang="en-US" sz="2400" dirty="0"/>
              <a:t>) : </a:t>
            </a:r>
            <a:r>
              <a:rPr lang="en-US" altLang="en-US" sz="2400" dirty="0" err="1"/>
              <a:t>timbul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apabila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menurut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peraturan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terkait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dianggap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warga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itu</a:t>
            </a:r>
            <a:r>
              <a:rPr lang="en-US" altLang="en-US" sz="2400" dirty="0"/>
              <a:t>.</a:t>
            </a: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altLang="en-US" sz="2400" dirty="0" err="1"/>
              <a:t>Apatride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tanpa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kewarganegaraan</a:t>
            </a:r>
            <a:r>
              <a:rPr lang="en-US" altLang="en-US" sz="2400" dirty="0"/>
              <a:t>) : </a:t>
            </a:r>
            <a:r>
              <a:rPr lang="en-US" altLang="en-US" sz="2400" dirty="0" err="1"/>
              <a:t>timbul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apabila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menurut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peraturan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kewarganegaraan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diakui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warga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apapun</a:t>
            </a:r>
            <a:r>
              <a:rPr lang="en-US" alt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806061" y="633482"/>
            <a:ext cx="6622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satMod val="200000"/>
                  </a:schemeClr>
                </a:solidFill>
              </a:rPr>
              <a:t>ASAS-ASAS KEWARGANEGARAAN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6057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PENDIDIKAN PENDAHULUAN BELA NEGARA</a:t>
            </a:r>
            <a:endParaRPr lang="en-US" sz="60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8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4910" y="689318"/>
            <a:ext cx="5637628" cy="914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>
              <a:solidFill>
                <a:srgbClr val="FFFF00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6265" y="1603717"/>
            <a:ext cx="45719" cy="52513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6266" y="-5936"/>
            <a:ext cx="45720" cy="6922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 flipV="1">
            <a:off x="1818245" y="2672860"/>
            <a:ext cx="629529" cy="2897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latin typeface="Agency FB" panose="020B0503020202020204" pitchFamily="34" charset="0"/>
            </a:endParaRPr>
          </a:p>
          <a:p>
            <a:r>
              <a:rPr lang="en-US" sz="4000" dirty="0">
                <a:latin typeface="Agency FB" panose="020B0503020202020204" pitchFamily="34" charset="0"/>
              </a:rPr>
              <a:t> </a:t>
            </a:r>
            <a:endParaRPr lang="en-US" sz="4000" dirty="0" smtClean="0">
              <a:latin typeface="Agency FB" panose="020B0503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4000" dirty="0">
              <a:latin typeface="Agency FB" panose="020B0503020202020204" pitchFamily="34" charset="0"/>
            </a:endParaRPr>
          </a:p>
          <a:p>
            <a:r>
              <a:rPr lang="en-US" sz="4000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2546253" y="2672860"/>
            <a:ext cx="8285870" cy="289794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4910" y="2672860"/>
            <a:ext cx="11201400" cy="1118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en-US" sz="3200" dirty="0" err="1">
                <a:solidFill>
                  <a:schemeClr val="bg1"/>
                </a:solidFill>
              </a:rPr>
              <a:t>Pembelaan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atau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bela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adalah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tekad</a:t>
            </a:r>
            <a:r>
              <a:rPr lang="en-US" altLang="en-US" sz="3200" dirty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sikap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tindakan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warga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yang </a:t>
            </a:r>
            <a:r>
              <a:rPr lang="en-US" altLang="en-US" sz="3200" dirty="0" err="1">
                <a:solidFill>
                  <a:schemeClr val="bg1"/>
                </a:solidFill>
              </a:rPr>
              <a:t>teratur</a:t>
            </a:r>
            <a:r>
              <a:rPr lang="en-US" altLang="en-US" sz="3200" dirty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menyeluruh</a:t>
            </a:r>
            <a:r>
              <a:rPr lang="en-US" altLang="en-US" sz="3200" dirty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terpadu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berlanjut</a:t>
            </a:r>
            <a:r>
              <a:rPr lang="en-US" altLang="en-US" sz="3200" dirty="0">
                <a:solidFill>
                  <a:schemeClr val="bg1"/>
                </a:solidFill>
              </a:rPr>
              <a:t> yang </a:t>
            </a:r>
            <a:r>
              <a:rPr lang="en-US" altLang="en-US" sz="3200" dirty="0" err="1">
                <a:solidFill>
                  <a:schemeClr val="bg1"/>
                </a:solidFill>
              </a:rPr>
              <a:t>dilandasi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oleh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kecintaan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pada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tanah</a:t>
            </a:r>
            <a:r>
              <a:rPr lang="en-US" altLang="en-US" sz="3200" dirty="0">
                <a:solidFill>
                  <a:schemeClr val="bg1"/>
                </a:solidFill>
              </a:rPr>
              <a:t> air </a:t>
            </a:r>
            <a:r>
              <a:rPr lang="en-US" altLang="en-US" sz="3200" dirty="0" err="1">
                <a:solidFill>
                  <a:schemeClr val="bg1"/>
                </a:solidFill>
              </a:rPr>
              <a:t>serta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kesadaran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hidup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berbangsa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bernegara</a:t>
            </a:r>
            <a:r>
              <a:rPr lang="en-US" altLang="en-US" sz="3200" dirty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en-US" sz="3200" dirty="0" err="1">
                <a:solidFill>
                  <a:schemeClr val="bg1"/>
                </a:solidFill>
              </a:rPr>
              <a:t>Bagi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warga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Indonesia, </a:t>
            </a:r>
            <a:r>
              <a:rPr lang="en-US" altLang="en-US" sz="3200" dirty="0" err="1">
                <a:solidFill>
                  <a:schemeClr val="bg1"/>
                </a:solidFill>
              </a:rPr>
              <a:t>usaha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pembelaan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dilandasi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oleh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kecintaan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pada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tanah</a:t>
            </a:r>
            <a:r>
              <a:rPr lang="en-US" altLang="en-US" sz="3200" dirty="0">
                <a:solidFill>
                  <a:schemeClr val="bg1"/>
                </a:solidFill>
              </a:rPr>
              <a:t> air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kesadaran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berbangsa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bernegara</a:t>
            </a:r>
            <a:r>
              <a:rPr lang="en-US" altLang="en-US" sz="3200" dirty="0">
                <a:solidFill>
                  <a:schemeClr val="bg1"/>
                </a:solidFill>
              </a:rPr>
              <a:t> Indonesia </a:t>
            </a:r>
            <a:r>
              <a:rPr lang="en-US" altLang="en-US" sz="3200" dirty="0" err="1">
                <a:solidFill>
                  <a:schemeClr val="bg1"/>
                </a:solidFill>
              </a:rPr>
              <a:t>dengan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keyakinan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pada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Pancasila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sebagai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dasar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serta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berpijak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pada</a:t>
            </a:r>
            <a:r>
              <a:rPr lang="en-US" altLang="en-US" sz="3200" dirty="0">
                <a:solidFill>
                  <a:schemeClr val="bg1"/>
                </a:solidFill>
              </a:rPr>
              <a:t> UUD 1945 </a:t>
            </a:r>
            <a:r>
              <a:rPr lang="en-US" altLang="en-US" sz="3200" dirty="0" err="1">
                <a:solidFill>
                  <a:schemeClr val="bg1"/>
                </a:solidFill>
              </a:rPr>
              <a:t>sebagai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konstitusi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en-US" sz="3200" dirty="0" err="1">
                <a:solidFill>
                  <a:schemeClr val="bg1"/>
                </a:solidFill>
              </a:rPr>
              <a:t>Wujud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dari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usaha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bela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adalah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kesiapan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kerelaan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setiap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warga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untuk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berkorban</a:t>
            </a:r>
            <a:r>
              <a:rPr lang="en-US" altLang="en-US" sz="3200" dirty="0">
                <a:solidFill>
                  <a:schemeClr val="bg1"/>
                </a:solidFill>
              </a:rPr>
              <a:t> demi </a:t>
            </a:r>
            <a:r>
              <a:rPr lang="en-US" altLang="en-US" sz="3200" dirty="0" err="1">
                <a:solidFill>
                  <a:schemeClr val="bg1"/>
                </a:solidFill>
              </a:rPr>
              <a:t>mempertahankan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kemerdekaan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kedaulatan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persatuan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kesatuan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bangsa</a:t>
            </a:r>
            <a:r>
              <a:rPr lang="en-US" altLang="en-US" sz="3200" dirty="0">
                <a:solidFill>
                  <a:schemeClr val="bg1"/>
                </a:solidFill>
              </a:rPr>
              <a:t> Indonesia, </a:t>
            </a:r>
            <a:r>
              <a:rPr lang="en-US" altLang="en-US" sz="3200" dirty="0" err="1">
                <a:solidFill>
                  <a:schemeClr val="bg1"/>
                </a:solidFill>
              </a:rPr>
              <a:t>keutuhan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wilayah</a:t>
            </a:r>
            <a:r>
              <a:rPr lang="en-US" altLang="en-US" sz="3200" dirty="0">
                <a:solidFill>
                  <a:schemeClr val="bg1"/>
                </a:solidFill>
              </a:rPr>
              <a:t> Nusantara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Yuridiksi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nasional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serta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nilai-nlai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Pancasila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UUD 1945.</a:t>
            </a:r>
          </a:p>
        </p:txBody>
      </p:sp>
    </p:spTree>
    <p:extLst>
      <p:ext uri="{BB962C8B-B14F-4D97-AF65-F5344CB8AC3E}">
        <p14:creationId xmlns:p14="http://schemas.microsoft.com/office/powerpoint/2010/main" val="142411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5031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4909" y="689318"/>
            <a:ext cx="9945860" cy="914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>
              <a:solidFill>
                <a:srgbClr val="FFFF00"/>
              </a:solidFill>
              <a:latin typeface="Agency FB" panose="020B0503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6265" y="1603717"/>
            <a:ext cx="45719" cy="52513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6266" y="-5936"/>
            <a:ext cx="45720" cy="6922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2518116"/>
            <a:ext cx="12192000" cy="1161455"/>
          </a:xfrm>
          <a:prstGeom prst="rect">
            <a:avLst/>
          </a:prstGeom>
          <a:solidFill>
            <a:srgbClr val="FF0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MAKSUD &amp; TUJUAN PPBN</a:t>
            </a:r>
            <a:endParaRPr lang="en-US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4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37366" cy="74024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en-US" sz="3200" dirty="0" err="1">
                <a:solidFill>
                  <a:schemeClr val="tx1"/>
                </a:solidFill>
              </a:rPr>
              <a:t>Dasar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pemikiran</a:t>
            </a:r>
            <a:r>
              <a:rPr lang="en-US" altLang="en-US" sz="3200" dirty="0">
                <a:solidFill>
                  <a:schemeClr val="tx1"/>
                </a:solidFill>
              </a:rPr>
              <a:t> yang </a:t>
            </a:r>
            <a:r>
              <a:rPr lang="en-US" altLang="en-US" sz="3200" dirty="0" err="1">
                <a:solidFill>
                  <a:schemeClr val="tx1"/>
                </a:solidFill>
              </a:rPr>
              <a:t>dijadikan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bahan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motivasi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setiap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warganegara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untuk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ikut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serta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membela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negara</a:t>
            </a:r>
            <a:r>
              <a:rPr lang="en-US" altLang="en-US" sz="3200" dirty="0">
                <a:solidFill>
                  <a:schemeClr val="tx1"/>
                </a:solidFill>
              </a:rPr>
              <a:t> Indonesia :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Pengalaman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sejarah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perjuangan</a:t>
            </a:r>
            <a:r>
              <a:rPr lang="en-US" altLang="en-US" sz="3200" dirty="0">
                <a:solidFill>
                  <a:schemeClr val="tx1"/>
                </a:solidFill>
              </a:rPr>
              <a:t> RI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Kedudukan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wilayah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geografis</a:t>
            </a:r>
            <a:r>
              <a:rPr lang="en-US" altLang="en-US" sz="3200" dirty="0">
                <a:solidFill>
                  <a:schemeClr val="tx1"/>
                </a:solidFill>
              </a:rPr>
              <a:t> Nusantara yang </a:t>
            </a:r>
            <a:r>
              <a:rPr lang="en-US" altLang="en-US" sz="3200" dirty="0" err="1">
                <a:solidFill>
                  <a:schemeClr val="tx1"/>
                </a:solidFill>
              </a:rPr>
              <a:t>strategis</a:t>
            </a:r>
            <a:r>
              <a:rPr lang="en-US" altLang="en-US" sz="3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Keadaan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penduduk</a:t>
            </a:r>
            <a:r>
              <a:rPr lang="en-US" altLang="en-US" sz="3200" dirty="0">
                <a:solidFill>
                  <a:schemeClr val="tx1"/>
                </a:solidFill>
              </a:rPr>
              <a:t> (</a:t>
            </a:r>
            <a:r>
              <a:rPr lang="en-US" altLang="en-US" sz="3200" dirty="0" err="1">
                <a:solidFill>
                  <a:schemeClr val="tx1"/>
                </a:solidFill>
              </a:rPr>
              <a:t>demografis</a:t>
            </a:r>
            <a:r>
              <a:rPr lang="en-US" altLang="en-US" sz="3200" dirty="0">
                <a:solidFill>
                  <a:schemeClr val="tx1"/>
                </a:solidFill>
              </a:rPr>
              <a:t>) yang </a:t>
            </a:r>
            <a:r>
              <a:rPr lang="en-US" altLang="en-US" sz="3200" dirty="0" err="1">
                <a:solidFill>
                  <a:schemeClr val="tx1"/>
                </a:solidFill>
              </a:rPr>
              <a:t>besar</a:t>
            </a:r>
            <a:r>
              <a:rPr lang="en-US" altLang="en-US" sz="3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Kekayaan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sumber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daya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alam</a:t>
            </a:r>
            <a:r>
              <a:rPr lang="en-US" altLang="en-US" sz="3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Perkembangan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dan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kemajuan</a:t>
            </a:r>
            <a:r>
              <a:rPr lang="en-US" altLang="en-US" sz="3200" dirty="0">
                <a:solidFill>
                  <a:schemeClr val="tx1"/>
                </a:solidFill>
              </a:rPr>
              <a:t> IPTEK di </a:t>
            </a:r>
            <a:r>
              <a:rPr lang="en-US" altLang="en-US" sz="3200" dirty="0" err="1">
                <a:solidFill>
                  <a:schemeClr val="tx1"/>
                </a:solidFill>
              </a:rPr>
              <a:t>bidang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persenjataan</a:t>
            </a:r>
            <a:r>
              <a:rPr lang="en-US" altLang="en-US" sz="3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Kemungkinan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timbulnya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bencana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perang</a:t>
            </a:r>
            <a:r>
              <a:rPr lang="en-US" alt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40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515</Words>
  <Application>Microsoft Office PowerPoint</Application>
  <PresentationFormat>Custom</PresentationFormat>
  <Paragraphs>42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K_Project</dc:creator>
  <cp:lastModifiedBy>user</cp:lastModifiedBy>
  <cp:revision>76</cp:revision>
  <dcterms:created xsi:type="dcterms:W3CDTF">2016-12-18T11:25:54Z</dcterms:created>
  <dcterms:modified xsi:type="dcterms:W3CDTF">2018-02-20T10:56:45Z</dcterms:modified>
</cp:coreProperties>
</file>