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9"/>
  </p:notesMasterIdLst>
  <p:sldIdLst>
    <p:sldId id="369" r:id="rId2"/>
    <p:sldId id="454" r:id="rId3"/>
    <p:sldId id="455" r:id="rId4"/>
    <p:sldId id="397" r:id="rId5"/>
    <p:sldId id="447" r:id="rId6"/>
    <p:sldId id="448" r:id="rId7"/>
    <p:sldId id="449" r:id="rId8"/>
    <p:sldId id="450" r:id="rId9"/>
    <p:sldId id="456" r:id="rId10"/>
    <p:sldId id="451" r:id="rId11"/>
    <p:sldId id="452" r:id="rId12"/>
    <p:sldId id="453" r:id="rId13"/>
    <p:sldId id="457" r:id="rId14"/>
    <p:sldId id="458" r:id="rId15"/>
    <p:sldId id="459" r:id="rId16"/>
    <p:sldId id="461" r:id="rId17"/>
    <p:sldId id="462" r:id="rId18"/>
    <p:sldId id="463" r:id="rId19"/>
    <p:sldId id="464" r:id="rId20"/>
    <p:sldId id="465" r:id="rId21"/>
    <p:sldId id="467" r:id="rId22"/>
    <p:sldId id="466" r:id="rId23"/>
    <p:sldId id="468" r:id="rId24"/>
    <p:sldId id="486" r:id="rId25"/>
    <p:sldId id="469" r:id="rId26"/>
    <p:sldId id="470" r:id="rId27"/>
    <p:sldId id="460" r:id="rId28"/>
    <p:sldId id="471" r:id="rId29"/>
    <p:sldId id="472" r:id="rId30"/>
    <p:sldId id="473" r:id="rId31"/>
    <p:sldId id="474" r:id="rId32"/>
    <p:sldId id="485" r:id="rId33"/>
    <p:sldId id="475" r:id="rId34"/>
    <p:sldId id="476" r:id="rId35"/>
    <p:sldId id="477" r:id="rId36"/>
    <p:sldId id="478" r:id="rId37"/>
    <p:sldId id="479" r:id="rId38"/>
    <p:sldId id="480" r:id="rId39"/>
    <p:sldId id="481" r:id="rId40"/>
    <p:sldId id="482" r:id="rId41"/>
    <p:sldId id="483" r:id="rId42"/>
    <p:sldId id="484" r:id="rId43"/>
    <p:sldId id="371" r:id="rId44"/>
    <p:sldId id="373" r:id="rId45"/>
    <p:sldId id="374" r:id="rId46"/>
    <p:sldId id="375" r:id="rId47"/>
    <p:sldId id="4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9" d="100"/>
          <a:sy n="89" d="100"/>
        </p:scale>
        <p:origin x="972" y="6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extLst>
            <c:ext xmlns:c16="http://schemas.microsoft.com/office/drawing/2014/chart" uri="{C3380CC4-5D6E-409C-BE32-E72D297353CC}">
              <c16:uniqueId val="{00000000-E96C-4B2C-A785-08DB3B9012F2}"/>
            </c:ext>
          </c:extLst>
        </c:ser>
        <c:dLbls>
          <c:showLegendKey val="0"/>
          <c:showVal val="0"/>
          <c:showCatName val="0"/>
          <c:showSerName val="0"/>
          <c:showPercent val="0"/>
          <c:showBubbleSize val="0"/>
        </c:dLbls>
        <c:axId val="70727168"/>
        <c:axId val="70728704"/>
      </c:scatterChart>
      <c:valAx>
        <c:axId val="70727168"/>
        <c:scaling>
          <c:orientation val="minMax"/>
        </c:scaling>
        <c:delete val="0"/>
        <c:axPos val="b"/>
        <c:numFmt formatCode="General" sourceLinked="1"/>
        <c:majorTickMark val="out"/>
        <c:minorTickMark val="none"/>
        <c:tickLblPos val="nextTo"/>
        <c:crossAx val="70728704"/>
        <c:crosses val="autoZero"/>
        <c:crossBetween val="midCat"/>
      </c:valAx>
      <c:valAx>
        <c:axId val="70728704"/>
        <c:scaling>
          <c:orientation val="minMax"/>
        </c:scaling>
        <c:delete val="0"/>
        <c:axPos val="l"/>
        <c:majorGridlines/>
        <c:numFmt formatCode="General" sourceLinked="1"/>
        <c:majorTickMark val="out"/>
        <c:minorTickMark val="none"/>
        <c:tickLblPos val="nextTo"/>
        <c:crossAx val="70727168"/>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extLst>
            <c:ext xmlns:c16="http://schemas.microsoft.com/office/drawing/2014/chart" uri="{C3380CC4-5D6E-409C-BE32-E72D297353CC}">
              <c16:uniqueId val="{00000000-A721-4D69-939F-6A6DCFBDF376}"/>
            </c:ext>
          </c:extLst>
        </c:ser>
        <c:dLbls>
          <c:showLegendKey val="0"/>
          <c:showVal val="0"/>
          <c:showCatName val="0"/>
          <c:showSerName val="0"/>
          <c:showPercent val="0"/>
          <c:showBubbleSize val="0"/>
        </c:dLbls>
        <c:axId val="37531008"/>
        <c:axId val="37438592"/>
      </c:scatterChart>
      <c:valAx>
        <c:axId val="37531008"/>
        <c:scaling>
          <c:logBase val="10"/>
          <c:orientation val="minMax"/>
        </c:scaling>
        <c:delete val="0"/>
        <c:axPos val="b"/>
        <c:numFmt formatCode="General" sourceLinked="1"/>
        <c:majorTickMark val="out"/>
        <c:minorTickMark val="none"/>
        <c:tickLblPos val="nextTo"/>
        <c:crossAx val="37438592"/>
        <c:crosses val="autoZero"/>
        <c:crossBetween val="midCat"/>
      </c:valAx>
      <c:valAx>
        <c:axId val="37438592"/>
        <c:scaling>
          <c:logBase val="10"/>
          <c:orientation val="minMax"/>
        </c:scaling>
        <c:delete val="0"/>
        <c:axPos val="l"/>
        <c:majorGridlines/>
        <c:numFmt formatCode="General" sourceLinked="1"/>
        <c:majorTickMark val="out"/>
        <c:minorTickMark val="none"/>
        <c:tickLblPos val="nextTo"/>
        <c:crossAx val="37531008"/>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extLst>
            <c:ext xmlns:c16="http://schemas.microsoft.com/office/drawing/2014/chart" uri="{C3380CC4-5D6E-409C-BE32-E72D297353CC}">
              <c16:uniqueId val="{00000000-729A-42ED-90AB-438A86DAFE53}"/>
            </c:ext>
          </c:extLst>
        </c:ser>
        <c:dLbls>
          <c:showLegendKey val="0"/>
          <c:showVal val="0"/>
          <c:showCatName val="0"/>
          <c:showSerName val="0"/>
          <c:showPercent val="0"/>
          <c:showBubbleSize val="0"/>
        </c:dLbls>
        <c:axId val="37476224"/>
        <c:axId val="37477760"/>
      </c:scatterChart>
      <c:valAx>
        <c:axId val="37476224"/>
        <c:scaling>
          <c:logBase val="10"/>
          <c:orientation val="minMax"/>
        </c:scaling>
        <c:delete val="0"/>
        <c:axPos val="b"/>
        <c:numFmt formatCode="General" sourceLinked="1"/>
        <c:majorTickMark val="out"/>
        <c:minorTickMark val="none"/>
        <c:tickLblPos val="nextTo"/>
        <c:crossAx val="37477760"/>
        <c:crosses val="autoZero"/>
        <c:crossBetween val="midCat"/>
      </c:valAx>
      <c:valAx>
        <c:axId val="37477760"/>
        <c:scaling>
          <c:logBase val="10"/>
          <c:orientation val="minMax"/>
        </c:scaling>
        <c:delete val="0"/>
        <c:axPos val="l"/>
        <c:majorGridlines/>
        <c:numFmt formatCode="General" sourceLinked="1"/>
        <c:majorTickMark val="out"/>
        <c:minorTickMark val="none"/>
        <c:tickLblPos val="nextTo"/>
        <c:crossAx val="3747622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4/7/2018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39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noTextEdit="1"/>
          </p:cNvSpPr>
          <p:nvPr>
            <p:ph type="sldImg"/>
          </p:nvPr>
        </p:nvSpPr>
        <p:spPr>
          <a:xfrm>
            <a:off x="1154113" y="693738"/>
            <a:ext cx="4552950" cy="3414712"/>
          </a:xfrm>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smtClean="0"/>
              <a:t>Find more about IDF (Inverse Document</a:t>
            </a:r>
            <a:r>
              <a:rPr lang="en-ID" baseline="0" dirty="0" smtClean="0"/>
              <a:t> Frequency) give sample how </a:t>
            </a:r>
            <a:r>
              <a:rPr lang="en-ID" baseline="0" dirty="0" smtClean="0"/>
              <a:t>to </a:t>
            </a:r>
            <a:r>
              <a:rPr lang="en-ID" baseline="0" dirty="0" smtClean="0"/>
              <a:t>use it</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23</a:t>
            </a:fld>
            <a:endParaRPr lang="en-US"/>
          </a:p>
        </p:txBody>
      </p:sp>
    </p:spTree>
    <p:extLst>
      <p:ext uri="{BB962C8B-B14F-4D97-AF65-F5344CB8AC3E}">
        <p14:creationId xmlns:p14="http://schemas.microsoft.com/office/powerpoint/2010/main" val="294093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more about TF-IDF (Term Frequency - Inverse Document Frequency) give sample how </a:t>
            </a:r>
            <a:r>
              <a:rPr lang="en-US" dirty="0" smtClean="0"/>
              <a:t>to </a:t>
            </a:r>
            <a:r>
              <a:rPr lang="en-US" dirty="0" smtClean="0"/>
              <a:t>use it</a:t>
            </a:r>
          </a:p>
          <a:p>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24</a:t>
            </a:fld>
            <a:endParaRPr lang="en-US"/>
          </a:p>
        </p:txBody>
      </p:sp>
    </p:spTree>
    <p:extLst>
      <p:ext uri="{BB962C8B-B14F-4D97-AF65-F5344CB8AC3E}">
        <p14:creationId xmlns:p14="http://schemas.microsoft.com/office/powerpoint/2010/main" val="425382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4/7/2018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LECTURE 2</a:t>
            </a:r>
          </a:p>
        </p:txBody>
      </p:sp>
      <p:sp>
        <p:nvSpPr>
          <p:cNvPr id="5" name="Subtitle 4"/>
          <p:cNvSpPr>
            <a:spLocks noGrp="1"/>
          </p:cNvSpPr>
          <p:nvPr>
            <p:ph type="subTitle" idx="1"/>
          </p:nvPr>
        </p:nvSpPr>
        <p:spPr/>
        <p:txBody>
          <a:bodyPr/>
          <a:lstStyle/>
          <a:p>
            <a:r>
              <a:rPr lang="en-US" dirty="0"/>
              <a:t>Data Preprocessing</a:t>
            </a:r>
          </a:p>
          <a:p>
            <a:r>
              <a:rPr lang="en-US" dirty="0"/>
              <a:t>Exploratory Analysis</a:t>
            </a:r>
          </a:p>
          <a:p>
            <a:r>
              <a:rPr lang="en-US" dirty="0"/>
              <a:t>Post-processing</a:t>
            </a:r>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88481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4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mining challenge</a:t>
            </a:r>
          </a:p>
        </p:txBody>
      </p:sp>
      <p:sp>
        <p:nvSpPr>
          <p:cNvPr id="3" name="Content Placeholder 2"/>
          <p:cNvSpPr>
            <a:spLocks noGrp="1"/>
          </p:cNvSpPr>
          <p:nvPr>
            <p:ph idx="1"/>
          </p:nvPr>
        </p:nvSpPr>
        <p:spPr/>
        <p:txBody>
          <a:bodyPr>
            <a:normAutofit fontScale="85000" lnSpcReduction="10000"/>
          </a:bodyPr>
          <a:lstStyle/>
          <a:p>
            <a:r>
              <a:rPr lang="en-US" dirty="0"/>
              <a:t>You have </a:t>
            </a:r>
            <a:r>
              <a:rPr lang="en-US" dirty="0">
                <a:solidFill>
                  <a:srgbClr val="00B0F0"/>
                </a:solidFill>
              </a:rPr>
              <a:t>N</a:t>
            </a:r>
            <a:r>
              <a:rPr lang="en-US" dirty="0"/>
              <a:t> integers and you want to sample one integer uniformly at random. How do you do that?</a:t>
            </a:r>
          </a:p>
          <a:p>
            <a:endParaRPr lang="en-US" dirty="0"/>
          </a:p>
          <a:p>
            <a:r>
              <a:rPr lang="en-US" dirty="0"/>
              <a:t>The integers are coming in a </a:t>
            </a:r>
            <a:r>
              <a:rPr lang="en-US" dirty="0">
                <a:solidFill>
                  <a:schemeClr val="accent6">
                    <a:lumMod val="75000"/>
                  </a:schemeClr>
                </a:solidFill>
              </a:rPr>
              <a:t>stream</a:t>
            </a:r>
            <a:r>
              <a:rPr lang="en-US" dirty="0"/>
              <a:t>: you do not know the size of the stream in advance, and there is not enough memory to store the stream in memory. You can only keep a </a:t>
            </a:r>
            <a:r>
              <a:rPr lang="en-US" dirty="0">
                <a:solidFill>
                  <a:schemeClr val="accent6">
                    <a:lumMod val="75000"/>
                  </a:schemeClr>
                </a:solidFill>
              </a:rPr>
              <a:t>constant</a:t>
            </a:r>
            <a:r>
              <a:rPr lang="en-US" dirty="0"/>
              <a:t> amount of integers in memory</a:t>
            </a:r>
          </a:p>
          <a:p>
            <a:r>
              <a:rPr lang="en-US" dirty="0"/>
              <a:t>How do you sample?</a:t>
            </a:r>
          </a:p>
          <a:p>
            <a:pPr lvl="1"/>
            <a:r>
              <a:rPr lang="en-US" dirty="0"/>
              <a:t>Hint: if the stream ends after reading </a:t>
            </a:r>
            <a:r>
              <a:rPr lang="en-US" dirty="0">
                <a:solidFill>
                  <a:srgbClr val="00B0F0"/>
                </a:solidFill>
              </a:rPr>
              <a:t>n</a:t>
            </a:r>
            <a:r>
              <a:rPr lang="en-US" dirty="0"/>
              <a:t> integers the last integer in the stream should have probability </a:t>
            </a:r>
            <a:r>
              <a:rPr lang="en-US" dirty="0">
                <a:solidFill>
                  <a:srgbClr val="00B0F0"/>
                </a:solidFill>
              </a:rPr>
              <a:t>1/n</a:t>
            </a:r>
            <a:r>
              <a:rPr lang="en-US" dirty="0"/>
              <a:t> to be selected.</a:t>
            </a:r>
          </a:p>
          <a:p>
            <a:pPr lvl="1"/>
            <a:endParaRPr lang="en-US" dirty="0"/>
          </a:p>
          <a:p>
            <a:r>
              <a:rPr lang="en-US" dirty="0">
                <a:solidFill>
                  <a:schemeClr val="accent6">
                    <a:lumMod val="75000"/>
                  </a:schemeClr>
                </a:solidFill>
              </a:rPr>
              <a:t>Reservoir Sampling</a:t>
            </a:r>
            <a:r>
              <a:rPr lang="en-US" dirty="0"/>
              <a:t>:</a:t>
            </a:r>
          </a:p>
          <a:p>
            <a:pPr lvl="1"/>
            <a:r>
              <a:rPr lang="en-US" dirty="0"/>
              <a:t>Standard interview question for many companies</a:t>
            </a:r>
          </a:p>
        </p:txBody>
      </p:sp>
    </p:spTree>
    <p:extLst>
      <p:ext uri="{BB962C8B-B14F-4D97-AF65-F5344CB8AC3E}">
        <p14:creationId xmlns:p14="http://schemas.microsoft.com/office/powerpoint/2010/main" val="56621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Algorithm: With probability 1/n select the n-</a:t>
                </a:r>
                <a:r>
                  <a:rPr lang="en-US" dirty="0" err="1"/>
                  <a:t>th</a:t>
                </a:r>
                <a:r>
                  <a:rPr lang="en-US" dirty="0"/>
                  <a:t> item of the stream and replace the previous choice.</a:t>
                </a:r>
              </a:p>
              <a:p>
                <a:endParaRPr lang="en-US" dirty="0"/>
              </a:p>
              <a:p>
                <a:r>
                  <a:rPr lang="en-US" dirty="0"/>
                  <a:t>Claim: Every item has probability 1/N to be selected after N items have been read.</a:t>
                </a:r>
              </a:p>
              <a:p>
                <a:endParaRPr lang="en-US" dirty="0"/>
              </a:p>
              <a:p>
                <a:r>
                  <a:rPr lang="en-US" dirty="0"/>
                  <a:t>Proof</a:t>
                </a:r>
              </a:p>
              <a:p>
                <a:pPr lvl="1"/>
                <a:r>
                  <a:rPr lang="en-US" dirty="0"/>
                  <a:t>What is the probability of the n-the item to be selected? </a:t>
                </a:r>
              </a:p>
              <a:p>
                <a:pPr lvl="2"/>
                <a14:m>
                  <m:oMath xmlns:m="http://schemas.openxmlformats.org/officeDocument/2006/math">
                    <m:f>
                      <m:fPr>
                        <m:ctrlPr>
                          <a:rPr lang="en-US" i="1" dirty="0" smtClean="0">
                            <a:solidFill>
                              <a:srgbClr val="00B0F0"/>
                            </a:solidFill>
                            <a:latin typeface="Cambria Math" panose="02040503050406030204" pitchFamily="18" charset="0"/>
                          </a:rPr>
                        </m:ctrlPr>
                      </m:fPr>
                      <m:num>
                        <m:r>
                          <a:rPr lang="en-US" i="1" dirty="0" smtClean="0">
                            <a:solidFill>
                              <a:srgbClr val="00B0F0"/>
                            </a:solidFill>
                            <a:latin typeface="Cambria Math"/>
                          </a:rPr>
                          <m:t>1</m:t>
                        </m:r>
                      </m:num>
                      <m:den>
                        <m:r>
                          <a:rPr lang="en-US" i="1" dirty="0" smtClean="0">
                            <a:solidFill>
                              <a:srgbClr val="00B0F0"/>
                            </a:solidFill>
                            <a:latin typeface="Cambria Math"/>
                          </a:rPr>
                          <m:t>𝑛</m:t>
                        </m:r>
                      </m:den>
                    </m:f>
                  </m:oMath>
                </a14:m>
                <a:endParaRPr lang="en-US" dirty="0"/>
              </a:p>
              <a:p>
                <a:pPr lvl="1"/>
                <a:r>
                  <a:rPr lang="en-US" dirty="0"/>
                  <a:t>What is the probability of the n-</a:t>
                </a:r>
                <a:r>
                  <a:rPr lang="en-US" dirty="0" err="1"/>
                  <a:t>th</a:t>
                </a:r>
                <a:r>
                  <a:rPr lang="en-US" dirty="0"/>
                  <a:t> items to survive for N-n rounds?</a:t>
                </a:r>
              </a:p>
              <a:p>
                <a:pPr lvl="2"/>
                <a14:m>
                  <m:oMath xmlns:m="http://schemas.openxmlformats.org/officeDocument/2006/math">
                    <m:d>
                      <m:dPr>
                        <m:ctrlPr>
                          <a:rPr lang="en-US" b="0" i="1" smtClean="0">
                            <a:solidFill>
                              <a:srgbClr val="00B0F0"/>
                            </a:solidFill>
                            <a:latin typeface="Cambria Math" panose="02040503050406030204" pitchFamily="18" charset="0"/>
                          </a:rPr>
                        </m:ctrlPr>
                      </m:dPr>
                      <m:e>
                        <m:r>
                          <a:rPr lang="en-US" i="1">
                            <a:solidFill>
                              <a:srgbClr val="00B0F0"/>
                            </a:solidFill>
                            <a:latin typeface="Cambria Math"/>
                          </a:rPr>
                          <m:t>1−</m:t>
                        </m:r>
                        <m:f>
                          <m:fPr>
                            <m:ctrlPr>
                              <a:rPr lang="en-US" i="1">
                                <a:solidFill>
                                  <a:srgbClr val="00B0F0"/>
                                </a:solidFill>
                                <a:latin typeface="Cambria Math" panose="02040503050406030204" pitchFamily="18" charset="0"/>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panose="02040503050406030204" pitchFamily="18" charset="0"/>
                          </a:rPr>
                        </m:ctrlPr>
                      </m:dPr>
                      <m:e>
                        <m:r>
                          <a:rPr lang="en-US" i="1">
                            <a:solidFill>
                              <a:srgbClr val="00B0F0"/>
                            </a:solidFill>
                            <a:latin typeface="Cambria Math"/>
                          </a:rPr>
                          <m:t>1−</m:t>
                        </m:r>
                        <m:f>
                          <m:fPr>
                            <m:ctrlPr>
                              <a:rPr lang="en-US" i="1">
                                <a:solidFill>
                                  <a:srgbClr val="00B0F0"/>
                                </a:solidFill>
                                <a:latin typeface="Cambria Math" panose="02040503050406030204" pitchFamily="18" charset="0"/>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panose="02040503050406030204" pitchFamily="18" charset="0"/>
                          </a:rPr>
                        </m:ctrlPr>
                      </m:dPr>
                      <m:e>
                        <m:r>
                          <a:rPr lang="en-US" i="1">
                            <a:solidFill>
                              <a:srgbClr val="00B0F0"/>
                            </a:solidFill>
                            <a:latin typeface="Cambria Math"/>
                          </a:rPr>
                          <m:t>1−</m:t>
                        </m:r>
                        <m:f>
                          <m:fPr>
                            <m:ctrlPr>
                              <a:rPr lang="en-US" i="1">
                                <a:solidFill>
                                  <a:srgbClr val="00B0F0"/>
                                </a:solidFill>
                                <a:latin typeface="Cambria Math" panose="02040503050406030204" pitchFamily="18" charset="0"/>
                              </a:rPr>
                            </m:ctrlPr>
                          </m:fPr>
                          <m:num>
                            <m:r>
                              <a:rPr lang="en-US" i="1">
                                <a:solidFill>
                                  <a:srgbClr val="00B0F0"/>
                                </a:solidFill>
                                <a:latin typeface="Cambria Math"/>
                              </a:rPr>
                              <m:t>1</m:t>
                            </m:r>
                          </m:num>
                          <m:den>
                            <m:r>
                              <a:rPr lang="en-US" i="1">
                                <a:solidFill>
                                  <a:srgbClr val="00B0F0"/>
                                </a:solidFill>
                                <a:latin typeface="Cambria Math"/>
                              </a:rPr>
                              <m:t>𝑁</m:t>
                            </m:r>
                          </m:den>
                        </m:f>
                      </m:e>
                    </m:d>
                  </m:oMath>
                </a14:m>
                <a:endParaRPr lang="en-US" b="0"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232504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(detailed) data preprocessing example</a:t>
            </a:r>
          </a:p>
        </p:txBody>
      </p:sp>
      <p:sp>
        <p:nvSpPr>
          <p:cNvPr id="3" name="Content Placeholder 2"/>
          <p:cNvSpPr>
            <a:spLocks noGrp="1"/>
          </p:cNvSpPr>
          <p:nvPr>
            <p:ph idx="1"/>
          </p:nvPr>
        </p:nvSpPr>
        <p:spPr/>
        <p:txBody>
          <a:bodyPr/>
          <a:lstStyle/>
          <a:p>
            <a:r>
              <a:rPr lang="en-US" dirty="0"/>
              <a:t>Suppose we want to mine the comments/reviews of people on </a:t>
            </a:r>
            <a:r>
              <a:rPr lang="en-US" dirty="0">
                <a:hlinkClick r:id="rId2"/>
              </a:rPr>
              <a:t>Yelp </a:t>
            </a:r>
            <a:r>
              <a:rPr lang="en-US" dirty="0"/>
              <a:t>and </a:t>
            </a:r>
            <a:r>
              <a:rPr lang="en-US" dirty="0">
                <a:hlinkClick r:id="rId3"/>
              </a:rPr>
              <a:t>Foursquare</a:t>
            </a:r>
            <a:r>
              <a:rPr lang="en-US" dirty="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6" name="Gambar 5"/>
          <p:cNvPicPr>
            <a:picLocks noChangeAspect="1"/>
          </p:cNvPicPr>
          <p:nvPr/>
        </p:nvPicPr>
        <p:blipFill>
          <a:blip r:embed="rId5"/>
          <a:stretch>
            <a:fillRect/>
          </a:stretch>
        </p:blipFill>
        <p:spPr>
          <a:xfrm>
            <a:off x="1905000" y="3258115"/>
            <a:ext cx="885825" cy="2781300"/>
          </a:xfrm>
          <a:prstGeom prst="rect">
            <a:avLst/>
          </a:prstGeom>
        </p:spPr>
      </p:pic>
    </p:spTree>
    <p:extLst>
      <p:ext uri="{BB962C8B-B14F-4D97-AF65-F5344CB8AC3E}">
        <p14:creationId xmlns:p14="http://schemas.microsoft.com/office/powerpoint/2010/main" val="37489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r>
              <a:rPr lang="en-US" dirty="0"/>
              <a:t>Today there is an abundance of data online</a:t>
            </a:r>
          </a:p>
          <a:p>
            <a:pPr lvl="1"/>
            <a:r>
              <a:rPr lang="en-US" dirty="0"/>
              <a:t>Facebook, Twitter, Wikipedia, Web, etc…</a:t>
            </a:r>
          </a:p>
          <a:p>
            <a:r>
              <a:rPr lang="en-US" dirty="0"/>
              <a:t>We can extract interesting information from this data, but first we need to collect it</a:t>
            </a:r>
          </a:p>
          <a:p>
            <a:pPr lvl="1"/>
            <a:r>
              <a:rPr lang="en-US" dirty="0"/>
              <a:t>Customized crawlers, use of public APIs</a:t>
            </a:r>
          </a:p>
          <a:p>
            <a:pPr lvl="1"/>
            <a:r>
              <a:rPr lang="en-US" dirty="0"/>
              <a:t>Additional cleaning/processing to parse out the useful parts</a:t>
            </a:r>
          </a:p>
          <a:p>
            <a:pPr lvl="1"/>
            <a:r>
              <a:rPr lang="en-US" dirty="0"/>
              <a:t>Respect of crawling etiquette</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16002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Collection</a:t>
            </a:r>
          </a:p>
        </p:txBody>
      </p:sp>
      <p:cxnSp>
        <p:nvCxnSpPr>
          <p:cNvPr id="11" name="Elbow Connector 10"/>
          <p:cNvCxnSpPr>
            <a:stCxn id="9" idx="1"/>
            <a:endCxn id="4" idx="1"/>
          </p:cNvCxnSpPr>
          <p:nvPr/>
        </p:nvCxnSpPr>
        <p:spPr>
          <a:xfrm rot="10800000" flipV="1">
            <a:off x="1143000" y="2024743"/>
            <a:ext cx="2362200" cy="1257300"/>
          </a:xfrm>
          <a:prstGeom prst="bentConnector3">
            <a:avLst>
              <a:gd name="adj1" fmla="val 109677"/>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7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Task</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Collect all reviews for the top-10 most reviewed restaurants in NY in Yelp</a:t>
            </a:r>
          </a:p>
          <a:p>
            <a:pPr lvl="1"/>
            <a:r>
              <a:rPr lang="en-US" dirty="0"/>
              <a:t>(thanks to </a:t>
            </a:r>
            <a:r>
              <a:rPr lang="en-US" dirty="0" err="1"/>
              <a:t>Hady</a:t>
            </a:r>
            <a:r>
              <a:rPr lang="en-US" dirty="0"/>
              <a:t> Law)</a:t>
            </a:r>
          </a:p>
          <a:p>
            <a:pPr lvl="1"/>
            <a:endParaRPr lang="en-US" dirty="0"/>
          </a:p>
          <a:p>
            <a:r>
              <a:rPr lang="en-US" dirty="0"/>
              <a:t>Find few terms that best describe the restaurants.</a:t>
            </a:r>
          </a:p>
          <a:p>
            <a:r>
              <a:rPr lang="en-US" dirty="0"/>
              <a:t>Algorithm?</a:t>
            </a:r>
          </a:p>
        </p:txBody>
      </p:sp>
    </p:spTree>
    <p:extLst>
      <p:ext uri="{BB962C8B-B14F-4D97-AF65-F5344CB8AC3E}">
        <p14:creationId xmlns:p14="http://schemas.microsoft.com/office/powerpoint/2010/main" val="291333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a:t>
            </a:r>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p>
        </p:txBody>
      </p:sp>
    </p:spTree>
    <p:extLst>
      <p:ext uri="{BB962C8B-B14F-4D97-AF65-F5344CB8AC3E}">
        <p14:creationId xmlns:p14="http://schemas.microsoft.com/office/powerpoint/2010/main" val="161178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8563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a:t>Most frequent words are </a:t>
            </a:r>
            <a:r>
              <a:rPr lang="en-US" sz="2400" dirty="0">
                <a:solidFill>
                  <a:srgbClr val="FF0000"/>
                </a:solidFill>
              </a:rPr>
              <a:t>stop words</a:t>
            </a:r>
          </a:p>
        </p:txBody>
      </p:sp>
    </p:spTree>
    <p:extLst>
      <p:ext uri="{BB962C8B-B14F-4D97-AF65-F5344CB8AC3E}">
        <p14:creationId xmlns:p14="http://schemas.microsoft.com/office/powerpoint/2010/main" val="31480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a:t>
            </a:r>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a:p>
          <a:p>
            <a:r>
              <a:rPr lang="en-US" dirty="0">
                <a:solidFill>
                  <a:schemeClr val="accent4">
                    <a:lumMod val="75000"/>
                  </a:schemeClr>
                </a:solidFill>
              </a:rPr>
              <a:t>“Data mining is the discovery of </a:t>
            </a:r>
            <a:r>
              <a:rPr lang="en-US" dirty="0">
                <a:solidFill>
                  <a:schemeClr val="accent6">
                    <a:lumMod val="75000"/>
                  </a:schemeClr>
                </a:solidFill>
              </a:rPr>
              <a:t>models</a:t>
            </a:r>
            <a:r>
              <a:rPr lang="en-US" dirty="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7924800" y="457200"/>
          <a:ext cx="895537" cy="1066800"/>
        </p:xfrm>
        <a:graphic>
          <a:graphicData uri="http://schemas.openxmlformats.org/presentationml/2006/ole">
            <mc:AlternateContent xmlns:mc="http://schemas.openxmlformats.org/markup-compatibility/2006">
              <mc:Choice xmlns:v="urn:schemas-microsoft-com:vml" Requires="v">
                <p:oleObj spid="_x0000_s16408"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p>
        </p:txBody>
      </p:sp>
    </p:spTree>
    <p:extLst>
      <p:ext uri="{BB962C8B-B14F-4D97-AF65-F5344CB8AC3E}">
        <p14:creationId xmlns:p14="http://schemas.microsoft.com/office/powerpoint/2010/main" val="313940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Tree>
    <p:extLst>
      <p:ext uri="{BB962C8B-B14F-4D97-AF65-F5344CB8AC3E}">
        <p14:creationId xmlns:p14="http://schemas.microsoft.com/office/powerpoint/2010/main" val="285863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
        <p:nvSpPr>
          <p:cNvPr id="8" name="TextBox 7"/>
          <p:cNvSpPr txBox="1"/>
          <p:nvPr/>
        </p:nvSpPr>
        <p:spPr>
          <a:xfrm>
            <a:off x="1854825" y="5029200"/>
            <a:ext cx="7289175" cy="461665"/>
          </a:xfrm>
          <a:prstGeom prst="rect">
            <a:avLst/>
          </a:prstGeom>
          <a:solidFill>
            <a:srgbClr val="FFFF00"/>
          </a:solidFill>
        </p:spPr>
        <p:txBody>
          <a:bodyPr wrap="none" rtlCol="0">
            <a:spAutoFit/>
          </a:bodyPr>
          <a:lstStyle/>
          <a:p>
            <a:r>
              <a:rPr lang="en-US" sz="2400" dirty="0"/>
              <a:t>Commonly used words in reviews, not so interesting</a:t>
            </a:r>
          </a:p>
        </p:txBody>
      </p:sp>
    </p:spTree>
    <p:extLst>
      <p:ext uri="{BB962C8B-B14F-4D97-AF65-F5344CB8AC3E}">
        <p14:creationId xmlns:p14="http://schemas.microsoft.com/office/powerpoint/2010/main" val="2844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a:t>Important words are the ones that are unique to the document (differentiating) compared to the rest of the collection</a:t>
                </a:r>
              </a:p>
              <a:p>
                <a:pPr lvl="1"/>
                <a:r>
                  <a:rPr lang="en-US" dirty="0"/>
                  <a:t>All reviews use the word “like”. This is not interesting</a:t>
                </a:r>
              </a:p>
              <a:p>
                <a:pPr lvl="1"/>
                <a:r>
                  <a:rPr lang="en-US" dirty="0"/>
                  <a:t>We want the words that characterize the specific restaurant</a:t>
                </a:r>
              </a:p>
              <a:p>
                <a:pPr lvl="1"/>
                <a:endParaRPr lang="en-US" dirty="0"/>
              </a:p>
              <a:p>
                <a:r>
                  <a:rPr lang="en-US" dirty="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solidFill>
                      <a:srgbClr val="0070C0"/>
                    </a:solidFill>
                  </a:rPr>
                  <a:t>: </a:t>
                </a:r>
                <a:r>
                  <a:rPr lang="en-US" dirty="0"/>
                  <a:t>fraction of documents that contain word </a:t>
                </a:r>
                <a14:m>
                  <m:oMath xmlns:m="http://schemas.openxmlformats.org/officeDocument/2006/math">
                    <m:r>
                      <a:rPr lang="en-US" i="1" dirty="0" smtClean="0">
                        <a:solidFill>
                          <a:srgbClr val="0070C0"/>
                        </a:solidFill>
                        <a:latin typeface="Cambria Math"/>
                      </a:rPr>
                      <m:t>𝑤</m:t>
                    </m:r>
                  </m:oMath>
                </a14:m>
                <a:r>
                  <a:rPr lang="en-US" dirty="0"/>
                  <a:t>.</a:t>
                </a:r>
              </a:p>
              <a:p>
                <a:pPr marL="0" indent="0">
                  <a:buNone/>
                </a:pPr>
                <a:r>
                  <a:rPr lang="en-US" dirty="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panose="02040503050406030204" pitchFamily="18" charset="0"/>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a:p>
              <a:p>
                <a:pPr marL="0" indent="0">
                  <a:buNone/>
                </a:pPr>
                <a:endParaRPr lang="en-US" dirty="0"/>
              </a:p>
              <a:p>
                <a:r>
                  <a:rPr lang="en-US" dirty="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panose="02040503050406030204" pitchFamily="18" charset="0"/>
                            </a:rPr>
                          </m:ctrlPr>
                        </m:dPr>
                        <m:e>
                          <m:f>
                            <m:fPr>
                              <m:ctrlPr>
                                <a:rPr lang="en-US" i="1" dirty="0" smtClean="0">
                                  <a:solidFill>
                                    <a:schemeClr val="accent6">
                                      <a:lumMod val="75000"/>
                                    </a:schemeClr>
                                  </a:solidFill>
                                  <a:latin typeface="Cambria Math" panose="02040503050406030204" pitchFamily="18" charset="0"/>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a:solidFill>
                    <a:schemeClr val="accent6">
                      <a:lumMod val="75000"/>
                    </a:schemeClr>
                  </a:solidFill>
                </a:endParaRPr>
              </a:p>
              <a:p>
                <a:endParaRPr lang="en-US" dirty="0"/>
              </a:p>
              <a:p>
                <a:r>
                  <a:rPr lang="en-US" dirty="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a:solidFill>
                    <a:schemeClr val="accent6">
                      <a:lumMod val="75000"/>
                    </a:schemeClr>
                  </a:solidFill>
                </a:endParaRPr>
              </a:p>
              <a:p>
                <a:r>
                  <a:rPr lang="en-US" dirty="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3"/>
                <a:stretch>
                  <a:fillRect l="-296" t="-1724" r="-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t>: </a:t>
                </a:r>
                <a:r>
                  <a:rPr lang="en-US" dirty="0" err="1"/>
                  <a:t>num</a:t>
                </a:r>
                <a:r>
                  <a:rPr lang="en-US" dirty="0"/>
                  <a:t> of docs that contain word </a:t>
                </a:r>
                <a14:m>
                  <m:oMath xmlns:m="http://schemas.openxmlformats.org/officeDocument/2006/math">
                    <m:r>
                      <a:rPr lang="en-US" i="1" dirty="0" smtClean="0">
                        <a:solidFill>
                          <a:srgbClr val="0070C0"/>
                        </a:solidFill>
                        <a:latin typeface="Cambria Math"/>
                      </a:rPr>
                      <m:t>𝑤</m:t>
                    </m:r>
                  </m:oMath>
                </a14:m>
                <a:endParaRPr lang="en-US" dirty="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a:t>: total number of documents</a:t>
                </a:r>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4"/>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4217243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TF-IDF</a:t>
            </a:r>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a:t>The words that are best for describing a document are the ones that are </a:t>
            </a:r>
            <a:r>
              <a:rPr lang="en-US" dirty="0">
                <a:solidFill>
                  <a:schemeClr val="accent6">
                    <a:lumMod val="75000"/>
                  </a:schemeClr>
                </a:solidFill>
              </a:rPr>
              <a:t>important for the document</a:t>
            </a:r>
            <a:r>
              <a:rPr lang="en-US" dirty="0"/>
              <a:t>, but also </a:t>
            </a:r>
            <a:r>
              <a:rPr lang="en-US" dirty="0">
                <a:solidFill>
                  <a:srgbClr val="0070C0"/>
                </a:solidFill>
              </a:rPr>
              <a:t>unique to the document</a:t>
            </a:r>
            <a:r>
              <a:rPr lang="en-US" dirty="0"/>
              <a:t>.</a:t>
            </a:r>
          </a:p>
          <a:p>
            <a:endParaRPr lang="en-US" dirty="0"/>
          </a:p>
          <a:p>
            <a:r>
              <a:rPr lang="en-US" dirty="0">
                <a:solidFill>
                  <a:schemeClr val="accent6">
                    <a:lumMod val="75000"/>
                  </a:schemeClr>
                </a:solidFill>
              </a:rPr>
              <a:t>TF(</a:t>
            </a:r>
            <a:r>
              <a:rPr lang="en-US" dirty="0" err="1">
                <a:solidFill>
                  <a:schemeClr val="accent6">
                    <a:lumMod val="75000"/>
                  </a:schemeClr>
                </a:solidFill>
              </a:rPr>
              <a:t>w,d</a:t>
            </a:r>
            <a:r>
              <a:rPr lang="en-US" dirty="0">
                <a:solidFill>
                  <a:schemeClr val="accent6">
                    <a:lumMod val="75000"/>
                  </a:schemeClr>
                </a:solidFill>
              </a:rPr>
              <a:t>)</a:t>
            </a:r>
            <a:r>
              <a:rPr lang="en-US" dirty="0"/>
              <a:t>: term frequency of word w in document d</a:t>
            </a:r>
          </a:p>
          <a:p>
            <a:pPr lvl="1"/>
            <a:r>
              <a:rPr lang="en-US" dirty="0"/>
              <a:t>Number of times that the word appears in the document</a:t>
            </a:r>
          </a:p>
          <a:p>
            <a:pPr lvl="1"/>
            <a:r>
              <a:rPr lang="en-US" dirty="0"/>
              <a:t>Natural measure of </a:t>
            </a:r>
            <a:r>
              <a:rPr lang="en-US" dirty="0">
                <a:solidFill>
                  <a:schemeClr val="accent6">
                    <a:lumMod val="75000"/>
                  </a:schemeClr>
                </a:solidFill>
              </a:rPr>
              <a:t>importance</a:t>
            </a:r>
            <a:r>
              <a:rPr lang="en-US" dirty="0"/>
              <a:t> of the word for the document</a:t>
            </a:r>
          </a:p>
          <a:p>
            <a:pPr lvl="1"/>
            <a:endParaRPr lang="en-US" dirty="0"/>
          </a:p>
          <a:p>
            <a:r>
              <a:rPr lang="en-US" dirty="0">
                <a:solidFill>
                  <a:srgbClr val="0070C0"/>
                </a:solidFill>
              </a:rPr>
              <a:t>IDF(w)</a:t>
            </a:r>
            <a:r>
              <a:rPr lang="en-US" dirty="0"/>
              <a:t>: inverse document frequency</a:t>
            </a:r>
          </a:p>
          <a:p>
            <a:pPr lvl="1"/>
            <a:r>
              <a:rPr lang="en-US" dirty="0"/>
              <a:t>Natural measure of the </a:t>
            </a:r>
            <a:r>
              <a:rPr lang="en-US" dirty="0">
                <a:solidFill>
                  <a:srgbClr val="0070C0"/>
                </a:solidFill>
              </a:rPr>
              <a:t>uniqueness</a:t>
            </a:r>
            <a:r>
              <a:rPr lang="en-US" dirty="0"/>
              <a:t> of the word w</a:t>
            </a:r>
          </a:p>
          <a:p>
            <a:pPr lvl="1"/>
            <a:endParaRPr lang="en-US" dirty="0"/>
          </a:p>
          <a:p>
            <a:r>
              <a:rPr lang="en-US" dirty="0">
                <a:solidFill>
                  <a:srgbClr val="FF0000"/>
                </a:solidFill>
              </a:rPr>
              <a:t>TF-IDF(</a:t>
            </a:r>
            <a:r>
              <a:rPr lang="en-US" dirty="0" err="1">
                <a:solidFill>
                  <a:srgbClr val="FF0000"/>
                </a:solidFill>
              </a:rPr>
              <a:t>w,d</a:t>
            </a:r>
            <a:r>
              <a:rPr lang="en-US" dirty="0">
                <a:solidFill>
                  <a:srgbClr val="FF0000"/>
                </a:solidFill>
              </a:rPr>
              <a:t>)</a:t>
            </a:r>
            <a:r>
              <a:rPr lang="en-US" dirty="0"/>
              <a:t> = TF(</a:t>
            </a:r>
            <a:r>
              <a:rPr lang="en-US" dirty="0" err="1"/>
              <a:t>w,d</a:t>
            </a:r>
            <a:r>
              <a:rPr lang="en-US" dirty="0"/>
              <a:t>) </a:t>
            </a:r>
            <a:r>
              <a:rPr lang="en-US" dirty="0">
                <a:sym typeface="Symbol"/>
              </a:rPr>
              <a:t> IDF(w)</a:t>
            </a:r>
            <a:endParaRPr lang="en-US" dirty="0"/>
          </a:p>
        </p:txBody>
      </p:sp>
    </p:spTree>
    <p:extLst>
      <p:ext uri="{BB962C8B-B14F-4D97-AF65-F5344CB8AC3E}">
        <p14:creationId xmlns:p14="http://schemas.microsoft.com/office/powerpoint/2010/main" val="185865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Ordered by TF-IDF</a:t>
            </a:r>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587.1591987134  1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292.428306810  1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239.8062489526  2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174.9964670675 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163.4835416025  1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103.9720770839  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135.8525204  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82.8930633  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48.1589121730374  3</a:t>
            </a: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181.415707218  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117.488967607 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18105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TF-IDF takes care of stop words as well</a:t>
            </a:r>
          </a:p>
          <a:p>
            <a:r>
              <a:rPr lang="en-US" dirty="0"/>
              <a:t>We do not need to remove the </a:t>
            </a:r>
            <a:r>
              <a:rPr lang="en-US" dirty="0" err="1"/>
              <a:t>stopwords</a:t>
            </a:r>
            <a:r>
              <a:rPr lang="en-US" dirty="0"/>
              <a:t> since they will get IDF(w) = 0</a:t>
            </a:r>
          </a:p>
        </p:txBody>
      </p:sp>
    </p:spTree>
    <p:extLst>
      <p:ext uri="{BB962C8B-B14F-4D97-AF65-F5344CB8AC3E}">
        <p14:creationId xmlns:p14="http://schemas.microsoft.com/office/powerpoint/2010/main" val="196673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decisions…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t>When mining real data you often need to make some </a:t>
            </a:r>
          </a:p>
          <a:p>
            <a:pPr lvl="1"/>
            <a:r>
              <a:rPr lang="en-US" dirty="0"/>
              <a:t>What data should we collect? How much? For how long?</a:t>
            </a:r>
          </a:p>
          <a:p>
            <a:pPr lvl="1"/>
            <a:r>
              <a:rPr lang="en-US" dirty="0"/>
              <a:t>Should we throw out some data that does not seem to be useful?</a:t>
            </a:r>
          </a:p>
          <a:p>
            <a:pPr lvl="2"/>
            <a:endParaRPr lang="en-US" dirty="0"/>
          </a:p>
          <a:p>
            <a:pPr lvl="2"/>
            <a:endParaRPr lang="en-US" dirty="0"/>
          </a:p>
          <a:p>
            <a:pPr lvl="2"/>
            <a:endParaRPr lang="en-US" dirty="0"/>
          </a:p>
          <a:p>
            <a:pPr lvl="2"/>
            <a:r>
              <a:rPr lang="en-US" dirty="0"/>
              <a:t>Too frequent data (stop words), too infrequent (errors?), erroneous data, missing data, outliers</a:t>
            </a:r>
          </a:p>
          <a:p>
            <a:pPr lvl="1"/>
            <a:r>
              <a:rPr lang="en-US" dirty="0"/>
              <a:t>How should we weight the different pieces of data?</a:t>
            </a:r>
          </a:p>
          <a:p>
            <a:endParaRPr lang="en-US" dirty="0"/>
          </a:p>
          <a:p>
            <a:r>
              <a:rPr lang="en-US" dirty="0"/>
              <a:t>Most decisions are application dependent. Some information may be lost but we can usually live with it (most of the times)</a:t>
            </a:r>
          </a:p>
          <a:p>
            <a:endParaRPr lang="en-US" dirty="0"/>
          </a:p>
          <a:p>
            <a:r>
              <a:rPr lang="en-US" dirty="0"/>
              <a:t>We should make our decisions clear since they affect our findings.</a:t>
            </a:r>
          </a:p>
          <a:p>
            <a:endParaRPr lang="en-US" dirty="0"/>
          </a:p>
          <a:p>
            <a:r>
              <a:rPr lang="en-US" dirty="0"/>
              <a:t>Dealing with real data is hard…</a:t>
            </a:r>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p>
          <a:p>
            <a:r>
              <a:rPr lang="en-US" sz="1200" dirty="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a:t>An actual review</a:t>
            </a:r>
          </a:p>
        </p:txBody>
      </p:sp>
    </p:spTree>
    <p:extLst>
      <p:ext uri="{BB962C8B-B14F-4D97-AF65-F5344CB8AC3E}">
        <p14:creationId xmlns:p14="http://schemas.microsoft.com/office/powerpoint/2010/main" val="316855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analysis of data</a:t>
            </a:r>
          </a:p>
        </p:txBody>
      </p:sp>
      <p:sp>
        <p:nvSpPr>
          <p:cNvPr id="3" name="Content Placeholder 2"/>
          <p:cNvSpPr>
            <a:spLocks noGrp="1"/>
          </p:cNvSpPr>
          <p:nvPr>
            <p:ph idx="1"/>
          </p:nvPr>
        </p:nvSpPr>
        <p:spPr/>
        <p:txBody>
          <a:bodyPr/>
          <a:lstStyle/>
          <a:p>
            <a:r>
              <a:rPr lang="en-US" dirty="0">
                <a:solidFill>
                  <a:schemeClr val="accent6">
                    <a:lumMod val="75000"/>
                  </a:schemeClr>
                </a:solidFill>
              </a:rPr>
              <a:t>Summary statistics</a:t>
            </a:r>
            <a:r>
              <a:rPr lang="en-US" dirty="0"/>
              <a:t>: numbers 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data</a:t>
            </a:r>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1123784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9028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data mining?</a:t>
            </a:r>
          </a:p>
        </p:txBody>
      </p:sp>
      <p:sp>
        <p:nvSpPr>
          <p:cNvPr id="3" name="Content Placeholder 2"/>
          <p:cNvSpPr>
            <a:spLocks noGrp="1"/>
          </p:cNvSpPr>
          <p:nvPr>
            <p:ph idx="1"/>
          </p:nvPr>
        </p:nvSpPr>
        <p:spPr/>
        <p:txBody>
          <a:bodyPr>
            <a:normAutofit fontScale="77500" lnSpcReduction="20000"/>
          </a:bodyPr>
          <a:lstStyle/>
          <a:p>
            <a:r>
              <a:rPr lang="en-US" dirty="0"/>
              <a:t>Really </a:t>
            </a:r>
            <a:r>
              <a:rPr lang="en-US" dirty="0">
                <a:solidFill>
                  <a:schemeClr val="accent6">
                    <a:lumMod val="75000"/>
                  </a:schemeClr>
                </a:solidFill>
              </a:rPr>
              <a:t>huge</a:t>
            </a:r>
            <a:r>
              <a:rPr lang="en-US" dirty="0"/>
              <a:t> amounts of </a:t>
            </a:r>
            <a:r>
              <a:rPr lang="en-US" dirty="0">
                <a:solidFill>
                  <a:schemeClr val="accent6">
                    <a:lumMod val="75000"/>
                  </a:schemeClr>
                </a:solidFill>
              </a:rPr>
              <a:t>complex</a:t>
            </a:r>
            <a:r>
              <a:rPr lang="en-US" dirty="0"/>
              <a:t> data generated from multiple sources and </a:t>
            </a:r>
            <a:r>
              <a:rPr lang="en-US" dirty="0">
                <a:solidFill>
                  <a:schemeClr val="accent6">
                    <a:lumMod val="75000"/>
                  </a:schemeClr>
                </a:solidFill>
              </a:rPr>
              <a:t>interconnected</a:t>
            </a:r>
            <a:r>
              <a:rPr lang="en-US" dirty="0"/>
              <a:t> in different ways</a:t>
            </a:r>
          </a:p>
          <a:p>
            <a:pPr lvl="1"/>
            <a:r>
              <a:rPr lang="en-US" dirty="0">
                <a:solidFill>
                  <a:srgbClr val="0070C0"/>
                </a:solidFill>
              </a:rPr>
              <a:t>Scientific</a:t>
            </a:r>
            <a:r>
              <a:rPr lang="en-US" dirty="0"/>
              <a:t> data from different disciplines</a:t>
            </a:r>
          </a:p>
          <a:p>
            <a:pPr lvl="2"/>
            <a:r>
              <a:rPr lang="en-US" dirty="0"/>
              <a:t>Weather, astronomy, physics, biological microarrays, genomics</a:t>
            </a:r>
          </a:p>
          <a:p>
            <a:pPr lvl="1"/>
            <a:r>
              <a:rPr lang="en-US" dirty="0"/>
              <a:t>Huge </a:t>
            </a:r>
            <a:r>
              <a:rPr lang="en-US" dirty="0">
                <a:solidFill>
                  <a:srgbClr val="0070C0"/>
                </a:solidFill>
              </a:rPr>
              <a:t>text</a:t>
            </a:r>
            <a:r>
              <a:rPr lang="en-US" dirty="0"/>
              <a:t> collections</a:t>
            </a:r>
          </a:p>
          <a:p>
            <a:pPr lvl="2"/>
            <a:r>
              <a:rPr lang="en-US" dirty="0"/>
              <a:t>The Web, scientific articles, news, tweets, </a:t>
            </a:r>
            <a:r>
              <a:rPr lang="en-US" dirty="0" err="1"/>
              <a:t>facebook</a:t>
            </a:r>
            <a:r>
              <a:rPr lang="en-US" dirty="0"/>
              <a:t> postings.</a:t>
            </a:r>
          </a:p>
          <a:p>
            <a:pPr lvl="1"/>
            <a:r>
              <a:rPr lang="en-US" dirty="0">
                <a:solidFill>
                  <a:srgbClr val="0070C0"/>
                </a:solidFill>
              </a:rPr>
              <a:t>Transaction </a:t>
            </a:r>
            <a:r>
              <a:rPr lang="en-US" dirty="0"/>
              <a:t>data</a:t>
            </a:r>
          </a:p>
          <a:p>
            <a:pPr lvl="2"/>
            <a:r>
              <a:rPr lang="en-US" dirty="0"/>
              <a:t>Retail store records, credit card records</a:t>
            </a:r>
          </a:p>
          <a:p>
            <a:pPr lvl="1"/>
            <a:r>
              <a:rPr lang="en-US" dirty="0">
                <a:solidFill>
                  <a:srgbClr val="0070C0"/>
                </a:solidFill>
              </a:rPr>
              <a:t>Behavioral</a:t>
            </a:r>
            <a:r>
              <a:rPr lang="en-US" dirty="0"/>
              <a:t> data</a:t>
            </a:r>
          </a:p>
          <a:p>
            <a:pPr lvl="2"/>
            <a:r>
              <a:rPr lang="en-US" dirty="0"/>
              <a:t>Mobile phone data, query logs, browsing behavior, ad clicks</a:t>
            </a:r>
          </a:p>
          <a:p>
            <a:pPr lvl="1"/>
            <a:r>
              <a:rPr lang="en-US" dirty="0">
                <a:solidFill>
                  <a:srgbClr val="0070C0"/>
                </a:solidFill>
              </a:rPr>
              <a:t>Networked</a:t>
            </a:r>
            <a:r>
              <a:rPr lang="en-US" dirty="0"/>
              <a:t> data</a:t>
            </a:r>
          </a:p>
          <a:p>
            <a:pPr lvl="2"/>
            <a:r>
              <a:rPr lang="en-US" dirty="0"/>
              <a:t>The Web, Social Networks, IM networks, email network, biological networks.</a:t>
            </a:r>
          </a:p>
          <a:p>
            <a:pPr lvl="1"/>
            <a:r>
              <a:rPr lang="en-US" dirty="0"/>
              <a:t>All these types of data can be </a:t>
            </a:r>
            <a:r>
              <a:rPr lang="en-US" dirty="0">
                <a:solidFill>
                  <a:srgbClr val="0070C0"/>
                </a:solidFill>
              </a:rPr>
              <a:t>combined</a:t>
            </a:r>
            <a:r>
              <a:rPr lang="en-US" dirty="0"/>
              <a:t> in many ways</a:t>
            </a:r>
          </a:p>
          <a:p>
            <a:pPr lvl="2"/>
            <a:r>
              <a:rPr lang="en-US" dirty="0"/>
              <a:t>Facebook has a network, text, images, user behavior, ad transactions.</a:t>
            </a:r>
          </a:p>
          <a:p>
            <a:r>
              <a:rPr lang="en-US" dirty="0"/>
              <a:t>We need to </a:t>
            </a:r>
            <a:r>
              <a:rPr lang="en-US" dirty="0">
                <a:solidFill>
                  <a:schemeClr val="accent6">
                    <a:lumMod val="75000"/>
                  </a:schemeClr>
                </a:solidFill>
              </a:rPr>
              <a:t>analyze</a:t>
            </a:r>
            <a:r>
              <a:rPr lang="en-US" dirty="0"/>
              <a:t> this data to </a:t>
            </a:r>
            <a:r>
              <a:rPr lang="en-US" dirty="0">
                <a:solidFill>
                  <a:schemeClr val="accent6">
                    <a:lumMod val="75000"/>
                  </a:schemeClr>
                </a:solidFill>
              </a:rPr>
              <a:t>extract</a:t>
            </a:r>
            <a:r>
              <a:rPr lang="en-US" dirty="0"/>
              <a:t> </a:t>
            </a:r>
            <a:r>
              <a:rPr lang="en-US" dirty="0">
                <a:solidFill>
                  <a:schemeClr val="accent6">
                    <a:lumMod val="75000"/>
                  </a:schemeClr>
                </a:solidFill>
              </a:rPr>
              <a:t>knowledge</a:t>
            </a:r>
          </a:p>
          <a:p>
            <a:pPr lvl="1"/>
            <a:r>
              <a:rPr lang="en-US" dirty="0"/>
              <a:t>Knowledge can be used for </a:t>
            </a:r>
            <a:r>
              <a:rPr lang="en-US" dirty="0">
                <a:solidFill>
                  <a:srgbClr val="0070C0"/>
                </a:solidFill>
              </a:rPr>
              <a:t>commercial </a:t>
            </a:r>
            <a:r>
              <a:rPr lang="en-US" dirty="0"/>
              <a:t>or </a:t>
            </a:r>
            <a:r>
              <a:rPr lang="en-US" dirty="0">
                <a:solidFill>
                  <a:srgbClr val="0070C0"/>
                </a:solidFill>
              </a:rPr>
              <a:t>scientific</a:t>
            </a:r>
            <a:r>
              <a:rPr lang="en-US" dirty="0"/>
              <a:t> purposes.</a:t>
            </a:r>
          </a:p>
          <a:p>
            <a:pPr lvl="1"/>
            <a:r>
              <a:rPr lang="en-US" dirty="0"/>
              <a:t>Our solutions should </a:t>
            </a:r>
            <a:r>
              <a:rPr lang="en-US" dirty="0">
                <a:solidFill>
                  <a:srgbClr val="FF0000"/>
                </a:solidFill>
              </a:rPr>
              <a:t>scale </a:t>
            </a:r>
            <a:r>
              <a:rPr lang="en-US" dirty="0"/>
              <a:t>to the size of the data</a:t>
            </a:r>
          </a:p>
          <a:p>
            <a:pPr lvl="1"/>
            <a:endParaRPr lang="en-US" dirty="0"/>
          </a:p>
        </p:txBody>
      </p:sp>
    </p:spTree>
    <p:extLst>
      <p:ext uri="{BB962C8B-B14F-4D97-AF65-F5344CB8AC3E}">
        <p14:creationId xmlns:p14="http://schemas.microsoft.com/office/powerpoint/2010/main" val="1754326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381000" y="1524000"/>
                <a:ext cx="8428037" cy="5181600"/>
              </a:xfrm>
            </p:spPr>
            <p:txBody>
              <a:bodyPr>
                <a:normAutofit fontScale="92500"/>
              </a:bodyPr>
              <a:lstStyle/>
              <a:p>
                <a:r>
                  <a:rPr lang="en-US" dirty="0"/>
                  <a:t>For continuous data, the notion of a </a:t>
                </a:r>
                <a:r>
                  <a:rPr lang="en-US" dirty="0">
                    <a:solidFill>
                      <a:schemeClr val="accent6">
                        <a:lumMod val="75000"/>
                      </a:schemeClr>
                    </a:solidFill>
                  </a:rPr>
                  <a:t>percentile</a:t>
                </a:r>
                <a:r>
                  <a:rPr lang="en-US" dirty="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than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50th percentile is the value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𝑥</m:t>
                        </m:r>
                      </m:e>
                      <m:sub>
                        <m:r>
                          <a:rPr lang="en-US" b="0" i="1" smtClean="0">
                            <a:solidFill>
                              <a:srgbClr val="00B0F0"/>
                            </a:solidFill>
                            <a:latin typeface="Cambria Math"/>
                          </a:rPr>
                          <m:t>50%</m:t>
                        </m:r>
                      </m:sub>
                    </m:sSub>
                  </m:oMath>
                </a14:m>
                <a:r>
                  <a:rPr lang="en-US" dirty="0"/>
                  <a:t>  such that 50% of all values of x are less than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a:rPr>
                          <m:t>𝑥</m:t>
                        </m:r>
                      </m:e>
                      <m:sub>
                        <m:r>
                          <a:rPr lang="en-US" i="1">
                            <a:solidFill>
                              <a:srgbClr val="00B0F0"/>
                            </a:solidFill>
                            <a:latin typeface="Cambria Math"/>
                          </a:rPr>
                          <m:t>50%</m:t>
                        </m:r>
                      </m:sub>
                    </m:sSub>
                  </m:oMath>
                </a14:m>
                <a:r>
                  <a:rPr lang="en-US" dirty="0"/>
                  <a:t>.  </a:t>
                </a:r>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302" t="-1059" r="-1881"/>
                </a:stretch>
              </a:blipFill>
            </p:spPr>
            <p:txBody>
              <a:bodyPr/>
              <a:lstStyle/>
              <a:p>
                <a:r>
                  <a:rPr lang="en-US">
                    <a:noFill/>
                  </a:rPr>
                  <a:t> </a:t>
                </a:r>
              </a:p>
            </p:txBody>
          </p:sp>
        </mc:Fallback>
      </mc:AlternateContent>
    </p:spTree>
    <p:extLst>
      <p:ext uri="{BB962C8B-B14F-4D97-AF65-F5344CB8AC3E}">
        <p14:creationId xmlns:p14="http://schemas.microsoft.com/office/powerpoint/2010/main" val="2655522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37338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lstStyle/>
          <a:p>
            <a:r>
              <a:rPr lang="en-US" dirty="0"/>
              <a:t>The </a:t>
            </a:r>
            <a:r>
              <a:rPr lang="en-US" dirty="0">
                <a:solidFill>
                  <a:schemeClr val="accent6"/>
                </a:solidFill>
              </a:rPr>
              <a:t>mean</a:t>
            </a:r>
            <a:r>
              <a:rPr lang="en-US" dirty="0"/>
              <a:t> is the most common measure of the location of a set of points.  </a:t>
            </a:r>
          </a:p>
          <a:p>
            <a:r>
              <a:rPr lang="en-US" dirty="0"/>
              <a:t>However, the mean</a:t>
            </a:r>
            <a:r>
              <a:rPr lang="en-US" dirty="0">
                <a:solidFill>
                  <a:schemeClr val="accent6"/>
                </a:solidFill>
              </a:rPr>
              <a:t> </a:t>
            </a:r>
            <a:r>
              <a:rPr lang="en-US" dirty="0"/>
              <a:t>is very sensitive to outliers.   </a:t>
            </a:r>
          </a:p>
          <a:p>
            <a:r>
              <a:rPr lang="en-US" dirty="0"/>
              <a:t>Thus, the </a:t>
            </a:r>
            <a:r>
              <a:rPr lang="en-US" dirty="0">
                <a:solidFill>
                  <a:schemeClr val="accent6"/>
                </a:solidFill>
              </a:rPr>
              <a:t>median</a:t>
            </a:r>
            <a:r>
              <a:rPr lang="en-US" dirty="0"/>
              <a:t> or a trimmed mean is also commonly used.</a:t>
            </a:r>
          </a:p>
        </p:txBody>
      </p:sp>
    </p:spTree>
    <p:extLst>
      <p:ext uri="{BB962C8B-B14F-4D97-AF65-F5344CB8AC3E}">
        <p14:creationId xmlns:p14="http://schemas.microsoft.com/office/powerpoint/2010/main" val="422260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98351189"/>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19471" name="Document" r:id="rId3" imgW="5416355" imgH="5776939" progId="Word.Document.8">
                  <p:embed/>
                </p:oleObj>
              </mc:Choice>
              <mc:Fallback>
                <p:oleObj name="Document" r:id="rId3" imgW="5416355" imgH="5776939" progId="Word.Document.8">
                  <p:embed/>
                  <p:pic>
                    <p:nvPicPr>
                      <p:cNvPr id="0" name="Object 10"/>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a:t>Mean: </a:t>
            </a:r>
            <a:r>
              <a:rPr lang="en-US" dirty="0" err="1">
                <a:solidFill>
                  <a:srgbClr val="FF0000"/>
                </a:solidFill>
              </a:rPr>
              <a:t>1090K</a:t>
            </a:r>
            <a:endParaRPr lang="en-US" dirty="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a:t>Trimmed mean (remove min, max): </a:t>
            </a:r>
            <a:r>
              <a:rPr lang="en-US" dirty="0" err="1">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a:t>Median: (90+100)/2 = </a:t>
            </a:r>
            <a:r>
              <a:rPr lang="en-US" dirty="0" err="1">
                <a:solidFill>
                  <a:srgbClr val="FF0000"/>
                </a:solidFill>
              </a:rPr>
              <a:t>95K</a:t>
            </a:r>
            <a:r>
              <a:rPr lang="en-US" dirty="0"/>
              <a:t> </a:t>
            </a:r>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a:solidFill>
                      <a:schemeClr val="accent6"/>
                    </a:solidFill>
                  </a:rPr>
                  <a:t>Range</a:t>
                </a:r>
                <a:r>
                  <a:rPr lang="en-US" dirty="0"/>
                  <a:t> is the difference between the max and min</a:t>
                </a:r>
              </a:p>
              <a:p>
                <a:endParaRPr lang="en-US" dirty="0"/>
              </a:p>
              <a:p>
                <a:r>
                  <a:rPr lang="en-US" dirty="0"/>
                  <a:t>The </a:t>
                </a:r>
                <a:r>
                  <a:rPr lang="en-US" dirty="0">
                    <a:solidFill>
                      <a:schemeClr val="accent6"/>
                    </a:solidFill>
                  </a:rPr>
                  <a:t>variance</a:t>
                </a:r>
                <a:r>
                  <a:rPr lang="en-US" dirty="0"/>
                  <a:t> or </a:t>
                </a:r>
                <a:r>
                  <a:rPr lang="en-US" dirty="0">
                    <a:solidFill>
                      <a:schemeClr val="accent6"/>
                    </a:solidFill>
                  </a:rPr>
                  <a:t>standard deviation </a:t>
                </a:r>
                <a:r>
                  <a:rPr lang="en-US" dirty="0"/>
                  <a:t>is the most common measure of the spread of a set of points.</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panose="02040503050406030204" pitchFamily="18" charset="0"/>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a:solidFill>
                    <a:srgbClr val="0070C0"/>
                  </a:solidFill>
                </a:endParaRP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panose="02040503050406030204" pitchFamily="18" charset="0"/>
                            </a:rPr>
                          </m:ctrlPr>
                        </m:radPr>
                        <m:deg/>
                        <m:e>
                          <m:r>
                            <a:rPr lang="en-US" b="0" i="1" smtClean="0">
                              <a:solidFill>
                                <a:srgbClr val="0070C0"/>
                              </a:solidFill>
                              <a:latin typeface="Cambria Math"/>
                            </a:rPr>
                            <m:t>𝑣𝑎𝑟</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1">
                <a:blip r:embed="rId3"/>
                <a:stretch>
                  <a:fillRect l="-795" t="-2100"/>
                </a:stretch>
              </a:blipFill>
            </p:spPr>
            <p:txBody>
              <a:bodyPr/>
              <a:lstStyle/>
              <a:p>
                <a:r>
                  <a:rPr lang="en-US">
                    <a:noFill/>
                  </a:rPr>
                  <a:t> </a:t>
                </a:r>
              </a:p>
            </p:txBody>
          </p:sp>
        </mc:Fallback>
      </mc:AlternateContent>
    </p:spTree>
    <p:extLst>
      <p:ext uri="{BB962C8B-B14F-4D97-AF65-F5344CB8AC3E}">
        <p14:creationId xmlns:p14="http://schemas.microsoft.com/office/powerpoint/2010/main" val="2087136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0" dirty="0"/>
                  <a:t> </a:t>
                </a:r>
                <a14:m>
                  <m:oMath xmlns:m="http://schemas.openxmlformats.org/officeDocument/2006/math">
                    <m:r>
                      <a:rPr lang="en-US" b="0" i="1" smtClean="0">
                        <a:latin typeface="Cambria Math"/>
                      </a:rPr>
                      <m:t>𝜙</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panose="02040503050406030204" pitchFamily="18" charset="0"/>
                              </a:rPr>
                            </m:ctrlPr>
                          </m:radPr>
                          <m:deg/>
                          <m:e>
                            <m:r>
                              <a:rPr lang="en-US" b="0" i="1" smtClean="0">
                                <a:latin typeface="Cambria Math"/>
                              </a:rPr>
                              <m:t>2</m:t>
                            </m:r>
                            <m:r>
                              <a:rPr lang="en-US" b="0" i="1" smtClean="0">
                                <a:latin typeface="Cambria Math"/>
                              </a:rPr>
                              <m:t>𝜋</m:t>
                            </m:r>
                          </m:e>
                        </m:rad>
                      </m:den>
                    </m:f>
                    <m:sSup>
                      <m:sSupPr>
                        <m:ctrlPr>
                          <a:rPr lang="en-US" b="0" i="1" smtClean="0">
                            <a:latin typeface="Cambria Math" panose="02040503050406030204" pitchFamily="18" charset="0"/>
                          </a:rPr>
                        </m:ctrlPr>
                      </m:sSupPr>
                      <m:e>
                        <m:r>
                          <a:rPr lang="en-US" b="0" i="1" smtClean="0">
                            <a:latin typeface="Cambria Math"/>
                          </a:rPr>
                          <m:t>𝑒</m:t>
                        </m:r>
                      </m:e>
                      <m:sup>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a:p>
              <a:p>
                <a:endParaRPr lang="en-US" dirty="0"/>
              </a:p>
              <a:p>
                <a:endParaRPr lang="en-US" dirty="0"/>
              </a:p>
              <a:p>
                <a:endParaRPr lang="en-US" dirty="0"/>
              </a:p>
              <a:p>
                <a:endParaRPr lang="en-US" dirty="0"/>
              </a:p>
              <a:p>
                <a:r>
                  <a:rPr lang="en-US" dirty="0"/>
                  <a:t>An important distribution that characterizes many quantities and has a central role in probabilities and statistics.</a:t>
                </a:r>
              </a:p>
              <a:p>
                <a:pPr lvl="1"/>
                <a:r>
                  <a:rPr lang="en-US" dirty="0"/>
                  <a:t>Appears also in the central limit theorem</a:t>
                </a:r>
              </a:p>
              <a:p>
                <a:r>
                  <a:rPr lang="en-US" dirty="0"/>
                  <a:t>Fully characterized by the mean </a:t>
                </a:r>
                <a14:m>
                  <m:oMath xmlns:m="http://schemas.openxmlformats.org/officeDocument/2006/math">
                    <m:r>
                      <a:rPr lang="en-US" b="0" i="1" smtClean="0">
                        <a:latin typeface="Cambria Math"/>
                      </a:rPr>
                      <m:t>𝜇</m:t>
                    </m:r>
                    <m:r>
                      <a:rPr lang="en-US" b="0" i="1" smtClean="0">
                        <a:latin typeface="Cambria Math"/>
                      </a:rPr>
                      <m:t> </m:t>
                    </m:r>
                  </m:oMath>
                </a14:m>
                <a:r>
                  <a:rPr lang="en-US" dirty="0"/>
                  <a:t>and standard deviation </a:t>
                </a:r>
                <a14:m>
                  <m:oMath xmlns:m="http://schemas.openxmlformats.org/officeDocument/2006/math">
                    <m:r>
                      <m:rPr>
                        <m:sty m:val="p"/>
                      </m:rPr>
                      <a:rPr lang="en-US" b="0" i="1" smtClean="0">
                        <a:latin typeface="Cambria Math"/>
                      </a:rPr>
                      <m:t>σ</m:t>
                    </m:r>
                  </m:oMath>
                </a14:m>
                <a:endParaRPr lang="en-US" b="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a:t>This is a value </a:t>
            </a:r>
            <a:r>
              <a:rPr lang="en-US" dirty="0">
                <a:solidFill>
                  <a:srgbClr val="FF0000"/>
                </a:solidFill>
              </a:rPr>
              <a:t>histogram</a:t>
            </a:r>
          </a:p>
        </p:txBody>
      </p:sp>
    </p:spTree>
    <p:extLst>
      <p:ext uri="{BB962C8B-B14F-4D97-AF65-F5344CB8AC3E}">
        <p14:creationId xmlns:p14="http://schemas.microsoft.com/office/powerpoint/2010/main" val="3662160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everything is normally distributed</a:t>
            </a:r>
          </a:p>
        </p:txBody>
      </p:sp>
      <p:sp>
        <p:nvSpPr>
          <p:cNvPr id="3" name="Content Placeholder 2"/>
          <p:cNvSpPr>
            <a:spLocks noGrp="1"/>
          </p:cNvSpPr>
          <p:nvPr>
            <p:ph idx="1"/>
          </p:nvPr>
        </p:nvSpPr>
        <p:spPr/>
        <p:txBody>
          <a:bodyPr>
            <a:normAutofit fontScale="92500" lnSpcReduction="10000"/>
          </a:bodyPr>
          <a:lstStyle/>
          <a:p>
            <a:r>
              <a:rPr lang="en-US" dirty="0"/>
              <a:t>Plot of number of words with x number of occurrences</a:t>
            </a:r>
          </a:p>
          <a:p>
            <a:endParaRPr lang="en-US" dirty="0"/>
          </a:p>
          <a:p>
            <a:endParaRPr lang="en-US" dirty="0"/>
          </a:p>
          <a:p>
            <a:endParaRPr lang="en-US" dirty="0"/>
          </a:p>
          <a:p>
            <a:endParaRPr lang="en-US" dirty="0"/>
          </a:p>
          <a:p>
            <a:endParaRPr lang="en-US" dirty="0"/>
          </a:p>
          <a:p>
            <a:endParaRPr lang="en-US" dirty="0"/>
          </a:p>
          <a:p>
            <a:endParaRPr lang="en-US" dirty="0"/>
          </a:p>
          <a:p>
            <a:r>
              <a:rPr lang="en-US" dirty="0"/>
              <a:t>If this was a normal distribution we would not have a frequency as large as </a:t>
            </a:r>
            <a:r>
              <a:rPr lang="en-US" dirty="0" err="1"/>
              <a:t>28K</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36008226"/>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94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Power-law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We can understand the distribution of words if we take the </a:t>
                </a:r>
                <a:r>
                  <a:rPr lang="en-US" dirty="0">
                    <a:solidFill>
                      <a:schemeClr val="accent6">
                        <a:lumMod val="75000"/>
                      </a:schemeClr>
                    </a:solidFill>
                  </a:rPr>
                  <a:t>log-log</a:t>
                </a:r>
                <a:r>
                  <a:rPr lang="en-US" dirty="0"/>
                  <a:t> plot </a:t>
                </a:r>
              </a:p>
              <a:p>
                <a:endParaRPr lang="en-US" dirty="0"/>
              </a:p>
              <a:p>
                <a:endParaRPr lang="en-US" dirty="0"/>
              </a:p>
              <a:p>
                <a:endParaRPr lang="en-US" dirty="0"/>
              </a:p>
              <a:p>
                <a:endParaRPr lang="en-US" dirty="0"/>
              </a:p>
              <a:p>
                <a:endParaRPr lang="en-US" dirty="0">
                  <a:solidFill>
                    <a:srgbClr val="0070C0"/>
                  </a:solidFill>
                </a:endParaRPr>
              </a:p>
              <a:p>
                <a:endParaRPr lang="en-US" dirty="0"/>
              </a:p>
              <a:p>
                <a:endParaRPr lang="en-US" dirty="0"/>
              </a:p>
              <a:p>
                <a:r>
                  <a:rPr lang="en-US" dirty="0"/>
                  <a:t>Linear relationship in the log-log space</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237493785"/>
              </p:ext>
            </p:extLst>
          </p:nvPr>
        </p:nvGraphicFramePr>
        <p:xfrm>
          <a:off x="2438400" y="2590800"/>
          <a:ext cx="4800600" cy="271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838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Zipf’s</a:t>
            </a:r>
            <a:r>
              <a:rPr lang="en-US" dirty="0"/>
              <a:t>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Power laws can be detected by a linear relationship in the log-log space for the </a:t>
                </a:r>
                <a:r>
                  <a:rPr lang="en-US" dirty="0">
                    <a:solidFill>
                      <a:schemeClr val="accent6"/>
                    </a:solidFill>
                  </a:rPr>
                  <a:t>rank-frequency</a:t>
                </a:r>
                <a:r>
                  <a:rPr lang="en-US" dirty="0"/>
                  <a:t> plot</a:t>
                </a:r>
              </a:p>
              <a:p>
                <a:endParaRPr lang="en-US" dirty="0"/>
              </a:p>
              <a:p>
                <a:endParaRPr lang="en-US" dirty="0"/>
              </a:p>
              <a:p>
                <a:endParaRPr lang="en-US" dirty="0"/>
              </a:p>
              <a:p>
                <a:endParaRPr lang="en-US" dirty="0"/>
              </a:p>
              <a:p>
                <a:endParaRPr lang="en-US" dirty="0"/>
              </a:p>
              <a:p>
                <a:endParaRPr lang="en-US" dirty="0"/>
              </a:p>
              <a:p>
                <a:endParaRPr lang="en-US" b="0" i="1" dirty="0">
                  <a:latin typeface="Cambria Math"/>
                </a:endParaRPr>
              </a:p>
              <a:p>
                <a:pPr marL="0" indent="0" algn="ctr">
                  <a:buNone/>
                </a:pPr>
                <a:endParaRPr lang="en-US" b="0" i="1" dirty="0">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a:t>Frequency of the </a:t>
                </a:r>
                <a:r>
                  <a:rPr lang="en-US" b="0" dirty="0">
                    <a:solidFill>
                      <a:srgbClr val="0070C0"/>
                    </a:solidFill>
                  </a:rPr>
                  <a:t>r-</a:t>
                </a:r>
                <a:r>
                  <a:rPr lang="en-US" b="0" dirty="0" err="1">
                    <a:solidFill>
                      <a:srgbClr val="0070C0"/>
                    </a:solidFill>
                  </a:rPr>
                  <a:t>th</a:t>
                </a:r>
                <a:r>
                  <a:rPr lang="en-US" b="0" dirty="0"/>
                  <a:t> most frequent word</a:t>
                </a:r>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a:solidFill>
                      <a:srgbClr val="0070C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3927788770"/>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456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Power-laws are everywhere</a:t>
            </a:r>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a:solidFill>
                  <a:schemeClr val="accent6">
                    <a:lumMod val="75000"/>
                  </a:schemeClr>
                </a:solidFill>
              </a:rPr>
              <a:t>Incoming</a:t>
            </a:r>
            <a:r>
              <a:rPr lang="en-US" dirty="0"/>
              <a:t> and </a:t>
            </a:r>
            <a:r>
              <a:rPr lang="en-US" dirty="0">
                <a:solidFill>
                  <a:schemeClr val="accent6">
                    <a:lumMod val="75000"/>
                  </a:schemeClr>
                </a:solidFill>
              </a:rPr>
              <a:t>outgoing links </a:t>
            </a:r>
            <a:r>
              <a:rPr lang="en-US" dirty="0"/>
              <a:t>of web pages, </a:t>
            </a:r>
            <a:r>
              <a:rPr lang="en-US" dirty="0">
                <a:solidFill>
                  <a:schemeClr val="accent6">
                    <a:lumMod val="75000"/>
                  </a:schemeClr>
                </a:solidFill>
              </a:rPr>
              <a:t>number of friends</a:t>
            </a:r>
            <a:r>
              <a:rPr lang="en-US" dirty="0"/>
              <a:t> in social networks, number of </a:t>
            </a:r>
            <a:r>
              <a:rPr lang="en-US" dirty="0">
                <a:solidFill>
                  <a:schemeClr val="accent6">
                    <a:lumMod val="75000"/>
                  </a:schemeClr>
                </a:solidFill>
              </a:rPr>
              <a:t>occurrences of words</a:t>
            </a:r>
            <a:r>
              <a:rPr lang="en-US" dirty="0"/>
              <a:t>, </a:t>
            </a:r>
            <a:r>
              <a:rPr lang="en-US" dirty="0">
                <a:solidFill>
                  <a:schemeClr val="accent6">
                    <a:lumMod val="75000"/>
                  </a:schemeClr>
                </a:solidFill>
              </a:rPr>
              <a:t>file sizes</a:t>
            </a:r>
            <a:r>
              <a:rPr lang="en-US" dirty="0"/>
              <a:t>, </a:t>
            </a:r>
            <a:r>
              <a:rPr lang="en-US" dirty="0">
                <a:solidFill>
                  <a:schemeClr val="accent6">
                    <a:lumMod val="75000"/>
                  </a:schemeClr>
                </a:solidFill>
              </a:rPr>
              <a:t>city sizes</a:t>
            </a:r>
            <a:r>
              <a:rPr lang="en-US" dirty="0"/>
              <a:t>, </a:t>
            </a:r>
            <a:r>
              <a:rPr lang="en-US" dirty="0">
                <a:solidFill>
                  <a:schemeClr val="accent6">
                    <a:lumMod val="75000"/>
                  </a:schemeClr>
                </a:solidFill>
              </a:rPr>
              <a:t>income distribution</a:t>
            </a:r>
            <a:r>
              <a:rPr lang="en-US" dirty="0"/>
              <a:t>, </a:t>
            </a:r>
            <a:r>
              <a:rPr lang="en-US" dirty="0">
                <a:solidFill>
                  <a:schemeClr val="accent6">
                    <a:lumMod val="75000"/>
                  </a:schemeClr>
                </a:solidFill>
              </a:rPr>
              <a:t>popularity</a:t>
            </a:r>
            <a:r>
              <a:rPr lang="en-US" dirty="0"/>
              <a:t> of products and movies</a:t>
            </a:r>
          </a:p>
          <a:p>
            <a:pPr lvl="1"/>
            <a:r>
              <a:rPr lang="en-US" dirty="0"/>
              <a:t>Signature of human activity?</a:t>
            </a:r>
          </a:p>
          <a:p>
            <a:pPr lvl="1"/>
            <a:r>
              <a:rPr lang="en-US" dirty="0"/>
              <a:t>A mechanism that explains everything? </a:t>
            </a:r>
          </a:p>
          <a:p>
            <a:pPr lvl="1"/>
            <a:r>
              <a:rPr lang="en-US" dirty="0"/>
              <a:t>Rich get richer process</a:t>
            </a:r>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18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283085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analysis pipeline</a:t>
            </a:r>
          </a:p>
        </p:txBody>
      </p:sp>
      <p:sp>
        <p:nvSpPr>
          <p:cNvPr id="3" name="Content Placeholder 2"/>
          <p:cNvSpPr>
            <a:spLocks noGrp="1"/>
          </p:cNvSpPr>
          <p:nvPr>
            <p:ph idx="1"/>
          </p:nvPr>
        </p:nvSpPr>
        <p:spPr/>
        <p:txBody>
          <a:bodyPr>
            <a:normAutofit fontScale="70000" lnSpcReduction="20000"/>
          </a:bodyPr>
          <a:lstStyle/>
          <a:p>
            <a:r>
              <a:rPr lang="en-US" dirty="0"/>
              <a:t>Mining is not the only step in the analysis process</a:t>
            </a:r>
          </a:p>
          <a:p>
            <a:endParaRPr lang="en-US" dirty="0"/>
          </a:p>
          <a:p>
            <a:endParaRPr lang="en-US" dirty="0"/>
          </a:p>
          <a:p>
            <a:endParaRPr lang="en-US" dirty="0"/>
          </a:p>
          <a:p>
            <a:endParaRPr lang="en-US" dirty="0"/>
          </a:p>
          <a:p>
            <a:endParaRPr lang="en-US" dirty="0">
              <a:solidFill>
                <a:schemeClr val="accent6">
                  <a:lumMod val="75000"/>
                </a:schemeClr>
              </a:solidFill>
            </a:endParaRPr>
          </a:p>
          <a:p>
            <a:r>
              <a:rPr lang="en-US" dirty="0">
                <a:solidFill>
                  <a:schemeClr val="accent6">
                    <a:lumMod val="75000"/>
                  </a:schemeClr>
                </a:solidFill>
              </a:rPr>
              <a:t>Preprocessing</a:t>
            </a:r>
            <a:r>
              <a:rPr lang="en-US" dirty="0"/>
              <a:t>: real data is noisy, incomplete and inconsistent. </a:t>
            </a:r>
            <a:r>
              <a:rPr lang="en-US" dirty="0">
                <a:solidFill>
                  <a:schemeClr val="accent5">
                    <a:lumMod val="75000"/>
                  </a:schemeClr>
                </a:solidFill>
              </a:rPr>
              <a:t>Data cleaning </a:t>
            </a:r>
            <a:r>
              <a:rPr lang="en-US" dirty="0"/>
              <a:t>is required to make sense of the data</a:t>
            </a:r>
          </a:p>
          <a:p>
            <a:pPr lvl="1"/>
            <a:r>
              <a:rPr lang="en-US" dirty="0"/>
              <a:t>Techniques: Sampling, Dimensionality Reduction, Feature selection.</a:t>
            </a:r>
          </a:p>
          <a:p>
            <a:pPr lvl="1"/>
            <a:r>
              <a:rPr lang="en-US" dirty="0"/>
              <a:t>A dirty work, but it is often the most important step for the analysis.</a:t>
            </a:r>
          </a:p>
          <a:p>
            <a:endParaRPr lang="en-US" dirty="0">
              <a:solidFill>
                <a:schemeClr val="accent6">
                  <a:lumMod val="75000"/>
                </a:schemeClr>
              </a:solidFill>
            </a:endParaRPr>
          </a:p>
          <a:p>
            <a:r>
              <a:rPr lang="en-US" dirty="0">
                <a:solidFill>
                  <a:schemeClr val="accent6">
                    <a:lumMod val="75000"/>
                  </a:schemeClr>
                </a:solidFill>
              </a:rPr>
              <a:t>Post-Processing</a:t>
            </a:r>
            <a:r>
              <a:rPr lang="en-US" dirty="0"/>
              <a:t>: Make the data actionable and useful to the user</a:t>
            </a:r>
          </a:p>
          <a:p>
            <a:pPr lvl="1"/>
            <a:r>
              <a:rPr lang="en-US" dirty="0"/>
              <a:t>Statistical analysis of importance</a:t>
            </a:r>
          </a:p>
          <a:p>
            <a:pPr lvl="1"/>
            <a:r>
              <a:rPr lang="en-US" dirty="0"/>
              <a:t>Visualization.</a:t>
            </a:r>
          </a:p>
          <a:p>
            <a:pPr marL="182880" lvl="1">
              <a:buClr>
                <a:schemeClr val="accent6"/>
              </a:buClr>
            </a:pPr>
            <a:endParaRPr lang="en-US" sz="3100" dirty="0"/>
          </a:p>
          <a:p>
            <a:pPr marL="182880" lvl="1">
              <a:buClr>
                <a:schemeClr val="accent6"/>
              </a:buClr>
            </a:pPr>
            <a:r>
              <a:rPr lang="en-US" sz="3100" dirty="0"/>
              <a:t>Pre- and Post-processing are often data mining tasks as well</a:t>
            </a:r>
          </a:p>
          <a:p>
            <a:endParaRPr lang="en-US" dirty="0"/>
          </a:p>
          <a:p>
            <a:pPr lvl="1"/>
            <a:endParaRPr lang="en-US" dirty="0"/>
          </a:p>
        </p:txBody>
      </p:sp>
      <p:sp>
        <p:nvSpPr>
          <p:cNvPr id="4" name="Rectangle 3"/>
          <p:cNvSpPr/>
          <p:nvPr/>
        </p:nvSpPr>
        <p:spPr>
          <a:xfrm>
            <a:off x="1143000" y="21717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3657600" y="21336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6248400" y="21336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8" name="Straight Arrow Connector 7"/>
          <p:cNvCxnSpPr/>
          <p:nvPr/>
        </p:nvCxnSpPr>
        <p:spPr>
          <a:xfrm>
            <a:off x="2819400" y="26670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5410200" y="2590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381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a:t>
            </a:r>
          </a:p>
        </p:txBody>
      </p:sp>
      <p:sp>
        <p:nvSpPr>
          <p:cNvPr id="3" name="Content Placeholder 2"/>
          <p:cNvSpPr>
            <a:spLocks noGrp="1"/>
          </p:cNvSpPr>
          <p:nvPr>
            <p:ph idx="1"/>
          </p:nvPr>
        </p:nvSpPr>
        <p:spPr/>
        <p:txBody>
          <a:bodyPr/>
          <a:lstStyle/>
          <a:p>
            <a:r>
              <a:rPr lang="en-US" dirty="0"/>
              <a:t>Visualization</a:t>
            </a:r>
          </a:p>
          <a:p>
            <a:pPr lvl="1"/>
            <a:r>
              <a:rPr lang="en-US" dirty="0"/>
              <a:t>The human eye is a powerful analytical tool</a:t>
            </a:r>
          </a:p>
          <a:p>
            <a:pPr lvl="1"/>
            <a:r>
              <a:rPr lang="en-US" dirty="0"/>
              <a:t>If we visualize the data properly, we can discover patterns</a:t>
            </a:r>
          </a:p>
          <a:p>
            <a:pPr lvl="1"/>
            <a:r>
              <a:rPr lang="en-US" dirty="0"/>
              <a:t>Visualization is the way to present the data so that patterns can be seen</a:t>
            </a:r>
          </a:p>
          <a:p>
            <a:pPr lvl="2"/>
            <a:r>
              <a:rPr lang="en-US" dirty="0"/>
              <a:t>E.g., histograms and plots are a form of visualization</a:t>
            </a:r>
          </a:p>
          <a:p>
            <a:pPr lvl="2"/>
            <a:r>
              <a:rPr lang="en-US" dirty="0"/>
              <a:t>There are multiple techniques (a field on its own)</a:t>
            </a:r>
          </a:p>
        </p:txBody>
      </p:sp>
    </p:spTree>
    <p:extLst>
      <p:ext uri="{BB962C8B-B14F-4D97-AF65-F5344CB8AC3E}">
        <p14:creationId xmlns:p14="http://schemas.microsoft.com/office/powerpoint/2010/main" val="145238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9898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Tree>
    <p:extLst>
      <p:ext uri="{BB962C8B-B14F-4D97-AF65-F5344CB8AC3E}">
        <p14:creationId xmlns:p14="http://schemas.microsoft.com/office/powerpoint/2010/main" val="1550332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normAutofit fontScale="90000"/>
          </a:bodyPr>
          <a:lstStyle/>
          <a:p>
            <a:r>
              <a:rPr lang="en-US"/>
              <a:t>Contour Plot Example: SST Dec, 1998</a:t>
            </a:r>
          </a:p>
        </p:txBody>
      </p:sp>
      <p:grpSp>
        <p:nvGrpSpPr>
          <p:cNvPr id="963591" name="Group 7"/>
          <p:cNvGrpSpPr>
            <a:grpSpLocks/>
          </p:cNvGrpSpPr>
          <p:nvPr/>
        </p:nvGrpSpPr>
        <p:grpSpPr bwMode="auto">
          <a:xfrm>
            <a:off x="533400" y="1600200"/>
            <a:ext cx="7802563" cy="4932363"/>
            <a:chOff x="336" y="720"/>
            <a:chExt cx="4915" cy="3107"/>
          </a:xfrm>
        </p:grpSpPr>
        <p:pic>
          <p:nvPicPr>
            <p:cNvPr id="963589" name="Picture 5"/>
            <p:cNvPicPr>
              <a:picLocks noChangeAspect="1" noChangeArrowheads="1"/>
            </p:cNvPicPr>
            <p:nvPr/>
          </p:nvPicPr>
          <p:blipFill>
            <a:blip r:embed="rId3">
              <a:extLst>
                <a:ext uri="{28A0092B-C50C-407E-A947-70E740481C1C}">
                  <a14:useLocalDpi xmlns:a14="http://schemas.microsoft.com/office/drawing/2010/main" val="0"/>
                </a:ext>
              </a:extLst>
            </a:blip>
            <a:srcRect t="4268" b="7529"/>
            <a:stretch>
              <a:fillRect/>
            </a:stretch>
          </p:blipFill>
          <p:spPr bwMode="auto">
            <a:xfrm>
              <a:off x="336" y="720"/>
              <a:ext cx="4915"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3590" name="Text Box 6"/>
            <p:cNvSpPr txBox="1">
              <a:spLocks noChangeArrowheads="1"/>
            </p:cNvSpPr>
            <p:nvPr/>
          </p:nvSpPr>
          <p:spPr bwMode="auto">
            <a:xfrm>
              <a:off x="4359" y="3618"/>
              <a:ext cx="4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Celsius</a:t>
              </a:r>
            </a:p>
          </p:txBody>
        </p:sp>
      </p:grpSp>
    </p:spTree>
    <p:extLst>
      <p:ext uri="{BB962C8B-B14F-4D97-AF65-F5344CB8AC3E}">
        <p14:creationId xmlns:p14="http://schemas.microsoft.com/office/powerpoint/2010/main" val="136913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43</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p>
          <a:p>
            <a:r>
              <a:rPr lang="en-US" dirty="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72147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44</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523310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45</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a:t>He told these people they had ESP and called them in for another test of the same type.</a:t>
            </a:r>
          </a:p>
          <a:p>
            <a:r>
              <a:rPr lang="en-US"/>
              <a:t>Alas, he discovered that almost all of them had lost their ESP.</a:t>
            </a:r>
          </a:p>
          <a:p>
            <a:r>
              <a:rPr lang="en-US"/>
              <a:t>What did he conclude?</a:t>
            </a:r>
          </a:p>
          <a:p>
            <a:pPr lvl="1"/>
            <a:r>
              <a:rPr lang="en-US"/>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121413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46</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229311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D" dirty="0" err="1" smtClean="0"/>
              <a:t>Tugas</a:t>
            </a:r>
            <a:endParaRPr lang="en-US" dirty="0"/>
          </a:p>
        </p:txBody>
      </p:sp>
      <p:sp>
        <p:nvSpPr>
          <p:cNvPr id="3" name="Content Placeholder 2"/>
          <p:cNvSpPr>
            <a:spLocks noGrp="1"/>
          </p:cNvSpPr>
          <p:nvPr>
            <p:ph idx="1"/>
          </p:nvPr>
        </p:nvSpPr>
        <p:spPr/>
        <p:txBody>
          <a:bodyPr/>
          <a:lstStyle/>
          <a:p>
            <a:pPr marL="514350" indent="-514350">
              <a:buAutoNum type="arabicPeriod"/>
            </a:pPr>
            <a:r>
              <a:rPr lang="en-ID" dirty="0" err="1" smtClean="0"/>
              <a:t>Carilah</a:t>
            </a:r>
            <a:r>
              <a:rPr lang="en-ID" dirty="0" smtClean="0"/>
              <a:t> </a:t>
            </a:r>
            <a:r>
              <a:rPr lang="en-ID" dirty="0" err="1" smtClean="0"/>
              <a:t>dan</a:t>
            </a:r>
            <a:r>
              <a:rPr lang="en-ID" dirty="0" smtClean="0"/>
              <a:t> </a:t>
            </a:r>
            <a:r>
              <a:rPr lang="en-ID" dirty="0" err="1" smtClean="0"/>
              <a:t>tuliskan</a:t>
            </a:r>
            <a:r>
              <a:rPr lang="en-ID" dirty="0" smtClean="0"/>
              <a:t> summary </a:t>
            </a:r>
            <a:r>
              <a:rPr lang="en-ID" dirty="0" err="1" smtClean="0"/>
              <a:t>tentang</a:t>
            </a:r>
            <a:r>
              <a:rPr lang="en-ID" dirty="0" smtClean="0"/>
              <a:t> TF – IDF </a:t>
            </a:r>
            <a:r>
              <a:rPr lang="en-ID" dirty="0" err="1" smtClean="0"/>
              <a:t>dan</a:t>
            </a:r>
            <a:r>
              <a:rPr lang="en-ID" dirty="0" smtClean="0"/>
              <a:t> </a:t>
            </a:r>
            <a:r>
              <a:rPr lang="en-ID" dirty="0" err="1" smtClean="0"/>
              <a:t>contoh</a:t>
            </a:r>
            <a:r>
              <a:rPr lang="en-ID" dirty="0" smtClean="0"/>
              <a:t> </a:t>
            </a:r>
            <a:r>
              <a:rPr lang="en-ID" dirty="0" err="1" smtClean="0"/>
              <a:t>penggunaan</a:t>
            </a:r>
            <a:r>
              <a:rPr lang="en-ID" dirty="0" smtClean="0"/>
              <a:t> TF –IDF</a:t>
            </a:r>
          </a:p>
          <a:p>
            <a:pPr marL="514350" indent="-514350">
              <a:buAutoNum type="arabicPeriod"/>
            </a:pPr>
            <a:r>
              <a:rPr lang="en-ID" dirty="0" err="1" smtClean="0"/>
              <a:t>Carilah</a:t>
            </a:r>
            <a:r>
              <a:rPr lang="en-ID" dirty="0" smtClean="0"/>
              <a:t> </a:t>
            </a:r>
            <a:r>
              <a:rPr lang="en-ID" dirty="0" err="1" smtClean="0"/>
              <a:t>dan</a:t>
            </a:r>
            <a:r>
              <a:rPr lang="en-ID" dirty="0" smtClean="0"/>
              <a:t> </a:t>
            </a:r>
            <a:r>
              <a:rPr lang="en-ID" dirty="0" err="1" smtClean="0"/>
              <a:t>tuliskan</a:t>
            </a:r>
            <a:r>
              <a:rPr lang="en-ID" dirty="0" smtClean="0"/>
              <a:t> summary </a:t>
            </a:r>
            <a:r>
              <a:rPr lang="en-ID" dirty="0" err="1" smtClean="0"/>
              <a:t>tentang</a:t>
            </a:r>
            <a:r>
              <a:rPr lang="en-ID" dirty="0"/>
              <a:t> </a:t>
            </a:r>
            <a:r>
              <a:rPr lang="en-ID" dirty="0" smtClean="0"/>
              <a:t>Frequency </a:t>
            </a:r>
            <a:r>
              <a:rPr lang="en-ID" dirty="0" err="1" smtClean="0"/>
              <a:t>dan</a:t>
            </a:r>
            <a:r>
              <a:rPr lang="en-ID" dirty="0" smtClean="0"/>
              <a:t> mode, percentile, Mean, Median, Range, Variance, normal distribution, Power law distribution. </a:t>
            </a:r>
            <a:r>
              <a:rPr lang="en-ID" dirty="0" err="1" smtClean="0"/>
              <a:t>Sertakan</a:t>
            </a:r>
            <a:r>
              <a:rPr lang="en-ID" dirty="0" smtClean="0"/>
              <a:t> </a:t>
            </a:r>
            <a:r>
              <a:rPr lang="en-ID" dirty="0" err="1" smtClean="0"/>
              <a:t>contoh</a:t>
            </a:r>
            <a:r>
              <a:rPr lang="en-ID" dirty="0" smtClean="0"/>
              <a:t> </a:t>
            </a:r>
            <a:r>
              <a:rPr lang="en-ID" dirty="0" err="1" smtClean="0"/>
              <a:t>masing</a:t>
            </a:r>
            <a:r>
              <a:rPr lang="en-ID" dirty="0" smtClean="0"/>
              <a:t> – </a:t>
            </a:r>
            <a:r>
              <a:rPr lang="en-ID" dirty="0" err="1" smtClean="0"/>
              <a:t>masing</a:t>
            </a:r>
            <a:r>
              <a:rPr lang="en-ID" dirty="0" smtClean="0"/>
              <a:t>.</a:t>
            </a:r>
            <a:endParaRPr lang="en-US" dirty="0"/>
          </a:p>
        </p:txBody>
      </p:sp>
    </p:spTree>
    <p:extLst>
      <p:ext uri="{BB962C8B-B14F-4D97-AF65-F5344CB8AC3E}">
        <p14:creationId xmlns:p14="http://schemas.microsoft.com/office/powerpoint/2010/main" val="286284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a:t>Examples of data quality problems: </a:t>
            </a:r>
          </a:p>
          <a:p>
            <a:pPr lvl="1"/>
            <a:r>
              <a:rPr lang="en-US" dirty="0"/>
              <a:t>Noise and outliers </a:t>
            </a:r>
          </a:p>
          <a:p>
            <a:pPr lvl="1"/>
            <a:r>
              <a:rPr lang="en-US" dirty="0"/>
              <a:t>Missing values </a:t>
            </a:r>
          </a:p>
          <a:p>
            <a:pPr lvl="1"/>
            <a:r>
              <a:rPr lang="en-US" dirty="0"/>
              <a:t>Duplicate 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102055809"/>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17427" name="Document" r:id="rId4" imgW="5416355" imgH="5776939" progId="Word.Document.8">
                  <p:embed/>
                </p:oleObj>
              </mc:Choice>
              <mc:Fallback>
                <p:oleObj name="Document" r:id="rId4" imgW="5416355" imgH="5776939" progId="Word.Document.8">
                  <p:embed/>
                  <p:pic>
                    <p:nvPicPr>
                      <p:cNvPr id="0" name=""/>
                      <p:cNvPicPr>
                        <a:picLocks noChangeAspect="1" noChangeArrowheads="1"/>
                      </p:cNvPicPr>
                      <p:nvPr/>
                    </p:nvPicPr>
                    <p:blipFill>
                      <a:blip r:embed="rId5"/>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a:t>A mistake or a millionaire?</a:t>
            </a:r>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a:t>Missing values</a:t>
            </a:r>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a:t>Inconsistent duplicate entries</a:t>
            </a:r>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ea typeface="Tahoma" pitchFamily="34" charset="0"/>
                <a:cs typeface="Tahoma" pitchFamily="34" charset="0"/>
              </a:rPr>
              <a:t>Sampling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What is the average height of a person in </a:t>
            </a:r>
            <a:r>
              <a:rPr lang="en-US" sz="2000" dirty="0" err="1">
                <a:ea typeface="Tahoma" pitchFamily="34" charset="0"/>
                <a:cs typeface="Tahoma" pitchFamily="34" charset="0"/>
              </a:rPr>
              <a:t>Ioannina</a:t>
            </a:r>
            <a:r>
              <a:rPr lang="en-US" sz="2000" dirty="0">
                <a:ea typeface="Tahoma" pitchFamily="34" charset="0"/>
                <a:cs typeface="Tahoma" pitchFamily="34" charset="0"/>
              </a:rPr>
              <a:t>?</a:t>
            </a:r>
          </a:p>
          <a:p>
            <a:pPr marL="834390" lvl="2" indent="-285750">
              <a:lnSpc>
                <a:spcPct val="95000"/>
              </a:lnSpc>
            </a:pPr>
            <a:r>
              <a:rPr lang="en-US" sz="1600" dirty="0">
                <a:ea typeface="Tahoma" pitchFamily="34" charset="0"/>
                <a:cs typeface="Tahoma" pitchFamily="34" charset="0"/>
              </a:rPr>
              <a:t>We cannot measure the height of everybody</a:t>
            </a: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We have </a:t>
            </a:r>
            <a:r>
              <a:rPr lang="en-US" sz="2000" dirty="0">
                <a:solidFill>
                  <a:srgbClr val="00B0F0"/>
                </a:solidFill>
                <a:ea typeface="Tahoma" pitchFamily="34" charset="0"/>
                <a:cs typeface="Tahoma" pitchFamily="34" charset="0"/>
              </a:rPr>
              <a:t>1M</a:t>
            </a:r>
            <a:r>
              <a:rPr lang="en-US" sz="2000" dirty="0">
                <a:ea typeface="Tahoma" pitchFamily="34" charset="0"/>
                <a:cs typeface="Tahoma" pitchFamily="34" charset="0"/>
              </a:rPr>
              <a:t> documents. What fraction has at least 100 words in common?</a:t>
            </a:r>
          </a:p>
          <a:p>
            <a:pPr marL="834390" lvl="2" indent="-285750">
              <a:lnSpc>
                <a:spcPct val="95000"/>
              </a:lnSpc>
            </a:pPr>
            <a:r>
              <a:rPr lang="en-US" sz="1600" dirty="0">
                <a:ea typeface="Tahoma" pitchFamily="34" charset="0"/>
                <a:cs typeface="Tahoma" pitchFamily="34" charset="0"/>
              </a:rPr>
              <a:t>Computing number of common words for all pairs requires </a:t>
            </a:r>
            <a:r>
              <a:rPr lang="en-US" sz="1600" dirty="0">
                <a:solidFill>
                  <a:srgbClr val="00B0F0"/>
                </a:solidFill>
                <a:ea typeface="Tahoma" pitchFamily="34" charset="0"/>
                <a:cs typeface="Tahoma" pitchFamily="34" charset="0"/>
              </a:rPr>
              <a:t>10</a:t>
            </a:r>
            <a:r>
              <a:rPr lang="en-US" sz="1600" baseline="30000" dirty="0">
                <a:solidFill>
                  <a:srgbClr val="00B0F0"/>
                </a:solidFill>
                <a:ea typeface="Tahoma" pitchFamily="34" charset="0"/>
                <a:cs typeface="Tahoma" pitchFamily="34" charset="0"/>
              </a:rPr>
              <a:t>12</a:t>
            </a:r>
            <a:r>
              <a:rPr lang="en-US" sz="1600" dirty="0">
                <a:ea typeface="Tahoma" pitchFamily="34" charset="0"/>
                <a:cs typeface="Tahoma" pitchFamily="34" charset="0"/>
              </a:rPr>
              <a:t> comparisons</a:t>
            </a:r>
          </a:p>
          <a:p>
            <a:pPr marL="560070" lvl="1" indent="-285750">
              <a:lnSpc>
                <a:spcPct val="95000"/>
              </a:lnSpc>
            </a:pPr>
            <a:r>
              <a:rPr lang="en-US" sz="2000" dirty="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300M</a:t>
            </a:r>
            <a:r>
              <a:rPr lang="en-US" sz="1600" dirty="0">
                <a:ea typeface="Tahoma" pitchFamily="34" charset="0"/>
                <a:cs typeface="Tahoma" pitchFamily="34" charset="0"/>
              </a:rPr>
              <a:t> tweets per day, if </a:t>
            </a:r>
            <a:r>
              <a:rPr lang="en-US" sz="1600" dirty="0">
                <a:solidFill>
                  <a:srgbClr val="00B0F0"/>
                </a:solidFill>
                <a:ea typeface="Tahoma" pitchFamily="34" charset="0"/>
                <a:cs typeface="Tahoma" pitchFamily="34" charset="0"/>
              </a:rPr>
              <a:t>100</a:t>
            </a:r>
            <a:r>
              <a:rPr lang="en-US" sz="1600" dirty="0">
                <a:ea typeface="Tahoma" pitchFamily="34" charset="0"/>
                <a:cs typeface="Tahoma" pitchFamily="34" charset="0"/>
              </a:rPr>
              <a:t> characters on average, </a:t>
            </a:r>
            <a:r>
              <a:rPr lang="en-US" sz="1600" dirty="0">
                <a:solidFill>
                  <a:srgbClr val="00B0F0"/>
                </a:solidFill>
                <a:ea typeface="Tahoma" pitchFamily="34" charset="0"/>
                <a:cs typeface="Tahoma" pitchFamily="34" charset="0"/>
              </a:rPr>
              <a:t>86.5TB</a:t>
            </a:r>
            <a:r>
              <a:rPr lang="en-US" sz="1600" dirty="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51449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p>
          <a:p>
            <a:pPr lvl="1"/>
            <a:endParaRPr lang="en-US" dirty="0"/>
          </a:p>
          <a:p>
            <a:pPr lvl="1"/>
            <a:r>
              <a:rPr lang="en-US" dirty="0"/>
              <a:t>Otherwise we say that the sample introduces some </a:t>
            </a:r>
            <a:r>
              <a:rPr lang="en-US" dirty="0">
                <a:solidFill>
                  <a:srgbClr val="FF0000"/>
                </a:solidFill>
              </a:rPr>
              <a:t>bias </a:t>
            </a:r>
          </a:p>
          <a:p>
            <a:pPr lvl="1"/>
            <a:endParaRPr lang="en-US" dirty="0">
              <a:solidFill>
                <a:srgbClr val="FF0000"/>
              </a:solidFill>
            </a:endParaRPr>
          </a:p>
          <a:p>
            <a:pPr lvl="1"/>
            <a:r>
              <a:rPr lang="en-US" dirty="0"/>
              <a:t>What happens if we take a sample from the university campus to compute the average height of a person at </a:t>
            </a:r>
            <a:r>
              <a:rPr lang="en-US" dirty="0" err="1"/>
              <a:t>Ioannina</a:t>
            </a:r>
            <a:r>
              <a:rPr lang="en-US" dirty="0"/>
              <a:t>?</a:t>
            </a:r>
          </a:p>
        </p:txBody>
      </p:sp>
    </p:spTree>
    <p:extLst>
      <p:ext uri="{BB962C8B-B14F-4D97-AF65-F5344CB8AC3E}">
        <p14:creationId xmlns:p14="http://schemas.microsoft.com/office/powerpoint/2010/main" val="274326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a:t>In sampling with replacement, the same object can be picked up more than once. This makes analytical computation of probabilities easier</a:t>
            </a:r>
          </a:p>
          <a:p>
            <a:pPr lvl="2">
              <a:lnSpc>
                <a:spcPct val="90000"/>
              </a:lnSpc>
            </a:pPr>
            <a:r>
              <a:rPr lang="en-US" dirty="0"/>
              <a:t>E.g., we have </a:t>
            </a:r>
            <a:r>
              <a:rPr lang="en-US" dirty="0">
                <a:solidFill>
                  <a:srgbClr val="00B0F0"/>
                </a:solidFill>
              </a:rPr>
              <a:t>100</a:t>
            </a:r>
            <a:r>
              <a:rPr lang="en-US" dirty="0"/>
              <a:t> people, </a:t>
            </a:r>
            <a:r>
              <a:rPr lang="en-US" dirty="0">
                <a:solidFill>
                  <a:srgbClr val="00B0F0"/>
                </a:solidFill>
              </a:rPr>
              <a:t>51</a:t>
            </a:r>
            <a:r>
              <a:rPr lang="en-US" dirty="0"/>
              <a:t> are women </a:t>
            </a:r>
            <a:r>
              <a:rPr lang="en-US" dirty="0">
                <a:solidFill>
                  <a:srgbClr val="00B0F0"/>
                </a:solidFill>
              </a:rPr>
              <a:t>P(W) = 0.51</a:t>
            </a:r>
            <a:r>
              <a:rPr lang="en-US" dirty="0"/>
              <a:t>, </a:t>
            </a:r>
            <a:r>
              <a:rPr lang="en-US" dirty="0">
                <a:solidFill>
                  <a:srgbClr val="00B0F0"/>
                </a:solidFill>
              </a:rPr>
              <a:t>49</a:t>
            </a:r>
            <a:r>
              <a:rPr lang="en-US" dirty="0"/>
              <a:t> men </a:t>
            </a:r>
            <a:r>
              <a:rPr lang="en-US" dirty="0">
                <a:solidFill>
                  <a:srgbClr val="00B0F0"/>
                </a:solidFill>
              </a:rPr>
              <a:t>P(M) = 0.49</a:t>
            </a:r>
            <a:r>
              <a:rPr lang="en-US" dirty="0"/>
              <a:t>. If I pick two persons what is the probability </a:t>
            </a:r>
            <a:r>
              <a:rPr lang="en-US" dirty="0">
                <a:solidFill>
                  <a:srgbClr val="00B0F0"/>
                </a:solidFill>
              </a:rPr>
              <a:t>P(W,W)</a:t>
            </a:r>
            <a:r>
              <a:rPr lang="en-US" dirty="0"/>
              <a:t> that both are women? </a:t>
            </a:r>
          </a:p>
          <a:p>
            <a:pPr lvl="3">
              <a:lnSpc>
                <a:spcPct val="90000"/>
              </a:lnSpc>
            </a:pPr>
            <a:r>
              <a:rPr lang="en-US" dirty="0"/>
              <a:t>Sampling with replacement: </a:t>
            </a:r>
            <a:r>
              <a:rPr lang="en-US" dirty="0">
                <a:solidFill>
                  <a:srgbClr val="00B0F0"/>
                </a:solidFill>
              </a:rPr>
              <a:t>P(W,W) = 0.51</a:t>
            </a:r>
            <a:r>
              <a:rPr lang="en-US" baseline="30000" dirty="0">
                <a:solidFill>
                  <a:srgbClr val="00B0F0"/>
                </a:solidFill>
              </a:rPr>
              <a:t>2</a:t>
            </a:r>
          </a:p>
          <a:p>
            <a:pPr lvl="3">
              <a:lnSpc>
                <a:spcPct val="90000"/>
              </a:lnSpc>
            </a:pPr>
            <a:r>
              <a:rPr lang="en-US" dirty="0"/>
              <a:t>Sampling without replacement: </a:t>
            </a:r>
            <a:r>
              <a:rPr lang="en-US" dirty="0">
                <a:solidFill>
                  <a:srgbClr val="00B0F0"/>
                </a:solidFill>
              </a:rPr>
              <a:t>P(W,W) = 51/100 * 50/99</a:t>
            </a:r>
          </a:p>
        </p:txBody>
      </p:sp>
    </p:spTree>
    <p:extLst>
      <p:ext uri="{BB962C8B-B14F-4D97-AF65-F5344CB8AC3E}">
        <p14:creationId xmlns:p14="http://schemas.microsoft.com/office/powerpoint/2010/main" val="34608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a:solidFill>
                  <a:schemeClr val="accent6">
                    <a:lumMod val="75000"/>
                  </a:schemeClr>
                </a:solidFill>
              </a:rPr>
              <a:t>Stratified</a:t>
            </a:r>
            <a:r>
              <a:rPr lang="en-US" sz="2400" dirty="0"/>
              <a:t> sampling</a:t>
            </a:r>
          </a:p>
          <a:p>
            <a:pPr lvl="1">
              <a:lnSpc>
                <a:spcPct val="90000"/>
              </a:lnSpc>
            </a:pPr>
            <a:r>
              <a:rPr lang="en-US" sz="2000" dirty="0"/>
              <a:t>Split the data into several </a:t>
            </a:r>
            <a:r>
              <a:rPr lang="en-US" sz="2000" dirty="0">
                <a:solidFill>
                  <a:srgbClr val="0070C0"/>
                </a:solidFill>
              </a:rPr>
              <a:t>groups</a:t>
            </a:r>
            <a:r>
              <a:rPr lang="en-US" sz="2000" dirty="0"/>
              <a:t>; then draw random samples from each group.</a:t>
            </a:r>
          </a:p>
          <a:p>
            <a:pPr lvl="2">
              <a:lnSpc>
                <a:spcPct val="90000"/>
              </a:lnSpc>
            </a:pPr>
            <a:r>
              <a:rPr lang="en-US" sz="1600" dirty="0"/>
              <a:t>Ensures that both groups are represented.</a:t>
            </a:r>
          </a:p>
          <a:p>
            <a:pPr lvl="1">
              <a:lnSpc>
                <a:spcPct val="90000"/>
              </a:lnSpc>
            </a:pPr>
            <a:r>
              <a:rPr lang="en-US" sz="2000" dirty="0">
                <a:solidFill>
                  <a:srgbClr val="0070C0"/>
                </a:solidFill>
              </a:rPr>
              <a:t>Example 1</a:t>
            </a:r>
            <a:r>
              <a:rPr lang="en-US" sz="2000" dirty="0"/>
              <a:t>. I want to understand the differences between legitimate and fraudulent credit card transactions. </a:t>
            </a:r>
            <a:r>
              <a:rPr lang="en-US" sz="2000" dirty="0">
                <a:solidFill>
                  <a:srgbClr val="00B0F0"/>
                </a:solidFill>
              </a:rPr>
              <a:t>0.1%</a:t>
            </a:r>
            <a:r>
              <a:rPr lang="en-US" sz="2000" dirty="0"/>
              <a:t> of transactions are fraudulent. What happens if I select </a:t>
            </a:r>
            <a:r>
              <a:rPr lang="en-US" sz="2000" dirty="0">
                <a:solidFill>
                  <a:srgbClr val="00B0F0"/>
                </a:solidFill>
              </a:rPr>
              <a:t>1000</a:t>
            </a:r>
            <a:r>
              <a:rPr lang="en-US" sz="2000" dirty="0"/>
              <a:t> transactions at random?</a:t>
            </a:r>
          </a:p>
          <a:p>
            <a:pPr lvl="2">
              <a:lnSpc>
                <a:spcPct val="90000"/>
              </a:lnSpc>
            </a:pPr>
            <a:r>
              <a:rPr lang="en-US" sz="1600" dirty="0"/>
              <a:t>I get </a:t>
            </a:r>
            <a:r>
              <a:rPr lang="en-US" sz="1600" dirty="0">
                <a:solidFill>
                  <a:srgbClr val="00B0F0"/>
                </a:solidFill>
              </a:rPr>
              <a:t>1</a:t>
            </a:r>
            <a:r>
              <a:rPr lang="en-US" sz="1600" dirty="0"/>
              <a:t> fraudulent transaction (in expectation). Not enough to draw any conclusions. Solution: sample </a:t>
            </a:r>
            <a:r>
              <a:rPr lang="en-US" sz="1600" dirty="0">
                <a:solidFill>
                  <a:srgbClr val="00B0F0"/>
                </a:solidFill>
              </a:rPr>
              <a:t>1000</a:t>
            </a:r>
            <a:r>
              <a:rPr lang="en-US" sz="1600" dirty="0"/>
              <a:t> legitimate and </a:t>
            </a:r>
            <a:r>
              <a:rPr lang="en-US" sz="1600" dirty="0">
                <a:solidFill>
                  <a:srgbClr val="00B0F0"/>
                </a:solidFill>
              </a:rPr>
              <a:t>1000</a:t>
            </a:r>
            <a:r>
              <a:rPr lang="en-US" sz="1600" dirty="0"/>
              <a:t> fraudulent transactions</a:t>
            </a:r>
          </a:p>
          <a:p>
            <a:pPr lvl="1">
              <a:lnSpc>
                <a:spcPct val="90000"/>
              </a:lnSpc>
            </a:pPr>
            <a:endParaRPr lang="en-US" sz="2000" dirty="0"/>
          </a:p>
          <a:p>
            <a:pPr lvl="1">
              <a:lnSpc>
                <a:spcPct val="90000"/>
              </a:lnSpc>
            </a:pPr>
            <a:endParaRPr lang="en-US" sz="2000" dirty="0"/>
          </a:p>
          <a:p>
            <a:pPr lvl="1">
              <a:lnSpc>
                <a:spcPct val="90000"/>
              </a:lnSpc>
            </a:pPr>
            <a:endParaRPr lang="en-US" sz="2000" dirty="0">
              <a:solidFill>
                <a:srgbClr val="0070C0"/>
              </a:solidFill>
            </a:endParaRPr>
          </a:p>
          <a:p>
            <a:pPr lvl="1">
              <a:lnSpc>
                <a:spcPct val="90000"/>
              </a:lnSpc>
            </a:pPr>
            <a:r>
              <a:rPr lang="en-US" sz="2000" dirty="0">
                <a:solidFill>
                  <a:srgbClr val="0070C0"/>
                </a:solidFill>
              </a:rPr>
              <a:t>Example 2.</a:t>
            </a:r>
            <a:r>
              <a:rPr lang="en-US" sz="2000" dirty="0"/>
              <a:t> I want to answer the question: Do web pages that are linked have on average more words in common than those that are not? I have </a:t>
            </a:r>
            <a:r>
              <a:rPr lang="en-US" sz="2000" dirty="0" err="1">
                <a:solidFill>
                  <a:srgbClr val="00B0F0"/>
                </a:solidFill>
              </a:rPr>
              <a:t>1M</a:t>
            </a:r>
            <a:r>
              <a:rPr lang="en-US" sz="2000" dirty="0"/>
              <a:t> pages, and </a:t>
            </a:r>
            <a:r>
              <a:rPr lang="en-US" sz="2000" dirty="0" err="1">
                <a:solidFill>
                  <a:srgbClr val="00B0F0"/>
                </a:solidFill>
              </a:rPr>
              <a:t>1M</a:t>
            </a:r>
            <a:r>
              <a:rPr lang="en-US" sz="2000" dirty="0"/>
              <a:t> links, what happens if I select </a:t>
            </a:r>
            <a:r>
              <a:rPr lang="en-US" sz="2000" dirty="0" err="1">
                <a:solidFill>
                  <a:srgbClr val="00B0F0"/>
                </a:solidFill>
              </a:rPr>
              <a:t>10K</a:t>
            </a:r>
            <a:r>
              <a:rPr lang="en-US" sz="2000" dirty="0"/>
              <a:t> pairs of pages at random?</a:t>
            </a:r>
          </a:p>
          <a:p>
            <a:pPr lvl="2">
              <a:lnSpc>
                <a:spcPct val="90000"/>
              </a:lnSpc>
            </a:pPr>
            <a:r>
              <a:rPr lang="en-US" sz="1600" dirty="0"/>
              <a:t>Most likely I will not get any links. Solution: sample </a:t>
            </a:r>
            <a:r>
              <a:rPr lang="en-US" sz="1600" dirty="0" err="1">
                <a:solidFill>
                  <a:srgbClr val="00B0F0"/>
                </a:solidFill>
              </a:rPr>
              <a:t>10K</a:t>
            </a:r>
            <a:r>
              <a:rPr lang="en-US" sz="1600" dirty="0">
                <a:solidFill>
                  <a:srgbClr val="00B0F0"/>
                </a:solidFill>
              </a:rPr>
              <a:t> </a:t>
            </a:r>
            <a:r>
              <a:rPr lang="en-US" sz="1600" dirty="0"/>
              <a:t>random pairs, and </a:t>
            </a:r>
            <a:r>
              <a:rPr lang="en-US" sz="1600" dirty="0" err="1">
                <a:solidFill>
                  <a:srgbClr val="00B0F0"/>
                </a:solidFill>
              </a:rPr>
              <a:t>10K</a:t>
            </a:r>
            <a:r>
              <a:rPr lang="en-US" sz="1600" dirty="0">
                <a:solidFill>
                  <a:srgbClr val="00B0F0"/>
                </a:solidFill>
              </a:rPr>
              <a:t> </a:t>
            </a:r>
            <a:r>
              <a:rPr lang="en-US" sz="1600" dirty="0"/>
              <a:t>links </a:t>
            </a:r>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a:solidFill>
                  <a:srgbClr val="FF0000"/>
                </a:solidFill>
              </a:rPr>
              <a:t>Probability Reminder</a:t>
            </a:r>
            <a:r>
              <a:rPr lang="en-US" dirty="0"/>
              <a:t>: If an event has probability </a:t>
            </a:r>
            <a:r>
              <a:rPr lang="en-US" dirty="0">
                <a:solidFill>
                  <a:srgbClr val="00B0F0"/>
                </a:solidFill>
              </a:rPr>
              <a:t>p</a:t>
            </a:r>
            <a:r>
              <a:rPr lang="en-US" dirty="0"/>
              <a:t> of happening and I do </a:t>
            </a:r>
            <a:r>
              <a:rPr lang="en-US" dirty="0">
                <a:solidFill>
                  <a:srgbClr val="00B0F0"/>
                </a:solidFill>
              </a:rPr>
              <a:t>N</a:t>
            </a:r>
            <a:r>
              <a:rPr lang="en-US" dirty="0"/>
              <a:t> trials, the expected number of times the event occurs is </a:t>
            </a:r>
            <a:r>
              <a:rPr lang="en-US" dirty="0" err="1">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4805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6297</TotalTime>
  <Words>3419</Words>
  <Application>Microsoft Office PowerPoint</Application>
  <PresentationFormat>On-screen Show (4:3)</PresentationFormat>
  <Paragraphs>814</Paragraphs>
  <Slides>47</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9" baseType="lpstr">
      <vt:lpstr>Arial</vt:lpstr>
      <vt:lpstr>Calibri</vt:lpstr>
      <vt:lpstr>Cambria Math</vt:lpstr>
      <vt:lpstr>Courier New</vt:lpstr>
      <vt:lpstr>Monotype Sorts</vt:lpstr>
      <vt:lpstr>Symbol</vt:lpstr>
      <vt:lpstr>Tahoma</vt:lpstr>
      <vt:lpstr>Times New Roman</vt:lpstr>
      <vt:lpstr>Wingdings</vt:lpstr>
      <vt:lpstr>Clarity</vt:lpstr>
      <vt:lpstr>Clip</vt:lpstr>
      <vt:lpstr>Document</vt:lpstr>
      <vt:lpstr>DATA MINING LECTURE 2</vt:lpstr>
      <vt:lpstr>What is Data Mining?</vt:lpstr>
      <vt:lpstr>Why do we need data mining?</vt:lpstr>
      <vt:lpstr>The data analysis pipeline</vt:lpstr>
      <vt:lpstr>Data Quality </vt:lpstr>
      <vt:lpstr>Sampling </vt:lpstr>
      <vt:lpstr>Sampling … </vt:lpstr>
      <vt:lpstr>Types of Sampling</vt:lpstr>
      <vt:lpstr>Types of Sampling</vt:lpstr>
      <vt:lpstr>Sample Size</vt:lpstr>
      <vt:lpstr>Sample Size</vt:lpstr>
      <vt:lpstr>A data mining challenge</vt:lpstr>
      <vt:lpstr>Reservoir sampling</vt:lpstr>
      <vt:lpstr>A (detailed) data preprocessing example</vt:lpstr>
      <vt:lpstr>Data Collection</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Exploratory analysis of data</vt:lpstr>
      <vt:lpstr>Frequency and Mode</vt:lpstr>
      <vt:lpstr>Percentiles</vt:lpstr>
      <vt:lpstr>Measures of Location: Mean and Median</vt:lpstr>
      <vt:lpstr>Example</vt:lpstr>
      <vt:lpstr>Measures of Spread: Range and Variance</vt:lpstr>
      <vt:lpstr>Normal Distribution</vt:lpstr>
      <vt:lpstr>Not everything is normally distributed</vt:lpstr>
      <vt:lpstr>Power-law distribution</vt:lpstr>
      <vt:lpstr>Zipf’s law</vt:lpstr>
      <vt:lpstr>Power-laws are everywhere</vt:lpstr>
      <vt:lpstr>The Long Tail</vt:lpstr>
      <vt:lpstr>Post-processing</vt:lpstr>
      <vt:lpstr>Scatter Plot Array of Iris Attributes</vt:lpstr>
      <vt:lpstr>Contour Plot Example: SST Dec, 1998</vt:lpstr>
      <vt:lpstr>Meaningfulness of Answers</vt:lpstr>
      <vt:lpstr>Rhine Paradox – (1)</vt:lpstr>
      <vt:lpstr>Rhine Paradox – (2)</vt:lpstr>
      <vt:lpstr>Rhine Paradox – (3)</vt:lpstr>
      <vt:lpstr>Tugas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mel pangrib</cp:lastModifiedBy>
  <cp:revision>195</cp:revision>
  <dcterms:created xsi:type="dcterms:W3CDTF">2011-10-17T19:46:53Z</dcterms:created>
  <dcterms:modified xsi:type="dcterms:W3CDTF">2018-04-07T03:17:37Z</dcterms:modified>
</cp:coreProperties>
</file>