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67" r:id="rId12"/>
    <p:sldId id="269" r:id="rId13"/>
    <p:sldId id="275" r:id="rId14"/>
    <p:sldId id="274" r:id="rId15"/>
    <p:sldId id="271" r:id="rId16"/>
    <p:sldId id="272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9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38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4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48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461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21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7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8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7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5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38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3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DD1027-33C4-4CBF-A308-AC0AED62482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C5678E-B66F-41B2-A780-F4A19175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24013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 BASIS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1" y="3428999"/>
            <a:ext cx="7467599" cy="1930401"/>
          </a:xfrm>
        </p:spPr>
        <p:txBody>
          <a:bodyPr/>
          <a:lstStyle/>
          <a:p>
            <a:pPr algn="ctr"/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Dosen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algn="ctr"/>
            <a:r>
              <a:rPr lang="en-US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Gustiana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M.Kom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Komputer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Komputer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311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: 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Pemilihan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DBMS (2)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2768600"/>
            <a:ext cx="9601196" cy="31072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/>
              <a:t>3</a:t>
            </a:r>
            <a:r>
              <a:rPr lang="en-US" altLang="en-US" b="1" dirty="0"/>
              <a:t>. </a:t>
            </a:r>
            <a:r>
              <a:rPr lang="en-US" altLang="en-US" b="1" dirty="0" err="1"/>
              <a:t>Tersedianya</a:t>
            </a:r>
            <a:r>
              <a:rPr lang="en-US" altLang="en-US" b="1" dirty="0"/>
              <a:t> </a:t>
            </a:r>
            <a:r>
              <a:rPr lang="en-US" altLang="en-US" b="1" dirty="0" err="1"/>
              <a:t>layanan</a:t>
            </a:r>
            <a:r>
              <a:rPr lang="en-US" altLang="en-US" b="1" dirty="0"/>
              <a:t> </a:t>
            </a:r>
            <a:r>
              <a:rPr lang="en-US" altLang="en-US" b="1" dirty="0" err="1"/>
              <a:t>penjual</a:t>
            </a:r>
            <a:endParaRPr lang="en-US" altLang="en-US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    </a:t>
            </a:r>
            <a:r>
              <a:rPr lang="en-US" altLang="en-US" b="1" dirty="0" err="1"/>
              <a:t>Keberadaan</a:t>
            </a:r>
            <a:r>
              <a:rPr lang="en-US" altLang="en-US" b="1" dirty="0"/>
              <a:t> </a:t>
            </a:r>
            <a:r>
              <a:rPr lang="en-US" altLang="en-US" b="1" dirty="0" err="1"/>
              <a:t>fasilitas</a:t>
            </a:r>
            <a:r>
              <a:rPr lang="en-US" altLang="en-US" b="1" dirty="0"/>
              <a:t> </a:t>
            </a:r>
            <a:r>
              <a:rPr lang="en-US" altLang="en-US" b="1" dirty="0" err="1"/>
              <a:t>pelayanan</a:t>
            </a:r>
            <a:r>
              <a:rPr lang="en-US" altLang="en-US" b="1" dirty="0"/>
              <a:t> </a:t>
            </a:r>
            <a:r>
              <a:rPr lang="en-US" altLang="en-US" b="1" dirty="0" err="1"/>
              <a:t>penjual</a:t>
            </a:r>
            <a:r>
              <a:rPr lang="en-US" altLang="en-US" b="1" dirty="0"/>
              <a:t> </a:t>
            </a:r>
            <a:r>
              <a:rPr lang="en-US" altLang="en-US" b="1" dirty="0" err="1"/>
              <a:t>sangat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dibutuhkan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untuk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membantu</a:t>
            </a:r>
            <a:r>
              <a:rPr lang="en-US" altLang="en-US" b="1" dirty="0"/>
              <a:t> </a:t>
            </a:r>
            <a:r>
              <a:rPr lang="en-US" altLang="en-US" b="1" dirty="0" err="1"/>
              <a:t>memecahkan</a:t>
            </a:r>
            <a:r>
              <a:rPr lang="en-US" altLang="en-US" b="1" dirty="0"/>
              <a:t> </a:t>
            </a:r>
            <a:r>
              <a:rPr lang="en-US" altLang="en-US" b="1" dirty="0" err="1"/>
              <a:t>beberapa</a:t>
            </a:r>
            <a:r>
              <a:rPr lang="en-US" altLang="en-US" b="1" dirty="0"/>
              <a:t> </a:t>
            </a:r>
            <a:r>
              <a:rPr lang="en-US" altLang="en-US" b="1" dirty="0" err="1"/>
              <a:t>masalah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4. </a:t>
            </a:r>
            <a:r>
              <a:rPr lang="en-US" altLang="en-US" b="1" dirty="0" err="1"/>
              <a:t>Teknik</a:t>
            </a:r>
            <a:endParaRPr lang="en-US" altLang="en-US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    </a:t>
            </a:r>
            <a:r>
              <a:rPr lang="en-US" altLang="en-US" b="1" dirty="0" err="1"/>
              <a:t>Keberadaan</a:t>
            </a:r>
            <a:r>
              <a:rPr lang="en-US" altLang="en-US" b="1" dirty="0"/>
              <a:t> DBMS </a:t>
            </a:r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menjalankan</a:t>
            </a:r>
            <a:r>
              <a:rPr lang="en-US" altLang="en-US" b="1" dirty="0"/>
              <a:t> </a:t>
            </a:r>
            <a:r>
              <a:rPr lang="en-US" altLang="en-US" b="1" dirty="0" err="1"/>
              <a:t>tugasnya</a:t>
            </a:r>
            <a:r>
              <a:rPr lang="en-US" altLang="en-US" b="1" dirty="0"/>
              <a:t> </a:t>
            </a:r>
            <a:r>
              <a:rPr lang="en-US" altLang="en-US" b="1" dirty="0" err="1"/>
              <a:t>seperti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jenis-jenis</a:t>
            </a:r>
            <a:r>
              <a:rPr lang="en-US" altLang="en-US" b="1" dirty="0" smtClean="0"/>
              <a:t> </a:t>
            </a:r>
            <a:r>
              <a:rPr lang="en-US" altLang="en-US" b="1" dirty="0"/>
              <a:t>DBMS (relational, network, hierarchical, </a:t>
            </a:r>
            <a:r>
              <a:rPr lang="en-US" altLang="en-US" b="1" dirty="0" err="1"/>
              <a:t>dll</a:t>
            </a:r>
            <a:r>
              <a:rPr lang="en-US" altLang="en-US" b="1" dirty="0"/>
              <a:t>), </a:t>
            </a:r>
            <a:r>
              <a:rPr lang="en-US" altLang="en-US" b="1" dirty="0" err="1" smtClean="0"/>
              <a:t>struktur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penyimpanan</a:t>
            </a:r>
            <a:r>
              <a:rPr lang="en-US" altLang="en-US" b="1" dirty="0"/>
              <a:t>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jalur</a:t>
            </a:r>
            <a:r>
              <a:rPr lang="en-US" altLang="en-US" b="1" dirty="0"/>
              <a:t> </a:t>
            </a:r>
            <a:r>
              <a:rPr lang="en-US" altLang="en-US" b="1" dirty="0" err="1"/>
              <a:t>akses</a:t>
            </a:r>
            <a:r>
              <a:rPr lang="en-US" altLang="en-US" b="1" dirty="0"/>
              <a:t> yang </a:t>
            </a:r>
            <a:r>
              <a:rPr lang="en-US" altLang="en-US" b="1" dirty="0" err="1"/>
              <a:t>mendukung</a:t>
            </a:r>
            <a:r>
              <a:rPr lang="en-US" altLang="en-US" b="1" dirty="0"/>
              <a:t> DBMS</a:t>
            </a:r>
            <a:r>
              <a:rPr lang="en-US" altLang="en-US" b="1" dirty="0" smtClean="0"/>
              <a:t>,  </a:t>
            </a:r>
            <a:r>
              <a:rPr lang="en-US" altLang="en-US" b="1" dirty="0" err="1"/>
              <a:t>pemakai</a:t>
            </a:r>
            <a:r>
              <a:rPr lang="en-US" altLang="en-US" b="1" dirty="0"/>
              <a:t>, </a:t>
            </a:r>
            <a:r>
              <a:rPr lang="en-US" altLang="en-US" b="1" dirty="0" err="1"/>
              <a:t>dll</a:t>
            </a:r>
            <a:r>
              <a:rPr lang="en-US" altLang="en-US" b="1" dirty="0"/>
              <a:t>.</a:t>
            </a:r>
          </a:p>
        </p:txBody>
      </p:sp>
      <p:sp>
        <p:nvSpPr>
          <p:cNvPr id="2867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8677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559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1192214"/>
            <a:ext cx="9448800" cy="1216025"/>
          </a:xfrm>
        </p:spPr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: 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logika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pemetaan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data)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93800" y="2844800"/>
            <a:ext cx="9613900" cy="3392488"/>
          </a:xfrm>
        </p:spPr>
        <p:txBody>
          <a:bodyPr>
            <a:noAutofit/>
          </a:bodyPr>
          <a:lstStyle/>
          <a:p>
            <a:pPr marL="0" indent="635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 err="1"/>
              <a:t>Fase</a:t>
            </a:r>
            <a:r>
              <a:rPr lang="en-US" altLang="en-US" b="1" dirty="0"/>
              <a:t> </a:t>
            </a:r>
            <a:r>
              <a:rPr lang="en-US" altLang="en-US" b="1" dirty="0" err="1"/>
              <a:t>selanjutnya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perancangan</a:t>
            </a:r>
            <a:r>
              <a:rPr lang="en-US" altLang="en-US" b="1" dirty="0"/>
              <a:t> database </a:t>
            </a:r>
            <a:r>
              <a:rPr lang="en-US" altLang="en-US" b="1" dirty="0" err="1" smtClean="0"/>
              <a:t>adalah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membuat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sebuah</a:t>
            </a:r>
            <a:r>
              <a:rPr lang="en-US" altLang="en-US" b="1" dirty="0"/>
              <a:t> </a:t>
            </a:r>
            <a:r>
              <a:rPr lang="en-US" altLang="en-US" b="1" dirty="0" err="1"/>
              <a:t>skema</a:t>
            </a:r>
            <a:r>
              <a:rPr lang="en-US" altLang="en-US" b="1" dirty="0"/>
              <a:t> </a:t>
            </a:r>
            <a:r>
              <a:rPr lang="en-US" altLang="en-US" b="1" dirty="0" err="1"/>
              <a:t>konseptual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skema</a:t>
            </a:r>
            <a:r>
              <a:rPr lang="en-US" altLang="en-US" b="1" dirty="0"/>
              <a:t> </a:t>
            </a:r>
            <a:r>
              <a:rPr lang="en-US" altLang="en-US" b="1" dirty="0" err="1"/>
              <a:t>eksternal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pada</a:t>
            </a:r>
            <a:r>
              <a:rPr lang="en-US" altLang="en-US" b="1" dirty="0" smtClean="0"/>
              <a:t> </a:t>
            </a:r>
            <a:r>
              <a:rPr lang="en-US" altLang="en-US" b="1" dirty="0"/>
              <a:t>model data </a:t>
            </a:r>
            <a:r>
              <a:rPr lang="en-US" altLang="en-US" b="1" dirty="0" err="1"/>
              <a:t>dari</a:t>
            </a:r>
            <a:r>
              <a:rPr lang="en-US" altLang="en-US" b="1" dirty="0"/>
              <a:t> DBMS yang </a:t>
            </a:r>
            <a:r>
              <a:rPr lang="en-US" altLang="en-US" b="1" dirty="0" err="1"/>
              <a:t>terpilih</a:t>
            </a:r>
            <a:r>
              <a:rPr lang="en-US" altLang="en-US" b="1" dirty="0"/>
              <a:t>. </a:t>
            </a:r>
            <a:r>
              <a:rPr lang="en-US" altLang="en-US" b="1" dirty="0" err="1"/>
              <a:t>Fase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ini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dilakukan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oleh</a:t>
            </a:r>
            <a:r>
              <a:rPr lang="en-US" altLang="en-US" b="1" dirty="0"/>
              <a:t> </a:t>
            </a:r>
            <a:r>
              <a:rPr lang="en-US" altLang="en-US" b="1" dirty="0" err="1"/>
              <a:t>pemetaan</a:t>
            </a:r>
            <a:r>
              <a:rPr lang="en-US" altLang="en-US" b="1" dirty="0"/>
              <a:t> </a:t>
            </a:r>
            <a:r>
              <a:rPr lang="en-US" altLang="en-US" b="1" dirty="0" err="1"/>
              <a:t>skema</a:t>
            </a:r>
            <a:r>
              <a:rPr lang="en-US" altLang="en-US" b="1" dirty="0"/>
              <a:t> </a:t>
            </a:r>
            <a:r>
              <a:rPr lang="en-US" altLang="en-US" b="1" dirty="0" err="1"/>
              <a:t>konseptual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skema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eksternal</a:t>
            </a:r>
            <a:r>
              <a:rPr lang="en-US" altLang="en-US" b="1" dirty="0" smtClean="0"/>
              <a:t> </a:t>
            </a:r>
            <a:r>
              <a:rPr lang="en-US" altLang="en-US" b="1" dirty="0"/>
              <a:t>yang </a:t>
            </a:r>
            <a:r>
              <a:rPr lang="en-US" altLang="en-US" b="1" dirty="0" err="1"/>
              <a:t>dihasilkan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fase</a:t>
            </a:r>
            <a:r>
              <a:rPr lang="en-US" altLang="en-US" b="1" dirty="0"/>
              <a:t> 2.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fase</a:t>
            </a:r>
            <a:r>
              <a:rPr lang="en-US" altLang="en-US" b="1" dirty="0"/>
              <a:t> </a:t>
            </a:r>
            <a:r>
              <a:rPr lang="en-US" altLang="en-US" b="1" dirty="0" err="1"/>
              <a:t>ini</a:t>
            </a:r>
            <a:r>
              <a:rPr lang="en-US" altLang="en-US" b="1" dirty="0"/>
              <a:t>, 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skema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konseptual</a:t>
            </a:r>
            <a:r>
              <a:rPr lang="en-US" altLang="en-US" b="1" dirty="0"/>
              <a:t> </a:t>
            </a:r>
            <a:r>
              <a:rPr lang="en-US" altLang="en-US" b="1" dirty="0" err="1"/>
              <a:t>ditransformasikan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model </a:t>
            </a:r>
            <a:r>
              <a:rPr lang="en-US" altLang="en-US" b="1" dirty="0" smtClean="0"/>
              <a:t>data </a:t>
            </a:r>
            <a:r>
              <a:rPr lang="en-US" altLang="en-US" b="1" dirty="0" err="1" smtClean="0"/>
              <a:t>tingkat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tinggi</a:t>
            </a:r>
            <a:r>
              <a:rPr lang="en-US" altLang="en-US" b="1" dirty="0"/>
              <a:t> yang </a:t>
            </a:r>
            <a:r>
              <a:rPr lang="en-US" altLang="en-US" b="1" dirty="0" err="1"/>
              <a:t>digunakan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fase</a:t>
            </a:r>
            <a:r>
              <a:rPr lang="en-US" altLang="en-US" b="1" dirty="0"/>
              <a:t> 2 </a:t>
            </a:r>
            <a:r>
              <a:rPr lang="en-US" altLang="en-US" b="1" dirty="0" err="1"/>
              <a:t>ke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dalam</a:t>
            </a:r>
            <a:r>
              <a:rPr lang="en-US" altLang="en-US" b="1" dirty="0" smtClean="0"/>
              <a:t> model </a:t>
            </a:r>
            <a:r>
              <a:rPr lang="en-US" altLang="en-US" b="1" dirty="0"/>
              <a:t>data </a:t>
            </a:r>
            <a:r>
              <a:rPr lang="en-US" altLang="en-US" b="1" dirty="0" err="1"/>
              <a:t>dari</a:t>
            </a:r>
            <a:r>
              <a:rPr lang="en-US" altLang="en-US" b="1" dirty="0"/>
              <a:t> DBMS yang </a:t>
            </a:r>
            <a:r>
              <a:rPr lang="en-US" altLang="en-US" b="1" dirty="0" err="1"/>
              <a:t>dipilih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fase</a:t>
            </a:r>
            <a:r>
              <a:rPr lang="en-US" altLang="en-US" b="1" dirty="0"/>
              <a:t> 3.</a:t>
            </a:r>
          </a:p>
        </p:txBody>
      </p:sp>
      <p:sp>
        <p:nvSpPr>
          <p:cNvPr id="29700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9701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1525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: 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fisik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95402" y="2578100"/>
            <a:ext cx="9601196" cy="35877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 err="1"/>
              <a:t>Perancangan</a:t>
            </a:r>
            <a:r>
              <a:rPr lang="en-US" altLang="en-US" b="1" dirty="0"/>
              <a:t> database </a:t>
            </a:r>
            <a:r>
              <a:rPr lang="en-US" altLang="en-US" b="1" dirty="0" err="1"/>
              <a:t>secara</a:t>
            </a:r>
            <a:r>
              <a:rPr lang="en-US" altLang="en-US" b="1" dirty="0"/>
              <a:t> </a:t>
            </a:r>
            <a:r>
              <a:rPr lang="en-US" altLang="en-US" b="1" dirty="0" err="1"/>
              <a:t>fisik</a:t>
            </a:r>
            <a:r>
              <a:rPr lang="en-US" altLang="en-US" b="1" dirty="0"/>
              <a:t> </a:t>
            </a:r>
            <a:r>
              <a:rPr lang="en-US" altLang="en-US" b="1" dirty="0" err="1"/>
              <a:t>merupakan</a:t>
            </a:r>
            <a:r>
              <a:rPr lang="en-US" altLang="en-US" b="1" dirty="0"/>
              <a:t> </a:t>
            </a:r>
            <a:r>
              <a:rPr lang="en-US" altLang="en-US" b="1" dirty="0" smtClean="0"/>
              <a:t>proses </a:t>
            </a:r>
            <a:r>
              <a:rPr lang="en-US" altLang="en-US" b="1" dirty="0" err="1" smtClean="0"/>
              <a:t>pemilihan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struktur-struktur</a:t>
            </a:r>
            <a:r>
              <a:rPr lang="en-US" altLang="en-US" b="1" dirty="0"/>
              <a:t> </a:t>
            </a:r>
            <a:r>
              <a:rPr lang="en-US" altLang="en-US" b="1" dirty="0" err="1"/>
              <a:t>penyimpanan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jalur-jalur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akses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file-file database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mencapai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penampilan</a:t>
            </a:r>
            <a:r>
              <a:rPr lang="en-US" altLang="en-US" b="1" dirty="0" smtClean="0"/>
              <a:t> yang </a:t>
            </a:r>
            <a:r>
              <a:rPr lang="en-US" altLang="en-US" b="1" dirty="0" err="1"/>
              <a:t>terbaik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bermacam-macam</a:t>
            </a:r>
            <a:r>
              <a:rPr lang="en-US" altLang="en-US" b="1" dirty="0"/>
              <a:t> </a:t>
            </a:r>
            <a:r>
              <a:rPr lang="en-US" altLang="en-US" b="1" dirty="0" err="1"/>
              <a:t>aplikasi</a:t>
            </a:r>
            <a:r>
              <a:rPr lang="en-US" altLang="en-US" b="1" dirty="0" smtClean="0"/>
              <a:t>. </a:t>
            </a:r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100" b="1" dirty="0"/>
          </a:p>
          <a:p>
            <a:pPr marL="0" indent="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 err="1"/>
              <a:t>Selama</a:t>
            </a:r>
            <a:r>
              <a:rPr lang="en-US" altLang="en-US" b="1" dirty="0"/>
              <a:t> </a:t>
            </a:r>
            <a:r>
              <a:rPr lang="en-US" altLang="en-US" b="1" dirty="0" err="1"/>
              <a:t>fase</a:t>
            </a:r>
            <a:r>
              <a:rPr lang="en-US" altLang="en-US" b="1" dirty="0"/>
              <a:t> </a:t>
            </a:r>
            <a:r>
              <a:rPr lang="en-US" altLang="en-US" b="1" dirty="0" err="1"/>
              <a:t>ini</a:t>
            </a:r>
            <a:r>
              <a:rPr lang="en-US" altLang="en-US" b="1" dirty="0"/>
              <a:t>, </a:t>
            </a:r>
            <a:r>
              <a:rPr lang="en-US" altLang="en-US" b="1" dirty="0" err="1"/>
              <a:t>dirancang</a:t>
            </a:r>
            <a:r>
              <a:rPr lang="en-US" altLang="en-US" b="1" dirty="0"/>
              <a:t> </a:t>
            </a:r>
            <a:r>
              <a:rPr lang="en-US" altLang="en-US" b="1" dirty="0" err="1"/>
              <a:t>spesifikasi-spesifikasi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untuk</a:t>
            </a:r>
            <a:r>
              <a:rPr lang="en-US" altLang="en-US" b="1" dirty="0" smtClean="0"/>
              <a:t> database </a:t>
            </a:r>
            <a:r>
              <a:rPr lang="en-US" altLang="en-US" b="1" dirty="0"/>
              <a:t>yang </a:t>
            </a:r>
            <a:r>
              <a:rPr lang="en-US" altLang="en-US" b="1" dirty="0" err="1"/>
              <a:t>disimpan</a:t>
            </a:r>
            <a:r>
              <a:rPr lang="en-US" altLang="en-US" b="1" dirty="0"/>
              <a:t> yang </a:t>
            </a:r>
            <a:r>
              <a:rPr lang="en-US" altLang="en-US" b="1" dirty="0" err="1"/>
              <a:t>berhubungan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dengan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struktur-struktur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penyimpanan</a:t>
            </a:r>
            <a:r>
              <a:rPr lang="en-US" altLang="en-US" b="1" dirty="0"/>
              <a:t> </a:t>
            </a:r>
            <a:r>
              <a:rPr lang="en-US" altLang="en-US" b="1" dirty="0" err="1"/>
              <a:t>fisik</a:t>
            </a:r>
            <a:r>
              <a:rPr lang="en-US" altLang="en-US" b="1" dirty="0"/>
              <a:t>, </a:t>
            </a:r>
            <a:r>
              <a:rPr lang="en-US" altLang="en-US" b="1" dirty="0" err="1"/>
              <a:t>penempatan</a:t>
            </a:r>
            <a:r>
              <a:rPr lang="en-US" altLang="en-US" b="1" dirty="0"/>
              <a:t> </a:t>
            </a:r>
            <a:r>
              <a:rPr lang="en-US" altLang="en-US" b="1" dirty="0" smtClean="0"/>
              <a:t>record </a:t>
            </a:r>
            <a:r>
              <a:rPr lang="en-US" altLang="en-US" b="1" dirty="0" err="1" smtClean="0"/>
              <a:t>dan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jalur</a:t>
            </a:r>
            <a:r>
              <a:rPr lang="en-US" altLang="en-US" b="1" dirty="0"/>
              <a:t> </a:t>
            </a:r>
            <a:r>
              <a:rPr lang="en-US" altLang="en-US" b="1" dirty="0" err="1"/>
              <a:t>akses</a:t>
            </a:r>
            <a:r>
              <a:rPr lang="en-US" altLang="en-US" b="1" dirty="0"/>
              <a:t>. </a:t>
            </a:r>
          </a:p>
        </p:txBody>
      </p:sp>
      <p:sp>
        <p:nvSpPr>
          <p:cNvPr id="31748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31749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6433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Petunjuk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pemilihan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fisik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(1):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04900" y="2717800"/>
            <a:ext cx="10147300" cy="3175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/>
              <a:t>1</a:t>
            </a:r>
            <a:r>
              <a:rPr lang="en-US" altLang="en-US" b="1" dirty="0"/>
              <a:t>. Response time </a:t>
            </a:r>
          </a:p>
          <a:p>
            <a:pPr marL="342900" lvl="1" indent="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/>
              <a:t>Waktu</a:t>
            </a:r>
            <a:r>
              <a:rPr lang="en-US" altLang="en-US" sz="2400" b="1" dirty="0"/>
              <a:t> yang </a:t>
            </a:r>
            <a:r>
              <a:rPr lang="en-US" altLang="en-US" sz="2400" b="1" dirty="0" err="1"/>
              <a:t>telah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berlalu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dari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suatu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transaksi</a:t>
            </a:r>
            <a:r>
              <a:rPr lang="en-US" altLang="en-US" sz="2400" b="1" dirty="0"/>
              <a:t> database yang </a:t>
            </a:r>
            <a:r>
              <a:rPr lang="en-US" altLang="en-US" sz="2400" b="1" dirty="0" err="1" smtClean="0"/>
              <a:t>diajukan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Untuk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menjalankan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suatu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tanggapan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Pengaruh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utama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pada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response time </a:t>
            </a:r>
            <a:r>
              <a:rPr lang="en-US" altLang="en-US" sz="2400" b="1" dirty="0" err="1"/>
              <a:t>adalah</a:t>
            </a:r>
            <a:r>
              <a:rPr lang="en-US" altLang="en-US" sz="2400" b="1" dirty="0"/>
              <a:t> di </a:t>
            </a:r>
            <a:r>
              <a:rPr lang="en-US" altLang="en-US" sz="2400" b="1" dirty="0" err="1"/>
              <a:t>bawah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pengawasan</a:t>
            </a:r>
            <a:r>
              <a:rPr lang="en-US" altLang="en-US" sz="2400" b="1" dirty="0"/>
              <a:t> DBMS </a:t>
            </a:r>
            <a:r>
              <a:rPr lang="en-US" altLang="en-US" sz="2400" b="1" dirty="0" err="1"/>
              <a:t>yaitu</a:t>
            </a:r>
            <a:r>
              <a:rPr lang="en-US" altLang="en-US" sz="2400" b="1" dirty="0"/>
              <a:t> : </a:t>
            </a:r>
            <a:r>
              <a:rPr lang="en-US" altLang="en-US" sz="2400" b="1" dirty="0" err="1"/>
              <a:t>waktu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akses</a:t>
            </a:r>
            <a:r>
              <a:rPr lang="en-US" altLang="en-US" sz="2400" b="1" dirty="0"/>
              <a:t> database </a:t>
            </a:r>
            <a:r>
              <a:rPr lang="en-US" altLang="en-US" sz="2400" b="1" dirty="0" err="1" smtClean="0"/>
              <a:t>untuk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data item yang </a:t>
            </a:r>
            <a:r>
              <a:rPr lang="en-US" altLang="en-US" sz="2400" b="1" dirty="0" err="1"/>
              <a:t>ditunjuk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oleh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suatu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transaksi</a:t>
            </a:r>
            <a:r>
              <a:rPr lang="en-US" altLang="en-US" sz="2400" b="1" dirty="0"/>
              <a:t>.</a:t>
            </a:r>
          </a:p>
          <a:p>
            <a:pPr marL="342900" lvl="1" indent="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Response time </a:t>
            </a:r>
            <a:r>
              <a:rPr lang="en-US" altLang="en-US" sz="2400" b="1" dirty="0" err="1"/>
              <a:t>juga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dipengaruhi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oleh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beberapa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faktor</a:t>
            </a:r>
            <a:r>
              <a:rPr lang="en-US" altLang="en-US" sz="2400" b="1" dirty="0"/>
              <a:t> yang </a:t>
            </a:r>
            <a:r>
              <a:rPr lang="en-US" altLang="en-US" sz="2400" b="1" dirty="0" err="1"/>
              <a:t>tidak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berada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di </a:t>
            </a:r>
            <a:r>
              <a:rPr lang="en-US" altLang="en-US" sz="2400" b="1" dirty="0" err="1"/>
              <a:t>bawah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pengawasan</a:t>
            </a:r>
            <a:r>
              <a:rPr lang="en-US" altLang="en-US" sz="2400" b="1" dirty="0"/>
              <a:t> DBMS, </a:t>
            </a:r>
            <a:r>
              <a:rPr lang="en-US" altLang="en-US" sz="2400" b="1" dirty="0" err="1"/>
              <a:t>seperti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penjadwalan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sistem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operasi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atau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penundaan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komunikasi</a:t>
            </a:r>
            <a:r>
              <a:rPr lang="en-US" altLang="en-US" sz="2400" b="1" dirty="0"/>
              <a:t>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  </a:t>
            </a:r>
          </a:p>
        </p:txBody>
      </p:sp>
      <p:sp>
        <p:nvSpPr>
          <p:cNvPr id="3277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3277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942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Petunjuk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pemilihan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fisik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(1):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04900" y="2489200"/>
            <a:ext cx="10147300" cy="396398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/>
              <a:t>2</a:t>
            </a:r>
            <a:r>
              <a:rPr lang="en-US" altLang="en-US" b="1" dirty="0"/>
              <a:t>. Space Utility </a:t>
            </a:r>
          </a:p>
          <a:p>
            <a:pPr marL="457200" lvl="1" indent="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/>
              <a:t>Jumlah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ruang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penyimpanan</a:t>
            </a:r>
            <a:r>
              <a:rPr lang="en-US" altLang="en-US" sz="2400" b="1" dirty="0"/>
              <a:t> yang </a:t>
            </a:r>
            <a:r>
              <a:rPr lang="en-US" altLang="en-US" sz="2400" b="1" dirty="0" err="1"/>
              <a:t>digunakan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oleh</a:t>
            </a:r>
            <a:r>
              <a:rPr lang="en-US" altLang="en-US" sz="2400" b="1" dirty="0"/>
              <a:t> file-file database </a:t>
            </a:r>
            <a:r>
              <a:rPr lang="en-US" altLang="en-US" sz="2400" b="1" dirty="0" err="1" smtClean="0"/>
              <a:t>dan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struktur-Struktur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jalur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akses</a:t>
            </a:r>
            <a:r>
              <a:rPr lang="en-US" altLang="en-US" sz="2400" b="1" dirty="0"/>
              <a:t>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100" b="1" dirty="0" smtClean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/>
              <a:t>3</a:t>
            </a:r>
            <a:r>
              <a:rPr lang="en-US" altLang="en-US" b="1" dirty="0"/>
              <a:t>. Transaction throughput 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Rata-rata </a:t>
            </a:r>
            <a:r>
              <a:rPr lang="en-US" altLang="en-US" b="1" dirty="0" err="1"/>
              <a:t>jumlah</a:t>
            </a:r>
            <a:r>
              <a:rPr lang="en-US" altLang="en-US" b="1" dirty="0"/>
              <a:t> </a:t>
            </a:r>
            <a:r>
              <a:rPr lang="en-US" altLang="en-US" b="1" dirty="0" err="1"/>
              <a:t>transaksi</a:t>
            </a:r>
            <a:r>
              <a:rPr lang="en-US" altLang="en-US" b="1" dirty="0"/>
              <a:t> yang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diproses</a:t>
            </a:r>
            <a:r>
              <a:rPr lang="en-US" altLang="en-US" b="1" dirty="0"/>
              <a:t> per </a:t>
            </a:r>
            <a:r>
              <a:rPr lang="en-US" altLang="en-US" b="1" dirty="0" err="1"/>
              <a:t>menit</a:t>
            </a:r>
            <a:r>
              <a:rPr lang="en-US" altLang="en-US" b="1" dirty="0"/>
              <a:t> </a:t>
            </a:r>
            <a:r>
              <a:rPr lang="en-US" altLang="en-US" b="1" dirty="0" err="1"/>
              <a:t>oleh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database,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merupakan</a:t>
            </a:r>
            <a:r>
              <a:rPr lang="en-US" altLang="en-US" b="1" dirty="0"/>
              <a:t> parameter </a:t>
            </a:r>
            <a:r>
              <a:rPr lang="en-US" altLang="en-US" b="1" dirty="0" err="1"/>
              <a:t>kritis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</a:t>
            </a:r>
            <a:r>
              <a:rPr lang="en-US" altLang="en-US" b="1" dirty="0" err="1"/>
              <a:t>transaksi</a:t>
            </a:r>
            <a:r>
              <a:rPr lang="en-US" altLang="en-US" b="1" dirty="0"/>
              <a:t> (</a:t>
            </a:r>
            <a:r>
              <a:rPr lang="en-US" altLang="en-US" b="1" dirty="0" err="1"/>
              <a:t>misal</a:t>
            </a:r>
            <a:r>
              <a:rPr lang="en-US" altLang="en-US" b="1" dirty="0"/>
              <a:t>, </a:t>
            </a:r>
            <a:r>
              <a:rPr lang="en-US" altLang="en-US" b="1" dirty="0" err="1"/>
              <a:t>digunakan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pemesanan</a:t>
            </a:r>
            <a:r>
              <a:rPr lang="en-US" altLang="en-US" b="1" dirty="0"/>
              <a:t> </a:t>
            </a:r>
            <a:r>
              <a:rPr lang="en-US" altLang="en-US" b="1" dirty="0" err="1"/>
              <a:t>tempat</a:t>
            </a:r>
            <a:r>
              <a:rPr lang="en-US" altLang="en-US" b="1" dirty="0"/>
              <a:t> di </a:t>
            </a:r>
            <a:r>
              <a:rPr lang="en-US" altLang="en-US" b="1" dirty="0" err="1"/>
              <a:t>pesawat</a:t>
            </a:r>
            <a:r>
              <a:rPr lang="en-US" altLang="en-US" b="1" dirty="0"/>
              <a:t>, bank, </a:t>
            </a:r>
            <a:r>
              <a:rPr lang="en-US" altLang="en-US" b="1" dirty="0" err="1"/>
              <a:t>dll</a:t>
            </a:r>
            <a:r>
              <a:rPr lang="en-US" altLang="en-US" b="1" dirty="0"/>
              <a:t>). </a:t>
            </a:r>
            <a:r>
              <a:rPr lang="en-US" altLang="en-US" b="1" dirty="0" err="1"/>
              <a:t>Hasil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fase</a:t>
            </a:r>
            <a:r>
              <a:rPr lang="en-US" altLang="en-US" b="1" dirty="0"/>
              <a:t> </a:t>
            </a:r>
            <a:r>
              <a:rPr lang="en-US" altLang="en-US" b="1" dirty="0" err="1"/>
              <a:t>ini</a:t>
            </a:r>
            <a:r>
              <a:rPr lang="en-US" altLang="en-US" b="1" dirty="0"/>
              <a:t> 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penentual</a:t>
            </a:r>
            <a:r>
              <a:rPr lang="en-US" altLang="en-US" b="1" dirty="0"/>
              <a:t> </a:t>
            </a:r>
            <a:r>
              <a:rPr lang="en-US" altLang="en-US" b="1" dirty="0" err="1"/>
              <a:t>awal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struktur</a:t>
            </a:r>
            <a:r>
              <a:rPr lang="en-US" altLang="en-US" b="1" dirty="0"/>
              <a:t> </a:t>
            </a:r>
            <a:r>
              <a:rPr lang="en-US" altLang="en-US" b="1" dirty="0" err="1"/>
              <a:t>penyimpanan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jalur</a:t>
            </a:r>
            <a:r>
              <a:rPr lang="en-US" altLang="en-US" b="1" dirty="0"/>
              <a:t> </a:t>
            </a:r>
            <a:r>
              <a:rPr lang="en-US" altLang="en-US" b="1" dirty="0" err="1"/>
              <a:t>akses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file-file database.</a:t>
            </a:r>
          </a:p>
        </p:txBody>
      </p:sp>
      <p:sp>
        <p:nvSpPr>
          <p:cNvPr id="3277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3277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1532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: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54100" y="2501900"/>
            <a:ext cx="10172700" cy="37353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 err="1"/>
              <a:t>Setelah</a:t>
            </a:r>
            <a:r>
              <a:rPr lang="en-US" altLang="en-US" b="1" dirty="0"/>
              <a:t> </a:t>
            </a:r>
            <a:r>
              <a:rPr lang="en-US" altLang="en-US" b="1" dirty="0" err="1"/>
              <a:t>perancangan</a:t>
            </a:r>
            <a:r>
              <a:rPr lang="en-US" altLang="en-US" b="1" dirty="0"/>
              <a:t> </a:t>
            </a:r>
            <a:r>
              <a:rPr lang="en-US" altLang="en-US" b="1" dirty="0" err="1"/>
              <a:t>secara</a:t>
            </a:r>
            <a:r>
              <a:rPr lang="en-US" altLang="en-US" b="1" dirty="0"/>
              <a:t> </a:t>
            </a:r>
            <a:r>
              <a:rPr lang="en-US" altLang="en-US" b="1" dirty="0" err="1"/>
              <a:t>logika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secara</a:t>
            </a:r>
            <a:r>
              <a:rPr lang="en-US" altLang="en-US" b="1" dirty="0"/>
              <a:t> </a:t>
            </a:r>
            <a:r>
              <a:rPr lang="en-US" altLang="en-US" b="1" dirty="0" err="1"/>
              <a:t>fisik</a:t>
            </a:r>
            <a:r>
              <a:rPr lang="en-US" altLang="en-US" b="1" dirty="0"/>
              <a:t> </a:t>
            </a:r>
            <a:r>
              <a:rPr lang="en-US" altLang="en-US" b="1" dirty="0" err="1"/>
              <a:t>lengkap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kita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melaksanakan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database. </a:t>
            </a:r>
            <a:r>
              <a:rPr lang="en-US" altLang="en-US" b="1" dirty="0" err="1"/>
              <a:t>Perintah-perintah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dalam</a:t>
            </a:r>
            <a:r>
              <a:rPr lang="en-US" altLang="en-US" b="1" dirty="0" smtClean="0"/>
              <a:t> </a:t>
            </a:r>
            <a:r>
              <a:rPr lang="en-US" altLang="en-US" b="1" dirty="0"/>
              <a:t>DDL </a:t>
            </a:r>
            <a:r>
              <a:rPr lang="en-US" altLang="en-US" b="1" dirty="0" err="1"/>
              <a:t>dan</a:t>
            </a:r>
            <a:r>
              <a:rPr lang="en-US" altLang="en-US" b="1" dirty="0"/>
              <a:t> SDL(storage definition language) </a:t>
            </a:r>
            <a:r>
              <a:rPr lang="en-US" altLang="en-US" b="1" dirty="0" err="1"/>
              <a:t>dari</a:t>
            </a:r>
            <a:r>
              <a:rPr lang="en-US" altLang="en-US" b="1" dirty="0"/>
              <a:t> DBMS </a:t>
            </a:r>
            <a:r>
              <a:rPr lang="en-US" altLang="en-US" b="1" dirty="0" smtClean="0"/>
              <a:t>yang </a:t>
            </a:r>
            <a:r>
              <a:rPr lang="en-US" altLang="en-US" b="1" dirty="0" err="1"/>
              <a:t>dipilih</a:t>
            </a:r>
            <a:r>
              <a:rPr lang="en-US" altLang="en-US" b="1" dirty="0"/>
              <a:t>, </a:t>
            </a:r>
            <a:r>
              <a:rPr lang="en-US" altLang="en-US" b="1" dirty="0" err="1"/>
              <a:t>dihimpun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digunakan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membuat</a:t>
            </a:r>
            <a:r>
              <a:rPr lang="en-US" altLang="en-US" b="1" dirty="0"/>
              <a:t> </a:t>
            </a:r>
            <a:r>
              <a:rPr lang="en-US" altLang="en-US" b="1" dirty="0" err="1"/>
              <a:t>skema</a:t>
            </a:r>
            <a:r>
              <a:rPr lang="en-US" altLang="en-US" b="1" dirty="0"/>
              <a:t> </a:t>
            </a:r>
            <a:r>
              <a:rPr lang="en-US" altLang="en-US" b="1" dirty="0" smtClean="0"/>
              <a:t>database </a:t>
            </a:r>
            <a:r>
              <a:rPr lang="en-US" altLang="en-US" b="1" dirty="0" err="1"/>
              <a:t>dan</a:t>
            </a:r>
            <a:r>
              <a:rPr lang="en-US" altLang="en-US" b="1" dirty="0"/>
              <a:t> file-file database (yang </a:t>
            </a:r>
            <a:r>
              <a:rPr lang="en-US" altLang="en-US" b="1" dirty="0" err="1"/>
              <a:t>kosong</a:t>
            </a:r>
            <a:r>
              <a:rPr lang="en-US" altLang="en-US" b="1" dirty="0"/>
              <a:t>) </a:t>
            </a:r>
            <a:r>
              <a:rPr lang="en-US" altLang="en-US" b="1" dirty="0" err="1"/>
              <a:t>kemudian</a:t>
            </a:r>
            <a:r>
              <a:rPr lang="en-US" altLang="en-US" b="1" dirty="0"/>
              <a:t> </a:t>
            </a:r>
            <a:r>
              <a:rPr lang="en-US" altLang="en-US" b="1" dirty="0" smtClean="0"/>
              <a:t>database </a:t>
            </a:r>
            <a:r>
              <a:rPr lang="en-US" altLang="en-US" b="1" dirty="0" err="1"/>
              <a:t>tsb</a:t>
            </a:r>
            <a:r>
              <a:rPr lang="en-US" altLang="en-US" b="1" dirty="0"/>
              <a:t> </a:t>
            </a:r>
            <a:r>
              <a:rPr lang="en-US" altLang="en-US" b="1" dirty="0" err="1"/>
              <a:t>dimuat</a:t>
            </a:r>
            <a:r>
              <a:rPr lang="en-US" altLang="en-US" b="1" dirty="0"/>
              <a:t> (</a:t>
            </a:r>
            <a:r>
              <a:rPr lang="en-US" altLang="en-US" b="1" dirty="0" err="1"/>
              <a:t>disatukan</a:t>
            </a:r>
            <a:r>
              <a:rPr lang="en-US" altLang="en-US" b="1" dirty="0"/>
              <a:t>)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datanya</a:t>
            </a:r>
            <a:r>
              <a:rPr lang="en-US" altLang="en-US" b="1" dirty="0" smtClean="0"/>
              <a:t>.</a:t>
            </a:r>
          </a:p>
          <a:p>
            <a:pPr marL="0" indent="0"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400" b="1" dirty="0"/>
          </a:p>
          <a:p>
            <a:pPr marL="0" indent="635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 err="1"/>
              <a:t>Jika</a:t>
            </a:r>
            <a:r>
              <a:rPr lang="en-US" altLang="en-US" b="1" dirty="0"/>
              <a:t> data </a:t>
            </a:r>
            <a:r>
              <a:rPr lang="en-US" altLang="en-US" b="1" dirty="0" err="1"/>
              <a:t>harus</a:t>
            </a:r>
            <a:r>
              <a:rPr lang="en-US" altLang="en-US" b="1" dirty="0"/>
              <a:t> </a:t>
            </a:r>
            <a:r>
              <a:rPr lang="en-US" altLang="en-US" b="1" dirty="0" err="1"/>
              <a:t>dirubah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</a:t>
            </a:r>
            <a:r>
              <a:rPr lang="en-US" altLang="en-US" b="1" dirty="0" err="1"/>
              <a:t>komputer</a:t>
            </a:r>
            <a:r>
              <a:rPr lang="en-US" altLang="en-US" b="1" dirty="0"/>
              <a:t> </a:t>
            </a:r>
            <a:r>
              <a:rPr lang="en-US" altLang="en-US" b="1" dirty="0" err="1"/>
              <a:t>sebelumnya</a:t>
            </a:r>
            <a:r>
              <a:rPr lang="en-US" altLang="en-US" b="1" dirty="0"/>
              <a:t>, </a:t>
            </a:r>
            <a:r>
              <a:rPr lang="en-US" altLang="en-US" b="1" dirty="0" err="1" smtClean="0"/>
              <a:t>perubahan-perubahan</a:t>
            </a:r>
            <a:r>
              <a:rPr lang="en-US" altLang="en-US" b="1" dirty="0" smtClean="0"/>
              <a:t> </a:t>
            </a:r>
            <a:r>
              <a:rPr lang="en-US" altLang="en-US" b="1" dirty="0"/>
              <a:t>yang </a:t>
            </a:r>
            <a:r>
              <a:rPr lang="en-US" altLang="en-US" b="1" dirty="0" err="1"/>
              <a:t>rutin</a:t>
            </a:r>
            <a:r>
              <a:rPr lang="en-US" altLang="en-US" b="1" dirty="0"/>
              <a:t> </a:t>
            </a:r>
            <a:r>
              <a:rPr lang="en-US" altLang="en-US" b="1" dirty="0" err="1"/>
              <a:t>mungkin</a:t>
            </a:r>
            <a:r>
              <a:rPr lang="en-US" altLang="en-US" b="1" dirty="0"/>
              <a:t> </a:t>
            </a:r>
            <a:r>
              <a:rPr lang="en-US" altLang="en-US" b="1" dirty="0" err="1"/>
              <a:t>diperlukan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smtClean="0"/>
              <a:t>format </a:t>
            </a:r>
            <a:r>
              <a:rPr lang="en-US" altLang="en-US" b="1" dirty="0" err="1"/>
              <a:t>ulang</a:t>
            </a:r>
            <a:r>
              <a:rPr lang="en-US" altLang="en-US" b="1" dirty="0"/>
              <a:t> </a:t>
            </a:r>
            <a:r>
              <a:rPr lang="en-US" altLang="en-US" b="1" dirty="0" err="1"/>
              <a:t>datanya</a:t>
            </a:r>
            <a:r>
              <a:rPr lang="en-US" altLang="en-US" b="1" dirty="0"/>
              <a:t> yang </a:t>
            </a:r>
            <a:r>
              <a:rPr lang="en-US" altLang="en-US" b="1" dirty="0" err="1"/>
              <a:t>kemudian</a:t>
            </a:r>
            <a:r>
              <a:rPr lang="en-US" altLang="en-US" b="1" dirty="0"/>
              <a:t> </a:t>
            </a:r>
            <a:r>
              <a:rPr lang="en-US" altLang="en-US" b="1" dirty="0" err="1"/>
              <a:t>dimasukkan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ke</a:t>
            </a:r>
            <a:r>
              <a:rPr lang="en-US" altLang="en-US" b="1" dirty="0" smtClean="0"/>
              <a:t> database </a:t>
            </a:r>
            <a:r>
              <a:rPr lang="en-US" altLang="en-US" b="1" dirty="0"/>
              <a:t>yang </a:t>
            </a:r>
            <a:r>
              <a:rPr lang="en-US" altLang="en-US" b="1" dirty="0" err="1"/>
              <a:t>baru</a:t>
            </a:r>
            <a:r>
              <a:rPr lang="en-US" altLang="en-US" b="1" dirty="0"/>
              <a:t>. </a:t>
            </a:r>
            <a:r>
              <a:rPr lang="en-US" altLang="en-US" b="1" dirty="0" err="1"/>
              <a:t>Transaksi-transaksi</a:t>
            </a:r>
            <a:r>
              <a:rPr lang="en-US" altLang="en-US" b="1" dirty="0"/>
              <a:t> database </a:t>
            </a:r>
            <a:r>
              <a:rPr lang="en-US" altLang="en-US" b="1" dirty="0" err="1"/>
              <a:t>sekarang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harus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dilaksanakan</a:t>
            </a:r>
            <a:r>
              <a:rPr lang="en-US" altLang="en-US" b="1" dirty="0"/>
              <a:t> </a:t>
            </a:r>
            <a:r>
              <a:rPr lang="en-US" altLang="en-US" b="1" dirty="0" err="1"/>
              <a:t>oleh</a:t>
            </a:r>
            <a:r>
              <a:rPr lang="en-US" altLang="en-US" b="1" dirty="0"/>
              <a:t> para </a:t>
            </a:r>
            <a:r>
              <a:rPr lang="en-US" altLang="en-US" b="1" dirty="0" err="1"/>
              <a:t>programmmer</a:t>
            </a:r>
            <a:r>
              <a:rPr lang="en-US" altLang="en-US" b="1" dirty="0"/>
              <a:t> </a:t>
            </a:r>
            <a:r>
              <a:rPr lang="en-US" altLang="en-US" b="1" dirty="0" err="1"/>
              <a:t>aplikasi</a:t>
            </a:r>
            <a:r>
              <a:rPr lang="en-US" altLang="en-US" b="1" dirty="0"/>
              <a:t>.</a:t>
            </a:r>
          </a:p>
        </p:txBody>
      </p:sp>
      <p:sp>
        <p:nvSpPr>
          <p:cNvPr id="3379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33797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436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428751"/>
            <a:ext cx="9448800" cy="600075"/>
          </a:xfrm>
        </p:spPr>
        <p:txBody>
          <a:bodyPr>
            <a:noAutofit/>
          </a:bodyPr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ALASAN PERANCANGAN 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DATA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003300" y="2501899"/>
            <a:ext cx="10312400" cy="4022725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en-US" altLang="en-US" b="1" dirty="0" err="1">
                <a:latin typeface="+mj-lt"/>
              </a:rPr>
              <a:t>Sistem</a:t>
            </a:r>
            <a:r>
              <a:rPr lang="en-US" altLang="en-US" b="1" dirty="0">
                <a:latin typeface="+mj-lt"/>
              </a:rPr>
              <a:t> basis data </a:t>
            </a:r>
            <a:r>
              <a:rPr lang="en-US" altLang="en-US" b="1" dirty="0" err="1">
                <a:latin typeface="+mj-lt"/>
              </a:rPr>
              <a:t>telah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menjadi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bagian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dalam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sistem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informasi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suatu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organisasi</a:t>
            </a:r>
            <a:endParaRPr lang="en-US" altLang="en-US" b="1" dirty="0">
              <a:latin typeface="+mj-lt"/>
            </a:endParaRPr>
          </a:p>
          <a:p>
            <a:pPr marL="342900" indent="-342900" algn="just"/>
            <a:r>
              <a:rPr lang="en-US" altLang="en-US" b="1" dirty="0" err="1">
                <a:latin typeface="+mj-lt"/>
              </a:rPr>
              <a:t>Kebutuhan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menyimpan</a:t>
            </a:r>
            <a:r>
              <a:rPr lang="en-US" altLang="en-US" b="1" dirty="0">
                <a:latin typeface="+mj-lt"/>
              </a:rPr>
              <a:t> data dl </a:t>
            </a:r>
            <a:r>
              <a:rPr lang="en-US" altLang="en-US" b="1" dirty="0" err="1">
                <a:latin typeface="+mj-lt"/>
              </a:rPr>
              <a:t>jumlah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besar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semakin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mendesak</a:t>
            </a:r>
            <a:endParaRPr lang="en-US" altLang="en-US" b="1" dirty="0">
              <a:latin typeface="+mj-lt"/>
            </a:endParaRPr>
          </a:p>
          <a:p>
            <a:pPr marL="342900" indent="-342900" algn="just"/>
            <a:r>
              <a:rPr lang="en-US" altLang="en-US" b="1" dirty="0" err="1">
                <a:latin typeface="+mj-lt"/>
              </a:rPr>
              <a:t>Fungsi-fungsi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dalam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organisasi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semakin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dikomputerisasikan</a:t>
            </a:r>
            <a:endParaRPr lang="en-US" altLang="en-US" b="1" dirty="0">
              <a:latin typeface="+mj-lt"/>
            </a:endParaRPr>
          </a:p>
          <a:p>
            <a:pPr marL="342900" indent="-342900" algn="just"/>
            <a:r>
              <a:rPr lang="en-US" altLang="en-US" b="1" dirty="0" err="1">
                <a:latin typeface="+mj-lt"/>
              </a:rPr>
              <a:t>Semakin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kompleks</a:t>
            </a:r>
            <a:r>
              <a:rPr lang="en-US" altLang="en-US" b="1" dirty="0">
                <a:latin typeface="+mj-lt"/>
              </a:rPr>
              <a:t> data &amp; </a:t>
            </a:r>
            <a:r>
              <a:rPr lang="en-US" altLang="en-US" b="1" dirty="0" err="1">
                <a:latin typeface="+mj-lt"/>
              </a:rPr>
              <a:t>aplikasi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yg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digunakan</a:t>
            </a:r>
            <a:r>
              <a:rPr lang="en-US" altLang="en-US" b="1" dirty="0">
                <a:latin typeface="+mj-lt"/>
              </a:rPr>
              <a:t>, </a:t>
            </a:r>
            <a:r>
              <a:rPr lang="en-US" altLang="en-US" b="1" dirty="0" err="1">
                <a:latin typeface="+mj-lt"/>
              </a:rPr>
              <a:t>maka</a:t>
            </a:r>
            <a:r>
              <a:rPr lang="en-US" altLang="en-US" b="1" dirty="0">
                <a:latin typeface="+mj-lt"/>
              </a:rPr>
              <a:t> relationship </a:t>
            </a:r>
            <a:r>
              <a:rPr lang="en-US" altLang="en-US" b="1" dirty="0" err="1">
                <a:latin typeface="+mj-lt"/>
              </a:rPr>
              <a:t>antar</a:t>
            </a:r>
            <a:r>
              <a:rPr lang="en-US" altLang="en-US" b="1" dirty="0">
                <a:latin typeface="+mj-lt"/>
              </a:rPr>
              <a:t> data </a:t>
            </a:r>
            <a:r>
              <a:rPr lang="en-US" altLang="en-US" b="1" dirty="0" err="1">
                <a:latin typeface="+mj-lt"/>
              </a:rPr>
              <a:t>harus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dimodelisasikan</a:t>
            </a:r>
            <a:endParaRPr lang="en-US" altLang="en-US" b="1" dirty="0">
              <a:latin typeface="+mj-lt"/>
            </a:endParaRPr>
          </a:p>
          <a:p>
            <a:pPr marL="342900" indent="-342900" algn="just"/>
            <a:r>
              <a:rPr lang="en-US" altLang="en-US" b="1" dirty="0" err="1">
                <a:latin typeface="+mj-lt"/>
              </a:rPr>
              <a:t>Dibutuhkannya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kemandirian</a:t>
            </a:r>
            <a:r>
              <a:rPr lang="en-US" altLang="en-US" b="1" dirty="0">
                <a:latin typeface="+mj-lt"/>
              </a:rPr>
              <a:t> data	</a:t>
            </a:r>
          </a:p>
        </p:txBody>
      </p:sp>
    </p:spTree>
    <p:extLst>
      <p:ext uri="{BB962C8B-B14F-4D97-AF65-F5344CB8AC3E}">
        <p14:creationId xmlns:p14="http://schemas.microsoft.com/office/powerpoint/2010/main" val="37600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1428751"/>
            <a:ext cx="8001000" cy="374649"/>
          </a:xfrm>
        </p:spPr>
        <p:txBody>
          <a:bodyPr>
            <a:noAutofit/>
          </a:bodyPr>
          <a:lstStyle/>
          <a:p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Perbedaan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Berdasarkan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01897"/>
            <a:ext cx="5092700" cy="367030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lvl="0" fontAlgn="base"/>
            <a:r>
              <a:rPr lang="en-US" b="1" i="1" dirty="0"/>
              <a:t>object-oriented analysis and design</a:t>
            </a:r>
            <a:r>
              <a:rPr lang="en-US" dirty="0"/>
              <a:t> </a:t>
            </a:r>
            <a:r>
              <a:rPr lang="en-US" b="1" dirty="0"/>
              <a:t>(</a:t>
            </a:r>
            <a:r>
              <a:rPr lang="en-US" b="1" dirty="0" smtClean="0"/>
              <a:t>OOAD)</a:t>
            </a:r>
          </a:p>
          <a:p>
            <a:pPr lvl="0" fontAlgn="base"/>
            <a:r>
              <a:rPr lang="en-US" b="1" dirty="0" smtClean="0"/>
              <a:t>Di </a:t>
            </a:r>
            <a:r>
              <a:rPr lang="en-US" b="1" dirty="0" err="1" smtClean="0"/>
              <a:t>iplementasikan</a:t>
            </a:r>
            <a:r>
              <a:rPr lang="en-US" b="1" dirty="0" smtClean="0"/>
              <a:t> </a:t>
            </a:r>
            <a:r>
              <a:rPr lang="en-US" b="1" dirty="0" err="1" smtClean="0"/>
              <a:t>menggunanakan</a:t>
            </a:r>
            <a:r>
              <a:rPr lang="en-US" b="1" dirty="0" smtClean="0"/>
              <a:t> </a:t>
            </a:r>
            <a:r>
              <a:rPr lang="en-US" b="1" dirty="0" err="1"/>
              <a:t>metode</a:t>
            </a:r>
            <a:r>
              <a:rPr lang="en-US" b="1" dirty="0"/>
              <a:t> UML, 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UML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pemrograman</a:t>
            </a:r>
            <a:r>
              <a:rPr lang="en-US" b="1" dirty="0"/>
              <a:t> </a:t>
            </a:r>
            <a:r>
              <a:rPr lang="en-US" b="1" dirty="0" err="1"/>
              <a:t>berorientasi</a:t>
            </a:r>
            <a:r>
              <a:rPr lang="en-US" b="1" dirty="0"/>
              <a:t> </a:t>
            </a:r>
            <a:r>
              <a:rPr lang="en-US" b="1" dirty="0" err="1" smtClean="0"/>
              <a:t>objek</a:t>
            </a:r>
            <a:r>
              <a:rPr lang="en-US" b="1" dirty="0" smtClean="0"/>
              <a:t>,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/>
              <a:t>objek</a:t>
            </a:r>
            <a:r>
              <a:rPr lang="en-US" b="1" dirty="0"/>
              <a:t>-oriented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perangkat</a:t>
            </a:r>
            <a:r>
              <a:rPr lang="en-US" b="1" dirty="0"/>
              <a:t> </a:t>
            </a:r>
            <a:r>
              <a:rPr lang="en-US" b="1" dirty="0" err="1"/>
              <a:t>lunak</a:t>
            </a:r>
            <a:r>
              <a:rPr lang="en-US" b="1" dirty="0"/>
              <a:t>, </a:t>
            </a:r>
            <a:endParaRPr lang="en-US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11900" y="2501897"/>
            <a:ext cx="5092700" cy="367030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b="1" i="1" dirty="0" smtClean="0"/>
              <a:t>Structured </a:t>
            </a:r>
            <a:r>
              <a:rPr lang="en-US" b="1" i="1" dirty="0" err="1"/>
              <a:t>Analisys</a:t>
            </a:r>
            <a:r>
              <a:rPr lang="en-US" b="1" i="1" dirty="0"/>
              <a:t> and Design</a:t>
            </a:r>
            <a:r>
              <a:rPr lang="en-US" b="1" dirty="0"/>
              <a:t> </a:t>
            </a:r>
            <a:r>
              <a:rPr lang="en-US" b="1" dirty="0" smtClean="0"/>
              <a:t>(SAD)</a:t>
            </a:r>
          </a:p>
          <a:p>
            <a:pPr marL="0" indent="0" algn="just" fontAlgn="base">
              <a:buNone/>
            </a:pPr>
            <a:r>
              <a:rPr lang="en-US" sz="2000" dirty="0" err="1" smtClean="0"/>
              <a:t>Pendekatan</a:t>
            </a:r>
            <a:r>
              <a:rPr lang="en-US" sz="2000" dirty="0" smtClean="0"/>
              <a:t> formal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memecahkan</a:t>
            </a:r>
            <a:r>
              <a:rPr lang="en-US" sz="2000" dirty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bagian-bagian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disatukan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kesatuan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dipergunakan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memecahkan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. </a:t>
            </a:r>
            <a:r>
              <a:rPr lang="en-US" sz="2000" dirty="0" err="1" smtClean="0"/>
              <a:t>Berorientasi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merancang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menulis</a:t>
            </a:r>
            <a:r>
              <a:rPr lang="en-US" sz="2000" dirty="0"/>
              <a:t> program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konsisten</a:t>
            </a:r>
            <a:r>
              <a:rPr lang="en-US" sz="2000" dirty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13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1428751"/>
            <a:ext cx="8001000" cy="374649"/>
          </a:xfrm>
        </p:spPr>
        <p:txBody>
          <a:bodyPr>
            <a:noAutofit/>
          </a:bodyPr>
          <a:lstStyle/>
          <a:p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Perbedaan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Berdasarkan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01897"/>
            <a:ext cx="5092700" cy="3670303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lvl="0" fontAlgn="base"/>
            <a:r>
              <a:rPr lang="en-US" sz="1800" b="1" dirty="0" err="1" smtClean="0"/>
              <a:t>Karakter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Berorientasi</a:t>
            </a:r>
            <a:r>
              <a:rPr lang="en-US" sz="1800" b="1" dirty="0" smtClean="0"/>
              <a:t> Object </a:t>
            </a:r>
            <a:endParaRPr lang="en-US" sz="1800" dirty="0"/>
          </a:p>
          <a:p>
            <a:r>
              <a:rPr lang="en-US" sz="1800" dirty="0"/>
              <a:t> </a:t>
            </a:r>
            <a:r>
              <a:rPr lang="en-US" sz="1800" dirty="0" smtClean="0"/>
              <a:t>Encapsulation,</a:t>
            </a:r>
            <a:r>
              <a:rPr lang="en-US" sz="1800" dirty="0"/>
              <a:t> Data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prosedur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dikemas</a:t>
            </a:r>
            <a:r>
              <a:rPr lang="en-US" sz="1800" dirty="0"/>
              <a:t> </a:t>
            </a:r>
            <a:r>
              <a:rPr lang="en-US" sz="1800" dirty="0" err="1"/>
              <a:t>bersama-sama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prosedur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lain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mengaksesnya</a:t>
            </a:r>
            <a:r>
              <a:rPr lang="en-US" sz="1800" dirty="0"/>
              <a:t>.</a:t>
            </a:r>
          </a:p>
          <a:p>
            <a:r>
              <a:rPr lang="en-US" sz="1800" dirty="0"/>
              <a:t> </a:t>
            </a:r>
            <a:r>
              <a:rPr lang="en-US" sz="1800" dirty="0" smtClean="0"/>
              <a:t>Inheritance, </a:t>
            </a:r>
            <a:r>
              <a:rPr lang="en-US" sz="1800" dirty="0" err="1" smtClean="0"/>
              <a:t>objek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mewarisi</a:t>
            </a:r>
            <a:r>
              <a:rPr lang="en-US" sz="1800" dirty="0" smtClean="0"/>
              <a:t> </a:t>
            </a:r>
            <a:r>
              <a:rPr lang="en-US" sz="1800" dirty="0"/>
              <a:t>data/</a:t>
            </a:r>
            <a:r>
              <a:rPr lang="en-US" sz="1800" dirty="0" err="1"/>
              <a:t>atribut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induknya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. </a:t>
            </a:r>
            <a:r>
              <a:rPr lang="en-US" sz="1800" dirty="0" err="1"/>
              <a:t>Atribut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induk</a:t>
            </a:r>
            <a:r>
              <a:rPr lang="en-US" sz="1800" dirty="0"/>
              <a:t> </a:t>
            </a:r>
            <a:r>
              <a:rPr lang="en-US" sz="1800" dirty="0" err="1"/>
              <a:t>diturunkan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anak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, </a:t>
            </a:r>
            <a:r>
              <a:rPr lang="en-US" sz="1800" dirty="0" err="1"/>
              <a:t>demikian</a:t>
            </a:r>
            <a:r>
              <a:rPr lang="en-US" sz="1800" dirty="0"/>
              <a:t> </a:t>
            </a:r>
            <a:r>
              <a:rPr lang="en-US" sz="1800" dirty="0" err="1"/>
              <a:t>seterusnya</a:t>
            </a:r>
            <a:r>
              <a:rPr lang="en-US" sz="1800" dirty="0"/>
              <a:t>.</a:t>
            </a:r>
          </a:p>
          <a:p>
            <a:r>
              <a:rPr lang="en-US" sz="1800" dirty="0" smtClean="0"/>
              <a:t>Polymorphism,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/>
              <a:t>yang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sesuatu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perilaku</a:t>
            </a:r>
            <a:r>
              <a:rPr lang="en-US" sz="1800" dirty="0"/>
              <a:t> </a:t>
            </a:r>
            <a:r>
              <a:rPr lang="en-US" sz="1800" dirty="0" err="1" smtClean="0"/>
              <a:t>berbeda</a:t>
            </a:r>
            <a:endParaRPr lang="en-US" sz="1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11900" y="2501897"/>
            <a:ext cx="5092700" cy="367030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200" b="1" dirty="0" smtClean="0"/>
              <a:t>Tools</a:t>
            </a:r>
          </a:p>
          <a:p>
            <a:pPr marL="0" lvl="0" indent="0" fontAlgn="base">
              <a:buNone/>
            </a:pPr>
            <a:r>
              <a:rPr lang="en-US" sz="2000" b="1" dirty="0" smtClean="0"/>
              <a:t>DFD </a:t>
            </a:r>
            <a:r>
              <a:rPr lang="en-US" sz="2000" b="1" dirty="0"/>
              <a:t>(Data Flow Diagram)</a:t>
            </a:r>
            <a:endParaRPr lang="en-US" sz="2000" dirty="0"/>
          </a:p>
          <a:p>
            <a:pPr marL="0" indent="0" algn="just" fontAlgn="base">
              <a:buNone/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system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system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diman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sebaginya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diman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file </a:t>
            </a:r>
            <a:r>
              <a:rPr lang="en-US" dirty="0" err="1"/>
              <a:t>kartu</a:t>
            </a:r>
            <a:r>
              <a:rPr lang="en-US" dirty="0"/>
              <a:t>, </a:t>
            </a:r>
            <a:r>
              <a:rPr lang="en-US" dirty="0" err="1"/>
              <a:t>microfile</a:t>
            </a:r>
            <a:r>
              <a:rPr lang="en-US" dirty="0"/>
              <a:t>, </a:t>
            </a:r>
            <a:r>
              <a:rPr lang="en-US" dirty="0" err="1"/>
              <a:t>harddisk</a:t>
            </a:r>
            <a:r>
              <a:rPr lang="en-US" dirty="0"/>
              <a:t>, tape, diskette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sebaginya</a:t>
            </a:r>
            <a:r>
              <a:rPr lang="en-US" dirty="0"/>
              <a:t>). DFD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popular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data </a:t>
            </a:r>
            <a:r>
              <a:rPr lang="en-US" dirty="0" err="1"/>
              <a:t>didalam</a:t>
            </a:r>
            <a:r>
              <a:rPr lang="en-US" dirty="0"/>
              <a:t> system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terstrukutr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DFD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pPr lvl="0" fontAlgn="base"/>
            <a:r>
              <a:rPr lang="en-US" b="1" dirty="0"/>
              <a:t>B.   METODE ERD (</a:t>
            </a:r>
            <a:r>
              <a:rPr lang="en-US" b="1" dirty="0" err="1"/>
              <a:t>Entitas</a:t>
            </a:r>
            <a:r>
              <a:rPr lang="en-US" b="1" dirty="0"/>
              <a:t> Relationship Diagram)</a:t>
            </a:r>
            <a:endParaRPr lang="en-US" dirty="0"/>
          </a:p>
          <a:p>
            <a:pPr fontAlgn="base"/>
            <a:r>
              <a:rPr lang="en-US" dirty="0"/>
              <a:t>ERD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basis data </a:t>
            </a:r>
            <a:r>
              <a:rPr lang="en-US" dirty="0" err="1"/>
              <a:t>relasional</a:t>
            </a:r>
            <a:r>
              <a:rPr lang="en-US" dirty="0"/>
              <a:t> yang </a:t>
            </a:r>
            <a:r>
              <a:rPr lang="en-US" dirty="0" err="1"/>
              <a:t>disarkan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,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senantiasa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entity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dimilikinya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relationship. </a:t>
            </a:r>
            <a:r>
              <a:rPr lang="en-US" dirty="0" err="1"/>
              <a:t>Suatu</a:t>
            </a:r>
            <a:r>
              <a:rPr lang="en-US" dirty="0"/>
              <a:t> entity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entity </a:t>
            </a:r>
            <a:r>
              <a:rPr lang="en-US" dirty="0" err="1"/>
              <a:t>lainnya</a:t>
            </a:r>
            <a:r>
              <a:rPr lang="en-US" dirty="0"/>
              <a:t>. Diagram E-R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6495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1428751"/>
            <a:ext cx="8001000" cy="374649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Disain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01897"/>
            <a:ext cx="5092700" cy="367030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lvl="0" fontAlgn="base"/>
            <a:r>
              <a:rPr lang="en-US" sz="2000" b="1" dirty="0" err="1" smtClean="0"/>
              <a:t>Pendekatan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Berorientasi</a:t>
            </a:r>
            <a:r>
              <a:rPr lang="en-US" sz="2000" b="1" dirty="0" smtClean="0"/>
              <a:t> Object 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 smtClean="0"/>
              <a:t>Di </a:t>
            </a:r>
            <a:r>
              <a:rPr lang="en-US" sz="2000" dirty="0" err="1" smtClean="0"/>
              <a:t>iplementasikan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menggunanakan</a:t>
            </a:r>
            <a:r>
              <a:rPr lang="en-US" sz="2000" dirty="0" smtClean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UML, 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UML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pemrograman</a:t>
            </a:r>
            <a:r>
              <a:rPr lang="en-US" sz="2000" dirty="0"/>
              <a:t>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,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/>
              <a:t>objek</a:t>
            </a:r>
            <a:r>
              <a:rPr lang="en-US" sz="2000" dirty="0"/>
              <a:t>-oriented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lunak</a:t>
            </a:r>
            <a:r>
              <a:rPr lang="en-US" sz="2000" dirty="0"/>
              <a:t>, </a:t>
            </a:r>
            <a:endParaRPr lang="en-US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11900" y="2501897"/>
            <a:ext cx="5092700" cy="367030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buNone/>
            </a:pPr>
            <a:r>
              <a:rPr lang="en-US" sz="2000" b="1" dirty="0" smtClean="0"/>
              <a:t>DFD </a:t>
            </a:r>
            <a:r>
              <a:rPr lang="en-US" sz="2000" b="1" dirty="0"/>
              <a:t>(Data Flow Diagram)</a:t>
            </a:r>
            <a:endParaRPr lang="en-US" sz="2000" dirty="0"/>
          </a:p>
          <a:p>
            <a:pPr marL="0" indent="0" algn="just" fontAlgn="base">
              <a:buNone/>
            </a:pP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system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system </a:t>
            </a:r>
            <a:r>
              <a:rPr lang="en-US" sz="2000" dirty="0" err="1"/>
              <a:t>baru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 smtClean="0"/>
              <a:t>logika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0" lvl="0" indent="0" fontAlgn="base">
              <a:buNone/>
            </a:pPr>
            <a:r>
              <a:rPr lang="en-US" sz="2000" b="1" dirty="0" smtClean="0"/>
              <a:t>ERD </a:t>
            </a:r>
            <a:r>
              <a:rPr lang="en-US" sz="2000" b="1" dirty="0"/>
              <a:t>(</a:t>
            </a:r>
            <a:r>
              <a:rPr lang="en-US" sz="2000" b="1" dirty="0" err="1"/>
              <a:t>Entitas</a:t>
            </a:r>
            <a:r>
              <a:rPr lang="en-US" sz="2000" b="1" dirty="0"/>
              <a:t> Relationship Diagram)</a:t>
            </a:r>
            <a:endParaRPr lang="en-US" sz="2000" dirty="0"/>
          </a:p>
          <a:p>
            <a:pPr marL="0" indent="0" algn="just" fontAlgn="base">
              <a:buNone/>
            </a:pPr>
            <a:r>
              <a:rPr lang="en-US" sz="2000" dirty="0"/>
              <a:t>ERD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pemodelan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basis data </a:t>
            </a:r>
            <a:r>
              <a:rPr lang="en-US" sz="2000" dirty="0" err="1"/>
              <a:t>relasional</a:t>
            </a:r>
            <a:r>
              <a:rPr lang="en-US" sz="2000" dirty="0"/>
              <a:t> yang </a:t>
            </a:r>
            <a:r>
              <a:rPr lang="en-US" sz="2000" dirty="0" err="1" smtClean="0"/>
              <a:t>didasarkan</a:t>
            </a:r>
            <a:r>
              <a:rPr lang="en-US" sz="2000" dirty="0" smtClean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persepsi</a:t>
            </a:r>
            <a:r>
              <a:rPr lang="en-US" sz="2000" dirty="0"/>
              <a:t> </a:t>
            </a:r>
            <a:r>
              <a:rPr lang="en-US" sz="2000" dirty="0" err="1"/>
              <a:t>didalam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</a:t>
            </a:r>
            <a:r>
              <a:rPr lang="en-US" sz="2000" dirty="0" err="1"/>
              <a:t>nyata</a:t>
            </a:r>
            <a:r>
              <a:rPr lang="en-US" sz="2000" dirty="0" smtClean="0"/>
              <a:t>,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entity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yang </a:t>
            </a:r>
            <a:r>
              <a:rPr lang="en-US" sz="2000" dirty="0" err="1"/>
              <a:t>dimilikinya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relationship. </a:t>
            </a:r>
          </a:p>
        </p:txBody>
      </p:sp>
    </p:spTree>
    <p:extLst>
      <p:ext uri="{BB962C8B-B14F-4D97-AF65-F5344CB8AC3E}">
        <p14:creationId xmlns:p14="http://schemas.microsoft.com/office/powerpoint/2010/main" val="8197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Basisdata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54100" y="2442632"/>
            <a:ext cx="10248900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b="1" dirty="0" err="1"/>
              <a:t>Beberapa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definisi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basisdata</a:t>
            </a:r>
            <a:r>
              <a:rPr lang="en-US" altLang="en-US" sz="2200" b="1" dirty="0"/>
              <a:t> (</a:t>
            </a:r>
            <a:r>
              <a:rPr lang="en-US" altLang="en-US" sz="2200" b="1" i="1" dirty="0"/>
              <a:t>database</a:t>
            </a:r>
            <a:r>
              <a:rPr lang="en-US" altLang="en-US" sz="2200" b="1" dirty="0"/>
              <a:t>) </a:t>
            </a:r>
            <a:r>
              <a:rPr lang="en-US" altLang="en-US" sz="2200" b="1" dirty="0" err="1"/>
              <a:t>adalah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sbb</a:t>
            </a:r>
            <a:r>
              <a:rPr lang="en-US" altLang="en-US" sz="2200" b="1" dirty="0"/>
              <a:t>:</a:t>
            </a:r>
            <a:endParaRPr lang="sv-SE" altLang="en-US" sz="2200" b="1" dirty="0"/>
          </a:p>
          <a:p>
            <a:pPr lvl="1">
              <a:lnSpc>
                <a:spcPct val="90000"/>
              </a:lnSpc>
            </a:pPr>
            <a:r>
              <a:rPr lang="sv-SE" altLang="en-US" sz="2200" b="1" dirty="0"/>
              <a:t>Sekumpulan data store(bisa dalam jumlah besar) yang tersimpan dalam magnetic disk, optical disk, dan media penyimpan sekunder lainnya.</a:t>
            </a:r>
          </a:p>
          <a:p>
            <a:pPr lvl="1">
              <a:lnSpc>
                <a:spcPct val="90000"/>
              </a:lnSpc>
            </a:pPr>
            <a:r>
              <a:rPr lang="sv-SE" altLang="en-US" sz="2200" b="1" dirty="0"/>
              <a:t>Sekumpulan program-program aplikasi umum yang mengeksekusi dan memproses data secara umum (hapus,cari,update,dll)</a:t>
            </a:r>
          </a:p>
          <a:p>
            <a:pPr lvl="1">
              <a:lnSpc>
                <a:spcPct val="90000"/>
              </a:lnSpc>
            </a:pPr>
            <a:r>
              <a:rPr lang="sv-SE" altLang="en-US" sz="2200" b="1" dirty="0"/>
              <a:t>Basisdata terdiri dari data yang di-share bagi banyak user dan memungkinkan penggunaan data yang sama pada waktu bersamaan oleh banyak user</a:t>
            </a:r>
          </a:p>
          <a:p>
            <a:pPr lvl="1">
              <a:lnSpc>
                <a:spcPct val="90000"/>
              </a:lnSpc>
            </a:pPr>
            <a:r>
              <a:rPr lang="sv-SE" altLang="en-US" sz="2200" b="1" dirty="0"/>
              <a:t>Koleksi terpadu dari data-data yang saling berkaitan dari suatu enterprise.Mis. Basisdata RS akan terdiri dari data-data seperti pasien, karyawan, dokter, perawat, dll.</a:t>
            </a:r>
            <a:endParaRPr lang="en-US" altLang="en-US" sz="2200" b="1" dirty="0"/>
          </a:p>
        </p:txBody>
      </p:sp>
      <p:sp>
        <p:nvSpPr>
          <p:cNvPr id="307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3077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191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4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Basisdata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30300" y="2539999"/>
            <a:ext cx="10198100" cy="3643313"/>
          </a:xfrm>
        </p:spPr>
        <p:txBody>
          <a:bodyPr>
            <a:noAutofit/>
          </a:bodyPr>
          <a:lstStyle/>
          <a:p>
            <a:pPr marL="0" indent="635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 dirty="0" err="1"/>
              <a:t>Perancangan</a:t>
            </a:r>
            <a:r>
              <a:rPr lang="en-US" altLang="en-US" sz="2600" b="1" dirty="0"/>
              <a:t> Database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proses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menentukan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 smtClean="0"/>
              <a:t>pengaturandata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yang </a:t>
            </a:r>
            <a:r>
              <a:rPr lang="en-US" altLang="en-US" sz="2600" dirty="0" err="1"/>
              <a:t>dibutuhkan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mendukung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rancangan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sistem</a:t>
            </a:r>
            <a:r>
              <a:rPr lang="en-US" altLang="en-US" sz="2600" dirty="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 dirty="0" err="1"/>
              <a:t>Tujuan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Perancangan</a:t>
            </a:r>
            <a:r>
              <a:rPr lang="en-US" altLang="en-US" sz="2600" b="1" dirty="0"/>
              <a:t> Database</a:t>
            </a:r>
            <a:r>
              <a:rPr lang="en-US" altLang="en-US" sz="2600" dirty="0"/>
              <a:t> :</a:t>
            </a:r>
          </a:p>
          <a:p>
            <a:pPr marL="406400" indent="-34290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• </a:t>
            </a:r>
            <a:r>
              <a:rPr lang="en-US" altLang="en-US" sz="2600" dirty="0" err="1" smtClean="0"/>
              <a:t>Untuk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memenuhi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informasi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berisikan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kebutuhan-kebutuhan</a:t>
            </a:r>
            <a:r>
              <a:rPr lang="en-US" altLang="en-US" sz="2600" dirty="0"/>
              <a:t> user </a:t>
            </a:r>
            <a:r>
              <a:rPr lang="en-US" altLang="en-US" sz="2600" dirty="0" err="1" smtClean="0"/>
              <a:t>secara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khusus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aplikasi-aplikasinya</a:t>
            </a:r>
            <a:r>
              <a:rPr lang="en-US" altLang="en-US" sz="2600" dirty="0"/>
              <a:t>.</a:t>
            </a:r>
          </a:p>
          <a:p>
            <a:pPr marL="406400" indent="-34290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•   </a:t>
            </a:r>
            <a:r>
              <a:rPr lang="en-US" altLang="en-US" sz="2600" dirty="0" err="1" smtClean="0"/>
              <a:t>Memudahkan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pengertian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struktur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informasi</a:t>
            </a:r>
            <a:r>
              <a:rPr lang="en-US" altLang="en-US" sz="2600" dirty="0"/>
              <a:t>.</a:t>
            </a:r>
          </a:p>
          <a:p>
            <a:pPr marL="406400" indent="-34290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• </a:t>
            </a:r>
            <a:r>
              <a:rPr lang="en-US" altLang="en-US" sz="2600" dirty="0" err="1" smtClean="0"/>
              <a:t>Mendukung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kebutuhan-kebutuhan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pemrosesan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beberapa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obyek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penampilan</a:t>
            </a:r>
            <a:r>
              <a:rPr lang="en-US" altLang="en-US" sz="2600" dirty="0"/>
              <a:t> (response time, processing time,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storage space)</a:t>
            </a:r>
          </a:p>
        </p:txBody>
      </p:sp>
      <p:sp>
        <p:nvSpPr>
          <p:cNvPr id="2253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 dirty="0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253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1189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 err="1" smtClean="0"/>
              <a:t>Fase</a:t>
            </a:r>
            <a:r>
              <a:rPr lang="en-US" altLang="en-US" b="1" dirty="0" smtClean="0"/>
              <a:t> </a:t>
            </a:r>
            <a:r>
              <a:rPr lang="en-US" altLang="en-US" b="1" dirty="0"/>
              <a:t>proses </a:t>
            </a:r>
            <a:r>
              <a:rPr lang="en-US" altLang="en-US" b="1" dirty="0" err="1"/>
              <a:t>perancangan</a:t>
            </a:r>
            <a:r>
              <a:rPr lang="en-US" altLang="en-US" b="1" dirty="0"/>
              <a:t> database 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1. </a:t>
            </a:r>
            <a:r>
              <a:rPr lang="en-US" altLang="en-US" b="1" dirty="0" err="1"/>
              <a:t>Pengumpulan</a:t>
            </a:r>
            <a:r>
              <a:rPr lang="en-US" altLang="en-US" b="1" dirty="0"/>
              <a:t> data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analisis</a:t>
            </a:r>
            <a:endParaRPr lang="en-US" altLang="en-US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2. </a:t>
            </a:r>
            <a:r>
              <a:rPr lang="en-US" altLang="en-US" b="1" dirty="0" err="1"/>
              <a:t>Perancangan</a:t>
            </a:r>
            <a:r>
              <a:rPr lang="en-US" altLang="en-US" b="1" dirty="0"/>
              <a:t> database </a:t>
            </a:r>
            <a:r>
              <a:rPr lang="en-US" altLang="en-US" b="1" dirty="0" err="1"/>
              <a:t>secara</a:t>
            </a:r>
            <a:r>
              <a:rPr lang="en-US" altLang="en-US" b="1" dirty="0"/>
              <a:t> </a:t>
            </a:r>
            <a:r>
              <a:rPr lang="en-US" altLang="en-US" b="1" dirty="0" err="1"/>
              <a:t>konseptual</a:t>
            </a:r>
            <a:endParaRPr lang="en-US" altLang="en-US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3. </a:t>
            </a:r>
            <a:r>
              <a:rPr lang="en-US" altLang="en-US" b="1" dirty="0" err="1"/>
              <a:t>Pemilihan</a:t>
            </a:r>
            <a:r>
              <a:rPr lang="en-US" altLang="en-US" b="1" dirty="0"/>
              <a:t> DBMS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4. </a:t>
            </a:r>
            <a:r>
              <a:rPr lang="en-US" altLang="en-US" b="1" dirty="0" err="1"/>
              <a:t>Perancangan</a:t>
            </a:r>
            <a:r>
              <a:rPr lang="en-US" altLang="en-US" b="1" dirty="0"/>
              <a:t> database </a:t>
            </a:r>
            <a:r>
              <a:rPr lang="en-US" altLang="en-US" b="1" dirty="0" err="1"/>
              <a:t>secara</a:t>
            </a:r>
            <a:r>
              <a:rPr lang="en-US" altLang="en-US" b="1" dirty="0"/>
              <a:t> </a:t>
            </a:r>
            <a:r>
              <a:rPr lang="en-US" altLang="en-US" b="1" dirty="0" err="1"/>
              <a:t>logika</a:t>
            </a:r>
            <a:r>
              <a:rPr lang="en-US" altLang="en-US" b="1" dirty="0"/>
              <a:t> (data model </a:t>
            </a:r>
            <a:r>
              <a:rPr lang="en-US" altLang="en-US" b="1" dirty="0" smtClean="0"/>
              <a:t>mapping</a:t>
            </a:r>
            <a:r>
              <a:rPr lang="en-US" altLang="en-US" b="1" dirty="0"/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5. </a:t>
            </a:r>
            <a:r>
              <a:rPr lang="en-US" altLang="en-US" b="1" dirty="0" err="1"/>
              <a:t>Perancangan</a:t>
            </a:r>
            <a:r>
              <a:rPr lang="en-US" altLang="en-US" b="1" dirty="0"/>
              <a:t> database </a:t>
            </a:r>
            <a:r>
              <a:rPr lang="en-US" altLang="en-US" b="1" dirty="0" err="1"/>
              <a:t>secara</a:t>
            </a:r>
            <a:r>
              <a:rPr lang="en-US" altLang="en-US" b="1" dirty="0"/>
              <a:t> </a:t>
            </a:r>
            <a:r>
              <a:rPr lang="en-US" altLang="en-US" b="1" dirty="0" err="1"/>
              <a:t>fisik</a:t>
            </a:r>
            <a:endParaRPr lang="en-US" altLang="en-US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6. </a:t>
            </a:r>
            <a:r>
              <a:rPr lang="en-US" altLang="en-US" b="1" dirty="0" err="1"/>
              <a:t>Implementasi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database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sp>
        <p:nvSpPr>
          <p:cNvPr id="2355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3557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771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: 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Pengumpulan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95402" y="2768600"/>
            <a:ext cx="9601196" cy="3468688"/>
          </a:xfrm>
        </p:spPr>
        <p:txBody>
          <a:bodyPr>
            <a:noAutofit/>
          </a:bodyPr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b="1" dirty="0"/>
              <a:t>Proses </a:t>
            </a:r>
            <a:r>
              <a:rPr lang="en-US" altLang="en-US" b="1" dirty="0" err="1"/>
              <a:t>identifikasi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analisa</a:t>
            </a:r>
            <a:r>
              <a:rPr lang="en-US" altLang="en-US" b="1" dirty="0"/>
              <a:t> </a:t>
            </a:r>
            <a:r>
              <a:rPr lang="en-US" altLang="en-US" b="1" dirty="0" err="1"/>
              <a:t>kebutuhan-kebutuhan</a:t>
            </a:r>
            <a:r>
              <a:rPr lang="en-US" altLang="en-US" b="1" dirty="0"/>
              <a:t> </a:t>
            </a:r>
            <a:r>
              <a:rPr lang="en-US" altLang="en-US" b="1" dirty="0" smtClean="0"/>
              <a:t>data </a:t>
            </a:r>
            <a:r>
              <a:rPr lang="en-US" altLang="en-US" b="1" dirty="0" err="1" smtClean="0"/>
              <a:t>disebut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pengumpulan</a:t>
            </a:r>
            <a:r>
              <a:rPr lang="en-US" altLang="en-US" b="1" dirty="0"/>
              <a:t> data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analisa</a:t>
            </a:r>
            <a:r>
              <a:rPr lang="en-US" altLang="en-US" b="1" dirty="0"/>
              <a:t>.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menentukan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kebutuhan-kebutuhan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suatu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database,pertama</a:t>
            </a:r>
            <a:r>
              <a:rPr lang="en-US" altLang="en-US" b="1" dirty="0" smtClean="0"/>
              <a:t>-tama </a:t>
            </a:r>
            <a:r>
              <a:rPr lang="en-US" altLang="en-US" b="1" dirty="0" err="1" smtClean="0"/>
              <a:t>harus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mengenal</a:t>
            </a:r>
            <a:r>
              <a:rPr lang="en-US" altLang="en-US" b="1" dirty="0"/>
              <a:t> </a:t>
            </a:r>
            <a:r>
              <a:rPr lang="en-US" altLang="en-US" b="1" dirty="0" err="1"/>
              <a:t>bagian-bagian</a:t>
            </a:r>
            <a:r>
              <a:rPr lang="en-US" altLang="en-US" b="1" dirty="0"/>
              <a:t> lain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informasi</a:t>
            </a:r>
            <a:r>
              <a:rPr lang="en-US" altLang="en-US" b="1" dirty="0" smtClean="0"/>
              <a:t> yang </a:t>
            </a:r>
            <a:r>
              <a:rPr lang="en-US" altLang="en-US" b="1" dirty="0" err="1"/>
              <a:t>akan</a:t>
            </a:r>
            <a:r>
              <a:rPr lang="en-US" altLang="en-US" b="1" dirty="0"/>
              <a:t> </a:t>
            </a:r>
            <a:r>
              <a:rPr lang="en-US" altLang="en-US" b="1" dirty="0" err="1"/>
              <a:t>berinteraksi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sistem</a:t>
            </a:r>
            <a:r>
              <a:rPr lang="en-US" altLang="en-US" b="1" dirty="0"/>
              <a:t> database, </a:t>
            </a:r>
            <a:r>
              <a:rPr lang="en-US" altLang="en-US" b="1" dirty="0" err="1" smtClean="0"/>
              <a:t>termasuk</a:t>
            </a:r>
            <a:r>
              <a:rPr lang="en-US" altLang="en-US" b="1" dirty="0" smtClean="0"/>
              <a:t> para </a:t>
            </a:r>
            <a:r>
              <a:rPr lang="en-US" altLang="en-US" b="1" dirty="0" err="1"/>
              <a:t>pemakai</a:t>
            </a:r>
            <a:r>
              <a:rPr lang="en-US" altLang="en-US" b="1" dirty="0"/>
              <a:t> yang </a:t>
            </a:r>
            <a:r>
              <a:rPr lang="en-US" altLang="en-US" b="1" dirty="0" err="1"/>
              <a:t>ada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para </a:t>
            </a:r>
            <a:r>
              <a:rPr lang="en-US" altLang="en-US" b="1" dirty="0" err="1"/>
              <a:t>pemakai</a:t>
            </a:r>
            <a:r>
              <a:rPr lang="en-US" altLang="en-US" b="1" dirty="0"/>
              <a:t> yang </a:t>
            </a:r>
            <a:r>
              <a:rPr lang="en-US" altLang="en-US" b="1" dirty="0" err="1"/>
              <a:t>baru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serta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aplikasi-aplikasinya</a:t>
            </a:r>
            <a:r>
              <a:rPr lang="en-US" altLang="en-US" b="1" dirty="0"/>
              <a:t>. </a:t>
            </a:r>
            <a:r>
              <a:rPr lang="en-US" altLang="en-US" b="1" dirty="0" err="1"/>
              <a:t>Kebutuhan-kebutuhan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para </a:t>
            </a:r>
            <a:r>
              <a:rPr lang="en-US" altLang="en-US" b="1" dirty="0" err="1" smtClean="0"/>
              <a:t>pemakai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aplikasi-aplikasi</a:t>
            </a:r>
            <a:r>
              <a:rPr lang="en-US" altLang="en-US" b="1" dirty="0"/>
              <a:t> </a:t>
            </a:r>
            <a:r>
              <a:rPr lang="en-US" altLang="en-US" b="1" dirty="0" err="1"/>
              <a:t>inilah</a:t>
            </a:r>
            <a:r>
              <a:rPr lang="en-US" altLang="en-US" b="1" dirty="0"/>
              <a:t> yang </a:t>
            </a:r>
            <a:r>
              <a:rPr lang="en-US" altLang="en-US" b="1" dirty="0" err="1" smtClean="0"/>
              <a:t>kemudian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dikumpulkan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dianalisa</a:t>
            </a:r>
            <a:r>
              <a:rPr lang="en-US" altLang="en-US" b="1" dirty="0"/>
              <a:t>.</a:t>
            </a:r>
          </a:p>
        </p:txBody>
      </p:sp>
      <p:sp>
        <p:nvSpPr>
          <p:cNvPr id="24580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4581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440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Aktifitas-aktifitas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pengumpulan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422400" y="2514600"/>
            <a:ext cx="9652000" cy="365125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800" b="1" dirty="0" err="1"/>
              <a:t>Menentukan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kelompok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pemakai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bidang-bidang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aplikasinya</a:t>
            </a:r>
            <a:r>
              <a:rPr lang="en-US" altLang="en-US" sz="2800" b="1" dirty="0"/>
              <a:t>.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800" b="1" dirty="0" err="1"/>
              <a:t>Peninjauan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dokumentasi</a:t>
            </a:r>
            <a:r>
              <a:rPr lang="en-US" altLang="en-US" sz="2800" b="1" dirty="0"/>
              <a:t> yang </a:t>
            </a:r>
            <a:r>
              <a:rPr lang="en-US" altLang="en-US" sz="2800" b="1" dirty="0" err="1"/>
              <a:t>ada</a:t>
            </a:r>
            <a:r>
              <a:rPr lang="en-US" altLang="en-US" sz="2800" b="1" dirty="0"/>
              <a:t>.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800" b="1" dirty="0" err="1"/>
              <a:t>Analisa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lingkungan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operasi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pemrosesan</a:t>
            </a:r>
            <a:r>
              <a:rPr lang="en-US" altLang="en-US" sz="2800" b="1" dirty="0"/>
              <a:t> data.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800" b="1" dirty="0" err="1"/>
              <a:t>Daftar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pertanyaan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wawancara</a:t>
            </a:r>
            <a:r>
              <a:rPr lang="en-US" altLang="en-US" sz="2800" b="1" dirty="0"/>
              <a:t>.</a:t>
            </a:r>
          </a:p>
          <a:p>
            <a:pPr marL="571500" indent="-571500">
              <a:buNone/>
            </a:pPr>
            <a:endParaRPr lang="en-US" altLang="en-US" sz="2800" b="1" dirty="0"/>
          </a:p>
        </p:txBody>
      </p:sp>
      <p:sp>
        <p:nvSpPr>
          <p:cNvPr id="25604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5605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89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1" y="901701"/>
            <a:ext cx="9423399" cy="1216025"/>
          </a:xfrm>
        </p:spPr>
        <p:txBody>
          <a:bodyPr>
            <a:noAutofit/>
          </a:bodyPr>
          <a:lstStyle/>
          <a:p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: </a:t>
            </a:r>
            <a:b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 </a:t>
            </a:r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konseptual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358901" y="2540000"/>
            <a:ext cx="9829800" cy="3625850"/>
          </a:xfrm>
        </p:spPr>
        <p:txBody>
          <a:bodyPr>
            <a:normAutofit/>
          </a:bodyPr>
          <a:lstStyle/>
          <a:p>
            <a:pPr marL="63500" indent="0" algn="just">
              <a:buFont typeface="Wingdings" panose="05000000000000000000" pitchFamily="2" charset="2"/>
              <a:buNone/>
            </a:pPr>
            <a:r>
              <a:rPr lang="en-US" altLang="en-US" sz="2800" b="1" dirty="0" err="1"/>
              <a:t>Tujuan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dari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fase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ini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adalah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menghasilkan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c</a:t>
            </a:r>
            <a:r>
              <a:rPr lang="en-US" altLang="en-US" sz="2800" b="1" i="1" dirty="0" smtClean="0"/>
              <a:t>onceptual schema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untuk</a:t>
            </a:r>
            <a:r>
              <a:rPr lang="en-US" altLang="en-US" sz="2800" b="1" dirty="0"/>
              <a:t> database yang </a:t>
            </a:r>
            <a:r>
              <a:rPr lang="en-US" altLang="en-US" sz="2800" b="1" dirty="0" err="1"/>
              <a:t>tergantung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pada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sebuah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DBMS yang </a:t>
            </a:r>
            <a:r>
              <a:rPr lang="en-US" altLang="en-US" sz="2800" b="1" dirty="0" err="1"/>
              <a:t>spesifik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Sering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menggunakan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sebuah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high-level data model </a:t>
            </a:r>
            <a:r>
              <a:rPr lang="en-US" altLang="en-US" sz="2800" b="1" dirty="0" err="1"/>
              <a:t>seperti</a:t>
            </a:r>
            <a:r>
              <a:rPr lang="en-US" altLang="en-US" sz="2800" b="1" dirty="0"/>
              <a:t> ER/EER </a:t>
            </a:r>
            <a:r>
              <a:rPr lang="en-US" altLang="en-US" sz="2800" b="1" dirty="0" smtClean="0"/>
              <a:t>model </a:t>
            </a:r>
            <a:r>
              <a:rPr lang="en-US" altLang="en-US" sz="2800" b="1" dirty="0" err="1" smtClean="0"/>
              <a:t>selama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fase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ini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Dalam</a:t>
            </a:r>
            <a:r>
              <a:rPr lang="en-US" altLang="en-US" sz="2800" b="1" dirty="0"/>
              <a:t> </a:t>
            </a:r>
            <a:r>
              <a:rPr lang="en-US" altLang="en-US" sz="2800" b="1" i="1" dirty="0"/>
              <a:t>conceptual schema</a:t>
            </a:r>
            <a:r>
              <a:rPr lang="en-US" altLang="en-US" sz="2800" b="1" dirty="0"/>
              <a:t>, </a:t>
            </a:r>
            <a:r>
              <a:rPr lang="en-US" altLang="en-US" sz="2800" b="1" dirty="0" err="1" smtClean="0"/>
              <a:t>kita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harus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merinci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aplikasi-aplikasi</a:t>
            </a:r>
            <a:r>
              <a:rPr lang="en-US" altLang="en-US" sz="2800" b="1" dirty="0"/>
              <a:t> database </a:t>
            </a:r>
            <a:r>
              <a:rPr lang="en-US" altLang="en-US" sz="2800" b="1" dirty="0" smtClean="0"/>
              <a:t>yang </a:t>
            </a:r>
            <a:r>
              <a:rPr lang="en-US" altLang="en-US" sz="2800" b="1" dirty="0" err="1" smtClean="0"/>
              <a:t>diketahui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dan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transaksi-transaksi</a:t>
            </a:r>
            <a:r>
              <a:rPr lang="en-US" altLang="en-US" sz="2800" b="1" dirty="0"/>
              <a:t> yang </a:t>
            </a:r>
            <a:r>
              <a:rPr lang="en-US" altLang="en-US" sz="2800" b="1" dirty="0" err="1"/>
              <a:t>mungkin</a:t>
            </a:r>
            <a:r>
              <a:rPr lang="en-US" altLang="en-US" sz="2800" b="1" dirty="0"/>
              <a:t>.</a:t>
            </a:r>
          </a:p>
        </p:txBody>
      </p:sp>
      <p:sp>
        <p:nvSpPr>
          <p:cNvPr id="26628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6629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396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1" y="968375"/>
            <a:ext cx="9328149" cy="1216025"/>
          </a:xfrm>
        </p:spPr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Aktifitas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konseptual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b="1" dirty="0"/>
              <a:t>1. </a:t>
            </a:r>
            <a:r>
              <a:rPr lang="en-US" altLang="en-US" sz="2400" b="1" dirty="0" err="1"/>
              <a:t>Perancangan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skema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konseptual</a:t>
            </a:r>
            <a:r>
              <a:rPr lang="en-US" altLang="en-US" sz="2400" b="1" dirty="0"/>
              <a:t> 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 err="1"/>
              <a:t>menguji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kebutuhan-kebutuhan</a:t>
            </a:r>
            <a:r>
              <a:rPr lang="en-US" altLang="en-US" sz="2400" b="1" dirty="0"/>
              <a:t> data </a:t>
            </a:r>
            <a:r>
              <a:rPr lang="en-US" altLang="en-US" sz="2400" b="1" dirty="0" err="1"/>
              <a:t>dari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suatu</a:t>
            </a:r>
            <a:r>
              <a:rPr lang="en-US" altLang="en-US" sz="2400" b="1" dirty="0"/>
              <a:t> database yang </a:t>
            </a:r>
            <a:r>
              <a:rPr lang="en-US" altLang="en-US" sz="2400" b="1" dirty="0" err="1"/>
              <a:t>merupakan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hasil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dari</a:t>
            </a:r>
            <a:r>
              <a:rPr lang="en-US" altLang="en-US" sz="2400" b="1" dirty="0"/>
              <a:t> 	</a:t>
            </a:r>
            <a:r>
              <a:rPr lang="en-US" altLang="en-US" sz="2400" b="1" dirty="0" err="1"/>
              <a:t>fase</a:t>
            </a:r>
            <a:r>
              <a:rPr lang="en-US" altLang="en-US" sz="2400" b="1" dirty="0"/>
              <a:t> 1, </a:t>
            </a:r>
            <a:r>
              <a:rPr lang="en-US" altLang="en-US" sz="2400" b="1" dirty="0" err="1"/>
              <a:t>dan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menghasilkan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sebuah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conceptual database schema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pada</a:t>
            </a:r>
            <a:r>
              <a:rPr lang="en-US" altLang="en-US" sz="2400" b="1" dirty="0"/>
              <a:t> DBMS independent model data </a:t>
            </a:r>
            <a:r>
              <a:rPr lang="en-US" altLang="en-US" sz="2400" b="1" dirty="0" err="1"/>
              <a:t>tingkat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tinggi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seperti</a:t>
            </a:r>
            <a:r>
              <a:rPr lang="en-US" altLang="en-US" sz="2400" b="1" dirty="0"/>
              <a:t> EER (</a:t>
            </a:r>
            <a:r>
              <a:rPr lang="en-US" altLang="en-US" sz="2400" b="1" i="1" dirty="0"/>
              <a:t>enhanced entity relationship</a:t>
            </a:r>
            <a:r>
              <a:rPr lang="en-US" altLang="en-US" sz="2400" b="1" dirty="0"/>
              <a:t>) model.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2. </a:t>
            </a:r>
            <a:r>
              <a:rPr lang="en-US" altLang="en-US" sz="2400" b="1" dirty="0" err="1"/>
              <a:t>Perancangan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transaksi</a:t>
            </a:r>
            <a:r>
              <a:rPr lang="en-US" altLang="en-US" sz="2400" b="1" dirty="0"/>
              <a:t> 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 err="1"/>
              <a:t>menguji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aplikasi-aplikasi</a:t>
            </a:r>
            <a:r>
              <a:rPr lang="en-US" altLang="en-US" sz="2400" b="1" dirty="0"/>
              <a:t> database </a:t>
            </a:r>
            <a:r>
              <a:rPr lang="en-US" altLang="en-US" sz="2400" b="1" dirty="0" err="1"/>
              <a:t>dimana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kebutuhan-kebutuhannya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telah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dianalisa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pada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fase</a:t>
            </a:r>
            <a:r>
              <a:rPr lang="en-US" altLang="en-US" sz="2400" b="1" dirty="0"/>
              <a:t> 1, </a:t>
            </a:r>
            <a:r>
              <a:rPr lang="en-US" altLang="en-US" sz="2400" b="1" dirty="0" err="1"/>
              <a:t>dan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menghasilkan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perincian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transaksi-transaksi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ini</a:t>
            </a:r>
            <a:r>
              <a:rPr lang="en-US" altLang="en-US" sz="2400" b="1" dirty="0"/>
              <a:t>.</a:t>
            </a:r>
          </a:p>
        </p:txBody>
      </p:sp>
      <p:sp>
        <p:nvSpPr>
          <p:cNvPr id="2765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765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7301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: 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Pemilihan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DBMS (1)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2641600"/>
            <a:ext cx="9601196" cy="323426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 err="1"/>
              <a:t>Pemilihan</a:t>
            </a:r>
            <a:r>
              <a:rPr lang="en-US" altLang="en-US" b="1" dirty="0"/>
              <a:t> database </a:t>
            </a:r>
            <a:r>
              <a:rPr lang="en-US" altLang="en-US" b="1" dirty="0" err="1"/>
              <a:t>ditentukan</a:t>
            </a:r>
            <a:r>
              <a:rPr lang="en-US" altLang="en-US" b="1" dirty="0"/>
              <a:t> </a:t>
            </a:r>
            <a:r>
              <a:rPr lang="en-US" altLang="en-US" b="1" dirty="0" err="1"/>
              <a:t>oleh</a:t>
            </a:r>
            <a:r>
              <a:rPr lang="en-US" altLang="en-US" b="1" dirty="0"/>
              <a:t> </a:t>
            </a:r>
            <a:r>
              <a:rPr lang="en-US" altLang="en-US" b="1" dirty="0" err="1"/>
              <a:t>beberapa</a:t>
            </a:r>
            <a:r>
              <a:rPr lang="en-US" altLang="en-US" b="1" dirty="0"/>
              <a:t> </a:t>
            </a:r>
            <a:r>
              <a:rPr lang="en-US" altLang="en-US" b="1" dirty="0" err="1"/>
              <a:t>faktor</a:t>
            </a:r>
            <a:r>
              <a:rPr lang="en-US" altLang="en-US" b="1" dirty="0"/>
              <a:t>, </a:t>
            </a:r>
            <a:r>
              <a:rPr lang="en-US" altLang="en-US" b="1" dirty="0" err="1"/>
              <a:t>diantaranya</a:t>
            </a:r>
            <a:r>
              <a:rPr lang="en-US" altLang="en-US" b="1" dirty="0"/>
              <a:t>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1. </a:t>
            </a:r>
            <a:r>
              <a:rPr lang="en-US" altLang="en-US" b="1" dirty="0" err="1"/>
              <a:t>Struktur</a:t>
            </a:r>
            <a:r>
              <a:rPr lang="en-US" altLang="en-US" b="1" dirty="0"/>
              <a:t> data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    </a:t>
            </a:r>
            <a:r>
              <a:rPr lang="en-US" altLang="en-US" b="1" dirty="0" err="1"/>
              <a:t>Jika</a:t>
            </a:r>
            <a:r>
              <a:rPr lang="en-US" altLang="en-US" b="1" dirty="0"/>
              <a:t> data yang </a:t>
            </a:r>
            <a:r>
              <a:rPr lang="en-US" altLang="en-US" b="1" dirty="0" err="1"/>
              <a:t>disimpan</a:t>
            </a:r>
            <a:r>
              <a:rPr lang="en-US" altLang="en-US" b="1" dirty="0"/>
              <a:t> </a:t>
            </a:r>
            <a:r>
              <a:rPr lang="en-US" altLang="en-US" b="1" dirty="0" err="1"/>
              <a:t>dalam</a:t>
            </a:r>
            <a:r>
              <a:rPr lang="en-US" altLang="en-US" b="1" dirty="0"/>
              <a:t> database </a:t>
            </a:r>
            <a:r>
              <a:rPr lang="en-US" altLang="en-US" b="1" dirty="0" err="1"/>
              <a:t>mengikuti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struktur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hirarki</a:t>
            </a:r>
            <a:r>
              <a:rPr lang="en-US" altLang="en-US" b="1" dirty="0"/>
              <a:t>, </a:t>
            </a:r>
            <a:r>
              <a:rPr lang="en-US" altLang="en-US" b="1" dirty="0" err="1"/>
              <a:t>maka</a:t>
            </a:r>
            <a:r>
              <a:rPr lang="en-US" altLang="en-US" b="1" dirty="0"/>
              <a:t> </a:t>
            </a:r>
            <a:r>
              <a:rPr lang="en-US" altLang="en-US" b="1" dirty="0" err="1"/>
              <a:t>suatu</a:t>
            </a:r>
            <a:r>
              <a:rPr lang="en-US" altLang="en-US" b="1" dirty="0"/>
              <a:t> </a:t>
            </a:r>
            <a:r>
              <a:rPr lang="en-US" altLang="en-US" b="1" dirty="0" err="1"/>
              <a:t>jenis</a:t>
            </a:r>
            <a:r>
              <a:rPr lang="en-US" altLang="en-US" b="1" dirty="0"/>
              <a:t> </a:t>
            </a:r>
            <a:r>
              <a:rPr lang="en-US" altLang="en-US" b="1" dirty="0" err="1"/>
              <a:t>hirarki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DBMS </a:t>
            </a:r>
            <a:r>
              <a:rPr lang="en-US" altLang="en-US" b="1" dirty="0" err="1"/>
              <a:t>harus</a:t>
            </a:r>
            <a:r>
              <a:rPr lang="en-US" altLang="en-US" b="1" dirty="0"/>
              <a:t> </a:t>
            </a:r>
            <a:r>
              <a:rPr lang="en-US" altLang="en-US" b="1" dirty="0" err="1"/>
              <a:t>dipikirkan</a:t>
            </a:r>
            <a:r>
              <a:rPr lang="en-US" altLang="en-US" b="1" dirty="0"/>
              <a:t>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2. Personal yang </a:t>
            </a:r>
            <a:r>
              <a:rPr lang="en-US" altLang="en-US" b="1" dirty="0" err="1"/>
              <a:t>telah</a:t>
            </a:r>
            <a:r>
              <a:rPr lang="en-US" altLang="en-US" b="1" dirty="0"/>
              <a:t> </a:t>
            </a:r>
            <a:r>
              <a:rPr lang="en-US" altLang="en-US" b="1" dirty="0" err="1"/>
              <a:t>terbiasa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suatu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sistem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Jika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staf</a:t>
            </a:r>
            <a:r>
              <a:rPr lang="en-US" altLang="en-US" b="1" dirty="0" smtClean="0"/>
              <a:t> programmer </a:t>
            </a:r>
            <a:r>
              <a:rPr lang="en-US" altLang="en-US" b="1" dirty="0" err="1" smtClean="0"/>
              <a:t>dalam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suatu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organisasi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sudah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terbiasa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dengan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suatu</a:t>
            </a:r>
            <a:r>
              <a:rPr lang="en-US" altLang="en-US" b="1" dirty="0"/>
              <a:t> DBMS, </a:t>
            </a:r>
            <a:r>
              <a:rPr lang="en-US" altLang="en-US" b="1" dirty="0" err="1"/>
              <a:t>maka</a:t>
            </a:r>
            <a:r>
              <a:rPr lang="en-US" altLang="en-US" b="1" dirty="0"/>
              <a:t> </a:t>
            </a:r>
            <a:r>
              <a:rPr lang="en-US" altLang="en-US" b="1" dirty="0" err="1"/>
              <a:t>hal</a:t>
            </a:r>
            <a:r>
              <a:rPr lang="en-US" altLang="en-US" b="1" dirty="0"/>
              <a:t> </a:t>
            </a:r>
            <a:r>
              <a:rPr lang="en-US" altLang="en-US" b="1" dirty="0" err="1"/>
              <a:t>ini</a:t>
            </a:r>
            <a:r>
              <a:rPr lang="en-US" altLang="en-US" b="1" dirty="0"/>
              <a:t>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mengurangi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biaya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latihan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waktu</a:t>
            </a:r>
            <a:r>
              <a:rPr lang="en-US" altLang="en-US" b="1" dirty="0"/>
              <a:t> </a:t>
            </a:r>
            <a:r>
              <a:rPr lang="en-US" altLang="en-US" b="1" dirty="0" err="1"/>
              <a:t>belajar</a:t>
            </a:r>
            <a:r>
              <a:rPr lang="en-US" altLang="en-US" b="1" dirty="0"/>
              <a:t>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3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sp>
        <p:nvSpPr>
          <p:cNvPr id="2867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29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8677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9067800" y="6248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495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</TotalTime>
  <Words>1039</Words>
  <Application>Microsoft Office PowerPoint</Application>
  <PresentationFormat>Widescreen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</vt:lpstr>
      <vt:lpstr>Organic</vt:lpstr>
      <vt:lpstr>PERANCANGAN BASIS DATA</vt:lpstr>
      <vt:lpstr>Definisi Basisdata</vt:lpstr>
      <vt:lpstr>Definisi Perancangan Basisdata </vt:lpstr>
      <vt:lpstr>Proses Perancangan Database</vt:lpstr>
      <vt:lpstr>Fase 1 :  Pengumpulan data dan analisa</vt:lpstr>
      <vt:lpstr>Aktifitas-aktifitas pengumpulan data dan analisa :</vt:lpstr>
      <vt:lpstr>Fase 2 :  Perancangan database konseptual</vt:lpstr>
      <vt:lpstr>Aktifitas paralel perancangan database secara konseptual :</vt:lpstr>
      <vt:lpstr>Fase 3 :  Pemilihan DBMS (1)</vt:lpstr>
      <vt:lpstr>Fase 3 :  Pemilihan DBMS (2)</vt:lpstr>
      <vt:lpstr>Fase 4 :  Perancangan database secara logika (pemetaan model data) </vt:lpstr>
      <vt:lpstr>Fase 5 :  Perancangan database fisik</vt:lpstr>
      <vt:lpstr>Petunjuk pemilihan perancangan database secara fisik (1):</vt:lpstr>
      <vt:lpstr>Petunjuk pemilihan perancangan database secara fisik (1):</vt:lpstr>
      <vt:lpstr>Fase 6 : Implementasi sistem database</vt:lpstr>
      <vt:lpstr>ALASAN PERANCANGAN  BASIS DATA</vt:lpstr>
      <vt:lpstr>Perbedaan Perancangan Berdasarkan Pendekatan Sistem</vt:lpstr>
      <vt:lpstr>Perbedaan Perancangan Berdasarkan Pendekatan Sistem</vt:lpstr>
      <vt:lpstr>Tool Perancangan  Analisis &amp; Disain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PERANCANGAN BASIS DATA</dc:title>
  <dc:creator>masagi</dc:creator>
  <cp:lastModifiedBy>masagi</cp:lastModifiedBy>
  <cp:revision>12</cp:revision>
  <dcterms:created xsi:type="dcterms:W3CDTF">2018-04-05T22:44:15Z</dcterms:created>
  <dcterms:modified xsi:type="dcterms:W3CDTF">2018-04-06T03:41:57Z</dcterms:modified>
</cp:coreProperties>
</file>