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8"/>
  </p:notesMasterIdLst>
  <p:sldIdLst>
    <p:sldId id="369" r:id="rId2"/>
    <p:sldId id="714" r:id="rId3"/>
    <p:sldId id="715" r:id="rId4"/>
    <p:sldId id="716" r:id="rId5"/>
    <p:sldId id="434" r:id="rId6"/>
    <p:sldId id="717" r:id="rId7"/>
    <p:sldId id="718" r:id="rId8"/>
    <p:sldId id="719" r:id="rId9"/>
    <p:sldId id="720" r:id="rId10"/>
    <p:sldId id="441" r:id="rId11"/>
    <p:sldId id="721" r:id="rId12"/>
    <p:sldId id="722" r:id="rId13"/>
    <p:sldId id="723" r:id="rId14"/>
    <p:sldId id="727" r:id="rId15"/>
    <p:sldId id="725" r:id="rId16"/>
    <p:sldId id="726" r:id="rId17"/>
    <p:sldId id="446" r:id="rId18"/>
    <p:sldId id="450" r:id="rId19"/>
    <p:sldId id="451" r:id="rId20"/>
    <p:sldId id="731" r:id="rId21"/>
    <p:sldId id="760" r:id="rId22"/>
    <p:sldId id="732" r:id="rId23"/>
    <p:sldId id="751" r:id="rId24"/>
    <p:sldId id="752" r:id="rId25"/>
    <p:sldId id="755" r:id="rId26"/>
    <p:sldId id="749" r:id="rId27"/>
    <p:sldId id="486" r:id="rId28"/>
    <p:sldId id="463" r:id="rId29"/>
    <p:sldId id="464" r:id="rId30"/>
    <p:sldId id="465" r:id="rId31"/>
    <p:sldId id="467" r:id="rId32"/>
    <p:sldId id="481" r:id="rId33"/>
    <p:sldId id="482" r:id="rId34"/>
    <p:sldId id="483" r:id="rId35"/>
    <p:sldId id="484" r:id="rId36"/>
    <p:sldId id="76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9" d="100"/>
          <a:sy n="89" d="100"/>
        </p:scale>
        <p:origin x="972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5794C9-44C6-42FE-8EB0-A9059882E505}" type="slidenum">
              <a:rPr lang="en-GB"/>
              <a:pPr/>
              <a:t>5</a:t>
            </a:fld>
            <a:endParaRPr lang="en-GB"/>
          </a:p>
        </p:txBody>
      </p:sp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DA60A26-DAA2-4BA6-9F68-317C27BAAF9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80D17E-E629-4A57-A4E3-ABBF6F0DD4C9}" type="slidenum">
              <a:rPr lang="en-GB"/>
              <a:pPr/>
              <a:t>17</a:t>
            </a:fld>
            <a:endParaRPr lang="en-GB"/>
          </a:p>
        </p:txBody>
      </p:sp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B7AFC5D-8707-49A3-AA5A-9A85FE3ED72E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1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970107-BE38-4474-9132-216DB734A01F}" type="slidenum">
              <a:rPr lang="en-GB"/>
              <a:pPr/>
              <a:t>20</a:t>
            </a:fld>
            <a:endParaRPr lang="en-GB"/>
          </a:p>
        </p:txBody>
      </p:sp>
      <p:sp>
        <p:nvSpPr>
          <p:cNvPr id="9011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D38ADFA-08D0-41C1-8E6C-3429AB16E8C0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DF3C6D-1695-4A96-BB58-89BD301D0BCF}" type="slidenum">
              <a:rPr lang="en-GB"/>
              <a:pPr/>
              <a:t>21</a:t>
            </a:fld>
            <a:endParaRPr lang="en-GB"/>
          </a:p>
        </p:txBody>
      </p:sp>
      <p:sp>
        <p:nvSpPr>
          <p:cNvPr id="8908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F675BC-8CC9-4DD3-BECD-262F54EF388C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4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4/7/2018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4/7/2018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4/7/2018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k.uni-trier.de/~ley/db/conf/vldb/vldb94.html" TargetMode="External"/><Relationship Id="rId2" Type="http://schemas.openxmlformats.org/officeDocument/2006/relationships/hyperlink" Target="http://www.informatik.uni-trier.de/~ley/db/conf/sigmod/sigmod93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5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15" Type="http://schemas.openxmlformats.org/officeDocument/2006/relationships/image" Target="../media/image3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emf"/><Relationship Id="rId1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3.e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11" Type="http://schemas.openxmlformats.org/officeDocument/2006/relationships/image" Target="../media/image45.png"/><Relationship Id="rId5" Type="http://schemas.openxmlformats.org/officeDocument/2006/relationships/image" Target="../media/image2.emf"/><Relationship Id="rId10" Type="http://schemas.openxmlformats.org/officeDocument/2006/relationships/image" Target="../media/image44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6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br>
              <a:rPr lang="en-US" dirty="0" smtClean="0"/>
            </a:br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Frequent </a:t>
            </a:r>
            <a:r>
              <a:rPr lang="en-US" dirty="0" err="1" smtClean="0"/>
              <a:t>Itemsets</a:t>
            </a:r>
            <a:endParaRPr lang="en-US" dirty="0" smtClean="0"/>
          </a:p>
          <a:p>
            <a:r>
              <a:rPr lang="en-US" dirty="0" smtClean="0"/>
              <a:t>Association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Frequent </a:t>
            </a:r>
            <a:r>
              <a:rPr lang="en-US" dirty="0" err="1" smtClean="0"/>
              <a:t>Itemsets</a:t>
            </a:r>
            <a:r>
              <a:rPr lang="en-US" dirty="0" smtClean="0"/>
              <a:t>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Input</a:t>
            </a:r>
            <a:r>
              <a:rPr lang="en-US" dirty="0"/>
              <a:t>: A set of transactions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dirty="0"/>
              <a:t>, over a set of items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Output</a:t>
            </a:r>
            <a:r>
              <a:rPr lang="en-US" dirty="0"/>
              <a:t>: All </a:t>
            </a:r>
            <a:r>
              <a:rPr lang="en-US" dirty="0" err="1" smtClean="0"/>
              <a:t>itemsets</a:t>
            </a:r>
            <a:r>
              <a:rPr lang="en-US" dirty="0" smtClean="0"/>
              <a:t> with </a:t>
            </a:r>
            <a:r>
              <a:rPr lang="en-US" dirty="0"/>
              <a:t>items 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/>
              <a:t> having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support </a:t>
            </a:r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≥ </a:t>
            </a:r>
            <a:r>
              <a:rPr lang="en-US" i="1" dirty="0" err="1">
                <a:solidFill>
                  <a:srgbClr val="FF0000"/>
                </a:solidFill>
                <a:cs typeface="Arial" pitchFamily="34" charset="0"/>
              </a:rPr>
              <a:t>minsup</a:t>
            </a:r>
            <a:r>
              <a:rPr lang="en-US" i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threshold</a:t>
            </a:r>
            <a:endParaRPr lang="en-US" dirty="0" smtClean="0"/>
          </a:p>
          <a:p>
            <a:pPr lvl="1"/>
            <a:endParaRPr lang="en-US" dirty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Problem parameters: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N = |T|: </a:t>
            </a:r>
            <a:r>
              <a:rPr lang="en-US" dirty="0" smtClean="0">
                <a:cs typeface="Arial" pitchFamily="34" charset="0"/>
              </a:rPr>
              <a:t>number of transactions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 = |I|: </a:t>
            </a:r>
            <a:r>
              <a:rPr lang="en-US" dirty="0" smtClean="0">
                <a:cs typeface="Arial" pitchFamily="34" charset="0"/>
              </a:rPr>
              <a:t>number of (distinct) items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w</a:t>
            </a:r>
            <a:r>
              <a:rPr lang="en-US" dirty="0" smtClean="0">
                <a:cs typeface="Arial" pitchFamily="34" charset="0"/>
              </a:rPr>
              <a:t>: max width of a transaction</a:t>
            </a:r>
          </a:p>
          <a:p>
            <a:pPr lvl="1"/>
            <a:r>
              <a:rPr lang="en-US" dirty="0" smtClean="0">
                <a:cs typeface="Arial" pitchFamily="34" charset="0"/>
              </a:rPr>
              <a:t>Number of possible </a:t>
            </a:r>
            <a:r>
              <a:rPr lang="en-US" dirty="0" err="1" smtClean="0">
                <a:cs typeface="Arial" pitchFamily="34" charset="0"/>
              </a:rPr>
              <a:t>itemsets</a:t>
            </a:r>
            <a:r>
              <a:rPr lang="en-US" dirty="0" smtClean="0">
                <a:cs typeface="Arial" pitchFamily="34" charset="0"/>
              </a:rPr>
              <a:t>?</a:t>
            </a:r>
            <a:endParaRPr lang="en-US" baseline="30000" dirty="0" smtClean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Scale of the problem:</a:t>
            </a:r>
          </a:p>
          <a:p>
            <a:pPr lvl="1"/>
            <a:r>
              <a:rPr lang="en-US" dirty="0" err="1"/>
              <a:t>WalMart</a:t>
            </a:r>
            <a:r>
              <a:rPr lang="en-US" dirty="0"/>
              <a:t> sells 100,000 items and can store billions of baskets.</a:t>
            </a:r>
          </a:p>
          <a:p>
            <a:pPr lvl="1"/>
            <a:r>
              <a:rPr lang="en-US" dirty="0"/>
              <a:t>The Web has  billions of words and many billions of pages.</a:t>
            </a:r>
          </a:p>
          <a:p>
            <a:endParaRPr lang="en-US" dirty="0"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4427824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M =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</a:t>
            </a:r>
            <a:r>
              <a:rPr lang="en-US" sz="2000" baseline="30000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010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itemset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lattice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" y="1316038"/>
          <a:ext cx="7034213" cy="531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6" r:id="rId3" imgW="9811512" imgH="7395972" progId="Visio.Drawing.11">
                  <p:embed/>
                </p:oleObj>
              </mc:Choice>
              <mc:Fallback>
                <p:oleObj r:id="rId3" imgW="9811512" imgH="739597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16038"/>
                        <a:ext cx="7034213" cy="531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943599" y="5943600"/>
            <a:ext cx="3026229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Given </a:t>
            </a:r>
            <a:r>
              <a:rPr lang="en-GB" b="1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d</a:t>
            </a:r>
            <a:r>
              <a:rPr lang="en-GB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items, there are </a:t>
            </a:r>
            <a:r>
              <a:rPr lang="en-GB" b="1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2</a:t>
            </a:r>
            <a:r>
              <a:rPr lang="en-GB" b="1" baseline="30000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d</a:t>
            </a:r>
            <a:r>
              <a:rPr lang="en-GB" b="1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possible  </a:t>
            </a:r>
            <a:r>
              <a:rPr lang="en-GB" b="1" dirty="0" err="1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itemsets</a:t>
            </a:r>
            <a:endParaRPr lang="en-GB" b="1" dirty="0">
              <a:solidFill>
                <a:srgbClr val="000000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A Naïve Algorithm</a:t>
            </a:r>
            <a:endParaRPr lang="en-US" dirty="0"/>
          </a:p>
        </p:txBody>
      </p:sp>
      <p:sp>
        <p:nvSpPr>
          <p:cNvPr id="121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2667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Brute-force </a:t>
            </a:r>
            <a:r>
              <a:rPr lang="en-US" dirty="0" smtClean="0"/>
              <a:t>approach</a:t>
            </a:r>
            <a:r>
              <a:rPr lang="en-US" dirty="0"/>
              <a:t>, </a:t>
            </a:r>
            <a:r>
              <a:rPr lang="en-US" dirty="0" smtClean="0"/>
              <a:t>each </a:t>
            </a:r>
            <a:r>
              <a:rPr lang="en-US" dirty="0" err="1"/>
              <a:t>itemset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candidate 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en-US" dirty="0" smtClean="0"/>
              <a:t>Consider each </a:t>
            </a:r>
            <a:r>
              <a:rPr lang="en-US" dirty="0" err="1"/>
              <a:t>itemset</a:t>
            </a:r>
            <a:r>
              <a:rPr lang="en-US" dirty="0"/>
              <a:t> in the </a:t>
            </a:r>
            <a:r>
              <a:rPr lang="en-US" dirty="0" smtClean="0"/>
              <a:t>lattice, and count </a:t>
            </a:r>
            <a:r>
              <a:rPr lang="en-US" dirty="0"/>
              <a:t>the support of each candidate by scanning the </a:t>
            </a:r>
            <a:r>
              <a:rPr lang="en-US" dirty="0" smtClean="0"/>
              <a:t>data</a:t>
            </a:r>
            <a:endParaRPr lang="en-US" dirty="0"/>
          </a:p>
          <a:p>
            <a:pPr lvl="1"/>
            <a:r>
              <a:rPr lang="en-US" dirty="0" smtClean="0"/>
              <a:t>Time Complexity </a:t>
            </a:r>
            <a:r>
              <a:rPr lang="en-US" dirty="0"/>
              <a:t>~ O(</a:t>
            </a:r>
            <a:r>
              <a:rPr lang="en-US" dirty="0" err="1"/>
              <a:t>NMw</a:t>
            </a:r>
            <a:r>
              <a:rPr lang="en-US" dirty="0"/>
              <a:t>) </a:t>
            </a:r>
            <a:r>
              <a:rPr lang="en-US" dirty="0" smtClean="0"/>
              <a:t>, Space Complexity ~ O(M)</a:t>
            </a:r>
          </a:p>
          <a:p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Scan the data, and for each transaction generate all possible </a:t>
            </a:r>
            <a:r>
              <a:rPr lang="en-US" dirty="0" err="1" smtClean="0"/>
              <a:t>itemsets</a:t>
            </a:r>
            <a:r>
              <a:rPr lang="en-US" dirty="0" smtClean="0"/>
              <a:t>. Keep a count for each </a:t>
            </a:r>
            <a:r>
              <a:rPr lang="en-US" dirty="0" err="1" smtClean="0"/>
              <a:t>itemset</a:t>
            </a:r>
            <a:r>
              <a:rPr lang="en-US" dirty="0" smtClean="0"/>
              <a:t> in the data.</a:t>
            </a:r>
          </a:p>
          <a:p>
            <a:pPr lvl="1"/>
            <a:r>
              <a:rPr lang="en-US" dirty="0"/>
              <a:t>Time Complexity ~ </a:t>
            </a:r>
            <a:r>
              <a:rPr lang="en-US" dirty="0" smtClean="0"/>
              <a:t>O(</a:t>
            </a:r>
            <a:r>
              <a:rPr lang="en-US" dirty="0" err="1" smtClean="0"/>
              <a:t>N2</a:t>
            </a:r>
            <a:r>
              <a:rPr lang="en-US" baseline="30000" dirty="0" err="1" smtClean="0"/>
              <a:t>w</a:t>
            </a:r>
            <a:r>
              <a:rPr lang="en-US" dirty="0"/>
              <a:t>) , Space Complexity ~ O(M)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Expensive since M = </a:t>
            </a:r>
            <a:r>
              <a:rPr lang="en-US" dirty="0" err="1">
                <a:solidFill>
                  <a:srgbClr val="FF0000"/>
                </a:solidFill>
              </a:rPr>
              <a:t>2</a:t>
            </a:r>
            <a:r>
              <a:rPr lang="en-US" baseline="30000" dirty="0" err="1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!!!</a:t>
            </a:r>
          </a:p>
        </p:txBody>
      </p:sp>
      <p:graphicFrame>
        <p:nvGraphicFramePr>
          <p:cNvPr id="1214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43295"/>
              </p:ext>
            </p:extLst>
          </p:nvPr>
        </p:nvGraphicFramePr>
        <p:xfrm>
          <a:off x="2133600" y="4191000"/>
          <a:ext cx="6657702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0" name="Visio" r:id="rId3" imgW="7643978" imgH="2744343" progId="Visio.Drawing.6">
                  <p:embed/>
                </p:oleObj>
              </mc:Choice>
              <mc:Fallback>
                <p:oleObj name="Visio" r:id="rId3" imgW="7643978" imgH="2744343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91000"/>
                        <a:ext cx="6657702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012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44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00E3-F3D2-4395-A097-E00BDFEA346C}" type="slidenum">
              <a:rPr lang="en-US"/>
              <a:pPr/>
              <a:t>13</a:t>
            </a:fld>
            <a:endParaRPr lang="en-US"/>
          </a:p>
        </p:txBody>
      </p:sp>
      <p:sp>
        <p:nvSpPr>
          <p:cNvPr id="624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Model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/>
              <a:t>Typically, data is kept in flat files rather than in a database system.</a:t>
            </a:r>
          </a:p>
          <a:p>
            <a:pPr lvl="1"/>
            <a:r>
              <a:rPr lang="en-US" dirty="0"/>
              <a:t>Stored on disk.</a:t>
            </a:r>
          </a:p>
          <a:p>
            <a:pPr lvl="1"/>
            <a:r>
              <a:rPr lang="en-US" dirty="0"/>
              <a:t>Stored basket-by-basket.</a:t>
            </a:r>
          </a:p>
          <a:p>
            <a:pPr lvl="1"/>
            <a:r>
              <a:rPr lang="en-US" dirty="0"/>
              <a:t>Expand baskets into pairs, triples, etc. as you read baskets.</a:t>
            </a:r>
          </a:p>
          <a:p>
            <a:pPr lvl="2"/>
            <a:r>
              <a:rPr lang="en-US" dirty="0"/>
              <a:t>Use 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en-US" dirty="0"/>
              <a:t>  nested loops to generate all sets of size 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55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file: retail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0 1 2 3 4 5 6 7 8 9 10 11 12 13 14 15 16 17 18 19 20 21 22 23 24 25 26 27 28 29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30 31 32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33 34 35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36 37 38 39 40 41 42 43 44 45 46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38 39 47 48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38 39 48 49 50 51 52 53 54 55 56 57 58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32 41 59 60 61 62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3 39 48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63 64 65 66 67 68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32 69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48 70 71 72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39 73 74 75 76 77 78 79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36 38 39 41 48 79 80 81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82 83 84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41 85 86 87 88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39 48 89 90 91 92 93 94 95 96 97 98 99 100 101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36 38 39 48 89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39 41 102 103 104 105 106 107 108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38 39 41 109 110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39 111 112 113 114 115 116 117 118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119 120 121 122 123 124 125 126 127 128 129 130 131 132 133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48 134 135 136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39 48 137 138 139 140 141 142 143 144 145 146 147 148 149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39 150 151 152 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38 39 56 153 154 155 </a:t>
            </a:r>
          </a:p>
        </p:txBody>
      </p: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6003925" y="2471738"/>
            <a:ext cx="31400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items are</a:t>
            </a:r>
          </a:p>
          <a:p>
            <a:r>
              <a:rPr lang="en-US" dirty="0"/>
              <a:t>positive integers,</a:t>
            </a:r>
          </a:p>
          <a:p>
            <a:r>
              <a:rPr lang="en-US" dirty="0"/>
              <a:t>and </a:t>
            </a:r>
            <a:r>
              <a:rPr lang="en-US" dirty="0" smtClean="0"/>
              <a:t>each basket corresponds to a line in the file of space separated integers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8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30F4-8C1C-4F43-AD57-032FFA1567E2}" type="slidenum">
              <a:rPr lang="en-US"/>
              <a:pPr/>
              <a:t>15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Model – (2)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true cost of mining disk-resident data is usually the </a:t>
            </a:r>
            <a:r>
              <a:rPr lang="en-US" dirty="0">
                <a:solidFill>
                  <a:srgbClr val="0070C0"/>
                </a:solidFill>
              </a:rPr>
              <a:t>number of disk I/O’s</a:t>
            </a:r>
            <a:r>
              <a:rPr lang="en-US" dirty="0"/>
              <a:t>.</a:t>
            </a:r>
          </a:p>
          <a:p>
            <a:r>
              <a:rPr lang="en-US" dirty="0"/>
              <a:t>In practice, association-rule algorithms read the data 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passes</a:t>
            </a:r>
            <a:r>
              <a:rPr lang="en-US" i="1" dirty="0">
                <a:solidFill>
                  <a:srgbClr val="FF0066"/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–  all baskets read in turn.</a:t>
            </a:r>
          </a:p>
          <a:p>
            <a:r>
              <a:rPr lang="en-US" dirty="0"/>
              <a:t>Thus, we measure the cost by the </a:t>
            </a:r>
            <a:r>
              <a:rPr lang="en-US" dirty="0">
                <a:solidFill>
                  <a:srgbClr val="0070C0"/>
                </a:solidFill>
              </a:rPr>
              <a:t>number of passes </a:t>
            </a:r>
            <a:r>
              <a:rPr lang="en-US" dirty="0"/>
              <a:t>an algorithm takes.</a:t>
            </a:r>
          </a:p>
        </p:txBody>
      </p:sp>
    </p:spTree>
    <p:extLst>
      <p:ext uri="{BB962C8B-B14F-4D97-AF65-F5344CB8AC3E}">
        <p14:creationId xmlns:p14="http://schemas.microsoft.com/office/powerpoint/2010/main" val="396254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DE20D-405B-40FD-9AD0-9E04A7866E06}" type="slidenum">
              <a:rPr lang="en-US"/>
              <a:pPr/>
              <a:t>16</a:t>
            </a:fld>
            <a:endParaRPr lang="en-US"/>
          </a:p>
        </p:txBody>
      </p:sp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Main-Memory Bottleneck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many frequent-itemset algorithms, main memory is the critical resource.</a:t>
            </a:r>
          </a:p>
          <a:p>
            <a:pPr lvl="1"/>
            <a:r>
              <a:rPr lang="en-US"/>
              <a:t>As we read baskets, we need to count something, e.g., occurrences of pairs.</a:t>
            </a:r>
          </a:p>
          <a:p>
            <a:pPr lvl="1"/>
            <a:r>
              <a:rPr lang="en-US"/>
              <a:t>The number of different things we can count is limited by main memory.</a:t>
            </a:r>
          </a:p>
          <a:p>
            <a:pPr lvl="1"/>
            <a:r>
              <a:rPr lang="en-US"/>
              <a:t>Swapping counts in/out is a disaster (</a:t>
            </a:r>
            <a:r>
              <a:rPr lang="en-US">
                <a:solidFill>
                  <a:srgbClr val="FF0066"/>
                </a:solidFill>
              </a:rPr>
              <a:t>why</a:t>
            </a:r>
            <a:r>
              <a:rPr lang="en-US"/>
              <a:t>?).</a:t>
            </a:r>
          </a:p>
        </p:txBody>
      </p:sp>
    </p:spTree>
    <p:extLst>
      <p:ext uri="{BB962C8B-B14F-4D97-AF65-F5344CB8AC3E}">
        <p14:creationId xmlns:p14="http://schemas.microsoft.com/office/powerpoint/2010/main" val="6092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228600" y="457200"/>
            <a:ext cx="82296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GB" sz="4000" spc="-1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Apriori</a:t>
            </a:r>
            <a:r>
              <a:rPr lang="en-GB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Principle</a:t>
            </a:r>
            <a:endParaRPr lang="en-GB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11163" y="1447800"/>
            <a:ext cx="8580437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750"/>
              </a:spcBef>
              <a:buClr>
                <a:srgbClr val="CC3300"/>
              </a:buClr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 err="1">
                <a:solidFill>
                  <a:srgbClr val="FF0000"/>
                </a:solidFill>
                <a:ea typeface="DejaVu LGC Sans" charset="0"/>
                <a:cs typeface="DejaVu LGC Sans" charset="0"/>
              </a:rPr>
              <a:t>Apriori</a:t>
            </a:r>
            <a:r>
              <a:rPr lang="en-GB" sz="28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ea typeface="DejaVu LGC Sans" charset="0"/>
                <a:cs typeface="DejaVu LGC Sans" charset="0"/>
              </a:rPr>
              <a:t>principle (Main observation):</a:t>
            </a: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an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frequent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then all of its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subsets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must also be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frequent</a:t>
            </a: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an </a:t>
            </a:r>
            <a:r>
              <a:rPr lang="en-GB" sz="2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</a:t>
            </a:r>
            <a:r>
              <a:rPr lang="en-GB" sz="2400" dirty="0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not frequent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then all of its </a:t>
            </a:r>
            <a:r>
              <a:rPr lang="en-GB" sz="2400" dirty="0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supersets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cannot be frequent</a:t>
            </a: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057400" lvl="4" indent="-228600">
              <a:lnSpc>
                <a:spcPct val="90000"/>
              </a:lnSpc>
              <a:spcBef>
                <a:spcPts val="475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support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an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never exceeds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support of its subsets</a:t>
            </a: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This is known as the </a:t>
            </a:r>
            <a:r>
              <a:rPr lang="en-GB" sz="24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anti-monotone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property of support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745872"/>
              </p:ext>
            </p:extLst>
          </p:nvPr>
        </p:nvGraphicFramePr>
        <p:xfrm>
          <a:off x="2251868" y="3529412"/>
          <a:ext cx="4899025" cy="50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5" name="Εξίσωση" r:id="rId4" imgW="1955520" imgH="203040" progId="Equation.3">
                  <p:embed/>
                </p:oleObj>
              </mc:Choice>
              <mc:Fallback>
                <p:oleObj name="Εξίσωση" r:id="rId4" imgW="1955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868" y="3529412"/>
                        <a:ext cx="4899025" cy="509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1632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Illustration of the </a:t>
            </a:r>
            <a:r>
              <a:rPr lang="en-US" dirty="0" err="1" smtClean="0"/>
              <a:t>Apriori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AutoShape 13"/>
          <p:cNvSpPr>
            <a:spLocks noChangeAspect="1" noChangeArrowheads="1" noTextEdit="1"/>
          </p:cNvSpPr>
          <p:nvPr/>
        </p:nvSpPr>
        <p:spPr bwMode="auto">
          <a:xfrm>
            <a:off x="685800" y="1520599"/>
            <a:ext cx="7239000" cy="528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93611"/>
            <a:ext cx="7246938" cy="529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6477000" y="5456011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="0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6400800" y="5379811"/>
            <a:ext cx="2362200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</a:rPr>
              <a:t>Found to be frequent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6781800" y="4694011"/>
            <a:ext cx="4572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086600" y="4419600"/>
            <a:ext cx="685800" cy="960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6319157" y="1566765"/>
            <a:ext cx="1534886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</a:rPr>
              <a:t>Frequent subsets  </a:t>
            </a:r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Illustration of the </a:t>
            </a:r>
            <a:r>
              <a:rPr lang="en-US" dirty="0" err="1" smtClean="0"/>
              <a:t>Apriori</a:t>
            </a:r>
            <a:r>
              <a:rPr lang="en-US" dirty="0" smtClean="0"/>
              <a:t> principle</a:t>
            </a:r>
            <a:endParaRPr lang="en-US" dirty="0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52400" y="1319212"/>
            <a:ext cx="8829675" cy="5233988"/>
            <a:chOff x="144" y="1022"/>
            <a:chExt cx="5562" cy="3297"/>
          </a:xfrm>
        </p:grpSpPr>
        <p:sp>
          <p:nvSpPr>
            <p:cNvPr id="4" name="Line 2"/>
            <p:cNvSpPr>
              <a:spLocks noChangeShapeType="1"/>
            </p:cNvSpPr>
            <p:nvPr/>
          </p:nvSpPr>
          <p:spPr bwMode="auto">
            <a:xfrm flipV="1">
              <a:off x="864" y="2255"/>
              <a:ext cx="576" cy="19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44" y="2448"/>
              <a:ext cx="1008" cy="405"/>
            </a:xfrm>
            <a:prstGeom prst="rect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C6D9C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C6D9C"/>
                  </a:solidFill>
                  <a:latin typeface="Arial" charset="0"/>
                  <a:ea typeface="DejaVu LGC Sans" charset="0"/>
                  <a:cs typeface="DejaVu LGC Sans" charset="0"/>
                </a:rPr>
                <a:t>Found to be Infrequent</a:t>
              </a:r>
            </a:p>
          </p:txBody>
        </p:sp>
        <p:graphicFrame>
          <p:nvGraphicFramePr>
            <p:cNvPr id="6" name="Object 4"/>
            <p:cNvGraphicFramePr>
              <a:graphicFrameLocks noChangeAspect="1"/>
            </p:cNvGraphicFramePr>
            <p:nvPr/>
          </p:nvGraphicFramePr>
          <p:xfrm>
            <a:off x="1392" y="1022"/>
            <a:ext cx="4315" cy="3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54" r:id="rId3" imgW="9866478" imgH="7377618" progId="">
                    <p:embed/>
                  </p:oleObj>
                </mc:Choice>
                <mc:Fallback>
                  <p:oleObj r:id="rId3" imgW="9866478" imgH="7377618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1022"/>
                          <a:ext cx="4315" cy="3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916112" y="1319212"/>
            <a:ext cx="7067550" cy="5235576"/>
            <a:chOff x="1255" y="1022"/>
            <a:chExt cx="4452" cy="3298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1392" y="1022"/>
            <a:ext cx="4315" cy="3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55" r:id="rId5" imgW="9866478" imgH="7377618" progId="">
                    <p:embed/>
                  </p:oleObj>
                </mc:Choice>
                <mc:Fallback>
                  <p:oleObj r:id="rId5" imgW="9866478" imgH="7377618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1022"/>
                          <a:ext cx="4315" cy="3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255" y="4031"/>
              <a:ext cx="912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 smtClean="0">
                  <a:solidFill>
                    <a:srgbClr val="FF0000"/>
                  </a:solidFill>
                  <a:latin typeface="Arial" charset="0"/>
                  <a:ea typeface="DejaVu LGC Sans" charset="0"/>
                  <a:cs typeface="DejaVu LGC Sans" charset="0"/>
                </a:rPr>
                <a:t>Pruned</a:t>
              </a:r>
              <a:endParaRPr lang="en-GB" b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21904" y="5614433"/>
            <a:ext cx="228780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Infrequent supersets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how it all started…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Rakesh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Agrawal, Tomasz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Imielinski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Arun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N. Swami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Mining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Association Rules </a:t>
            </a:r>
            <a:r>
              <a:rPr lang="en-US" dirty="0"/>
              <a:t>between Sets of Items in Large Databases. </a:t>
            </a:r>
            <a:r>
              <a:rPr lang="en-US" dirty="0">
                <a:hlinkClick r:id="rId2" action="ppaction://hlinkfile"/>
              </a:rPr>
              <a:t>SIGMOD Conference 1993</a:t>
            </a:r>
            <a:r>
              <a:rPr lang="en-US" dirty="0"/>
              <a:t>: 207-216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Rakesh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Agrawal</a:t>
            </a:r>
            <a:r>
              <a:rPr lang="en-US" dirty="0"/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Ramakrishnan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Srikant</a:t>
            </a:r>
            <a:r>
              <a:rPr lang="en-US" dirty="0" smtClean="0"/>
              <a:t>: </a:t>
            </a:r>
            <a:r>
              <a:rPr lang="en-US" dirty="0"/>
              <a:t>Fast Algorithms for </a:t>
            </a:r>
            <a:r>
              <a:rPr lang="en-US" dirty="0">
                <a:solidFill>
                  <a:srgbClr val="FF0000"/>
                </a:solidFill>
              </a:rPr>
              <a:t>Mining Association Rules </a:t>
            </a:r>
            <a:r>
              <a:rPr lang="en-US" dirty="0"/>
              <a:t>in Large Databases. </a:t>
            </a:r>
            <a:r>
              <a:rPr lang="en-US" dirty="0">
                <a:hlinkClick r:id="rId3" action="ppaction://hlinkfile"/>
              </a:rPr>
              <a:t>VLDB 1994</a:t>
            </a:r>
            <a:r>
              <a:rPr lang="en-US" dirty="0"/>
              <a:t>: </a:t>
            </a:r>
            <a:r>
              <a:rPr lang="en-US" dirty="0" smtClean="0"/>
              <a:t>487-499</a:t>
            </a:r>
          </a:p>
          <a:p>
            <a:endParaRPr lang="en-US" dirty="0"/>
          </a:p>
          <a:p>
            <a:r>
              <a:rPr lang="en-US" dirty="0" smtClean="0"/>
              <a:t>These two papers are credited with the birth of Data Mining</a:t>
            </a:r>
          </a:p>
          <a:p>
            <a:r>
              <a:rPr lang="en-US" dirty="0" smtClean="0"/>
              <a:t>For a long time people were fascinated with </a:t>
            </a:r>
            <a:r>
              <a:rPr lang="en-US" dirty="0" smtClean="0">
                <a:solidFill>
                  <a:srgbClr val="FF0000"/>
                </a:solidFill>
              </a:rPr>
              <a:t>Association Rules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Frequent </a:t>
            </a:r>
            <a:r>
              <a:rPr lang="en-US" dirty="0" err="1" smtClean="0">
                <a:solidFill>
                  <a:srgbClr val="FF0000"/>
                </a:solidFill>
              </a:rPr>
              <a:t>Itemsets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Some people (in industry and academia) still 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19200" y="4267200"/>
            <a:ext cx="7620000" cy="990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19200" y="3276600"/>
            <a:ext cx="7620000" cy="990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52400" y="609600"/>
            <a:ext cx="89916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4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2400" y="5967186"/>
            <a:ext cx="80994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R. Agrawal, R. </a:t>
            </a:r>
            <a:r>
              <a:rPr lang="en-GB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Srikant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"Fast Algorithms for Mining Association Rules", 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Proc. of the 20th Int'l Conference on Very Large Databases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1994.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Apriori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4029" y="1535804"/>
            <a:ext cx="3012363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Level-wise approach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69993" y="1299083"/>
            <a:ext cx="4652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C</a:t>
            </a:r>
            <a:r>
              <a:rPr lang="en-US" sz="2400" b="1" baseline="-25000" dirty="0" err="1" smtClean="0">
                <a:solidFill>
                  <a:srgbClr val="0070C0"/>
                </a:solidFill>
              </a:rPr>
              <a:t>k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rgbClr val="0070C0"/>
                </a:solidFill>
              </a:rPr>
              <a:t>candidate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of size </a:t>
            </a:r>
            <a:r>
              <a:rPr lang="en-US" sz="2400" dirty="0" smtClean="0">
                <a:solidFill>
                  <a:srgbClr val="00B050"/>
                </a:solidFill>
              </a:rPr>
              <a:t>k</a:t>
            </a:r>
          </a:p>
          <a:p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2400" b="1" baseline="-25000" dirty="0" err="1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frequent</a:t>
            </a:r>
            <a:r>
              <a:rPr lang="en-US" sz="2400" dirty="0" smtClean="0"/>
              <a:t>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of size </a:t>
            </a:r>
            <a:r>
              <a:rPr lang="en-US" sz="2400" dirty="0" smtClean="0">
                <a:solidFill>
                  <a:srgbClr val="00B050"/>
                </a:solidFill>
              </a:rPr>
              <a:t>k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4321629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Candidate generation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76200" y="3314700"/>
            <a:ext cx="1295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Frequent </a:t>
            </a:r>
            <a:r>
              <a:rPr lang="en-US" dirty="0" err="1" smtClean="0"/>
              <a:t>itemset</a:t>
            </a:r>
            <a:r>
              <a:rPr lang="en-US" dirty="0" smtClean="0"/>
              <a:t> generation</a:t>
            </a:r>
            <a:endParaRPr lang="en-US" dirty="0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85800" y="2286000"/>
            <a:ext cx="8229600" cy="350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B050"/>
                </a:solidFill>
                <a:ea typeface="DejaVu LGC Sans" charset="0"/>
                <a:cs typeface="DejaVu LGC Sans" charset="0"/>
              </a:rPr>
              <a:t>k = 1</a:t>
            </a:r>
            <a:r>
              <a:rPr lang="en-GB" sz="2800" b="1" dirty="0" smtClean="0">
                <a:ea typeface="DejaVu LGC Sans" charset="0"/>
                <a:cs typeface="DejaVu LGC Sans" charset="0"/>
              </a:rPr>
              <a:t>,</a:t>
            </a:r>
            <a:r>
              <a:rPr lang="en-GB" sz="2800" b="1" dirty="0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b="1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= all items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While </a:t>
            </a:r>
            <a:r>
              <a:rPr lang="en-GB" sz="2800" b="1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not empty</a:t>
            </a:r>
          </a:p>
          <a:p>
            <a:pPr marL="971550" lvl="1" indent="-514350">
              <a:spcBef>
                <a:spcPts val="600"/>
              </a:spcBef>
              <a:buSzPct val="100000"/>
              <a:buFont typeface="+mj-lt"/>
              <a:buAutoNum type="arabicPeriod" startAt="3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Scan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database to find which </a:t>
            </a:r>
            <a:r>
              <a:rPr lang="en-GB" sz="28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in </a:t>
            </a:r>
            <a:r>
              <a:rPr lang="en-GB" sz="2800" b="1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 err="1" smtClean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are 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frequent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put them into </a:t>
            </a:r>
            <a:r>
              <a:rPr lang="en-GB" sz="2800" b="1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="1" baseline="-25000" dirty="0" err="1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endParaRPr lang="en-GB" sz="2800" b="1" baseline="-25000" dirty="0">
              <a:solidFill>
                <a:schemeClr val="accent6">
                  <a:lumMod val="75000"/>
                </a:schemeClr>
              </a:solidFill>
              <a:ea typeface="DejaVu LGC Sans" charset="0"/>
              <a:cs typeface="DejaVu LGC Sans" charset="0"/>
            </a:endParaRPr>
          </a:p>
          <a:p>
            <a:pPr marL="989013" lvl="1" indent="-531813">
              <a:spcBef>
                <a:spcPts val="600"/>
              </a:spcBef>
              <a:buSzPct val="100000"/>
              <a:buFont typeface="+mj-lt"/>
              <a:buAutoNum type="arabicPeriod" startAt="3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Use </a:t>
            </a:r>
            <a:r>
              <a:rPr lang="en-GB" sz="2800" b="1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="1" baseline="-25000" dirty="0" err="1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to generate a collection of </a:t>
            </a:r>
            <a:r>
              <a:rPr lang="en-GB" sz="28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candidate</a:t>
            </a:r>
            <a:r>
              <a:rPr lang="en-GB" sz="2800" i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b="1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size </a:t>
            </a:r>
            <a:r>
              <a:rPr lang="en-GB" sz="2800" dirty="0" err="1" smtClean="0">
                <a:solidFill>
                  <a:srgbClr val="00B05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‏</a:t>
            </a:r>
          </a:p>
          <a:p>
            <a:pPr marL="989013" lvl="1" indent="-531813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 startAt="3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smtClean="0">
                <a:solidFill>
                  <a:srgbClr val="00B050"/>
                </a:solidFill>
                <a:ea typeface="DejaVu LGC Sans" charset="0"/>
                <a:cs typeface="DejaVu LGC Sans" charset="0"/>
              </a:rPr>
              <a:t>k = </a:t>
            </a:r>
            <a:r>
              <a:rPr lang="en-GB" sz="2800" dirty="0" err="1" smtClean="0">
                <a:solidFill>
                  <a:srgbClr val="00B050"/>
                </a:solidFill>
                <a:ea typeface="DejaVu LGC Sans" charset="0"/>
                <a:cs typeface="DejaVu LGC Sans" charset="0"/>
              </a:rPr>
              <a:t>k+1</a:t>
            </a:r>
            <a:endParaRPr lang="en-GB" sz="2800" dirty="0">
              <a:solidFill>
                <a:srgbClr val="00B050"/>
              </a:solidFill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77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4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04800" y="1900238"/>
          <a:ext cx="22891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6" r:id="rId4" imgW="2289960" imgH="2495520" progId="Word.Document.8">
                  <p:embed/>
                </p:oleObj>
              </mc:Choice>
              <mc:Fallback>
                <p:oleObj r:id="rId4" imgW="2289960" imgH="24955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0238"/>
                        <a:ext cx="2289175" cy="249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208338" y="2698750"/>
          <a:ext cx="3327400" cy="212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7" r:id="rId6" imgW="3328560" imgH="2008800" progId="Word.Document.8">
                  <p:embed/>
                </p:oleObj>
              </mc:Choice>
              <mc:Fallback>
                <p:oleObj r:id="rId6" imgW="3328560" imgH="20088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2698750"/>
                        <a:ext cx="3327400" cy="212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607440"/>
              </p:ext>
            </p:extLst>
          </p:nvPr>
        </p:nvGraphicFramePr>
        <p:xfrm>
          <a:off x="4876800" y="5100638"/>
          <a:ext cx="380047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8" name="Document" r:id="rId8" imgW="3130620" imgH="841113" progId="Word.Document.8">
                  <p:embed/>
                </p:oleObj>
              </mc:Choice>
              <mc:Fallback>
                <p:oleObj name="Document" r:id="rId8" imgW="3130620" imgH="84111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100638"/>
                        <a:ext cx="3800475" cy="8429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420938" y="1824038"/>
            <a:ext cx="22447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Items (1-itemsets)‏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27738" y="2551113"/>
            <a:ext cx="3127375" cy="1465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Pairs (2-itemsets)‏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  <a:latin typeface="Tahoma" pitchFamily="32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(No need to generate</a:t>
            </a:r>
            <a:b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</a:b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candidates involving Coke</a:t>
            </a:r>
            <a:b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</a:b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or Eggs)‏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665913" y="4567238"/>
            <a:ext cx="24574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Triplets (3-</a:t>
            </a:r>
            <a:r>
              <a:rPr lang="en-GB" dirty="0" err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itemsets</a:t>
            </a: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)‏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410200" y="4567238"/>
            <a:ext cx="304800" cy="304800"/>
          </a:xfrm>
          <a:prstGeom prst="line">
            <a:avLst/>
          </a:prstGeom>
          <a:noFill/>
          <a:ln w="73080">
            <a:solidFill>
              <a:srgbClr val="CC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819400" y="2509838"/>
            <a:ext cx="304800" cy="304800"/>
          </a:xfrm>
          <a:prstGeom prst="line">
            <a:avLst/>
          </a:prstGeom>
          <a:noFill/>
          <a:ln w="73080">
            <a:solidFill>
              <a:srgbClr val="CC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732621" y="1524000"/>
            <a:ext cx="1355156" cy="371513"/>
          </a:xfrm>
          <a:prstGeom prst="rect">
            <a:avLst/>
          </a:prstGeom>
          <a:solidFill>
            <a:srgbClr val="FFFF99"/>
          </a:solidFill>
          <a:ln w="158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minsup</a:t>
            </a:r>
            <a:r>
              <a:rPr lang="en-GB" dirty="0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= </a:t>
            </a:r>
            <a:r>
              <a:rPr lang="en-GB" dirty="0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</a:t>
            </a:r>
            <a:endParaRPr lang="en-GB" dirty="0">
              <a:solidFill>
                <a:srgbClr val="000000"/>
              </a:solidFill>
              <a:latin typeface="Tahoma" pitchFamily="32" charset="0"/>
              <a:ea typeface="DejaVu LGC Sans" charset="0"/>
              <a:cs typeface="DejaVu LGC San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92" name="Text Box 12"/>
              <p:cNvSpPr txBox="1">
                <a:spLocks noChangeArrowheads="1"/>
              </p:cNvSpPr>
              <p:nvPr/>
            </p:nvSpPr>
            <p:spPr bwMode="auto">
              <a:xfrm>
                <a:off x="150813" y="4851120"/>
                <a:ext cx="3987287" cy="1594412"/>
              </a:xfrm>
              <a:prstGeom prst="rect">
                <a:avLst/>
              </a:prstGeom>
              <a:solidFill>
                <a:srgbClr val="CC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lnSpc>
                    <a:spcPct val="100000"/>
                  </a:lnSpc>
                  <a:buFont typeface="Tahom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If every subset is considered, </a:t>
                </a:r>
              </a:p>
              <a:p>
                <a:pPr>
                  <a:lnSpc>
                    <a:spcPct val="100000"/>
                  </a:lnSpc>
                  <a:buFont typeface="Tahom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= 6 + 15 + 20 = </a:t>
                </a:r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41</a:t>
                </a:r>
              </a:p>
              <a:p>
                <a:pPr>
                  <a:lnSpc>
                    <a:spcPct val="100000"/>
                  </a:lnSpc>
                  <a:buFont typeface="Tahom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With support-based pruning,</a:t>
                </a:r>
              </a:p>
              <a:p>
                <a:pPr>
                  <a:lnSpc>
                    <a:spcPct val="100000"/>
                  </a:lnSpc>
                  <a:buFont typeface="Tahom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	</a:t>
                </a:r>
                <a:r>
                  <a:rPr lang="en-GB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1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dirty="0" smtClean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 = 6 </a:t>
                </a:r>
                <a:r>
                  <a:rPr lang="en-GB" dirty="0">
                    <a:solidFill>
                      <a:srgbClr val="000000"/>
                    </a:solidFill>
                    <a:latin typeface="Tahoma" pitchFamily="32" charset="0"/>
                    <a:ea typeface="DejaVu LGC Sans" charset="0"/>
                    <a:cs typeface="DejaVu LGC Sans" charset="0"/>
                  </a:rPr>
                  <a:t>+ 6 + 1 = 13</a:t>
                </a:r>
              </a:p>
            </p:txBody>
          </p:sp>
        </mc:Choice>
        <mc:Fallback xmlns="">
          <p:sp>
            <p:nvSpPr>
              <p:cNvPr id="20492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0813" y="4851120"/>
                <a:ext cx="3987287" cy="1594412"/>
              </a:xfrm>
              <a:prstGeom prst="rect">
                <a:avLst/>
              </a:prstGeom>
              <a:blipFill rotWithShape="1">
                <a:blip r:embed="rId13"/>
                <a:stretch>
                  <a:fillRect l="-1220" t="-380" r="-457"/>
                </a:stretch>
              </a:blip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/>
          <p:cNvSpPr txBox="1">
            <a:spLocks/>
          </p:cNvSpPr>
          <p:nvPr/>
        </p:nvSpPr>
        <p:spPr>
          <a:xfrm>
            <a:off x="156868" y="3810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Illustration of the </a:t>
            </a:r>
            <a:r>
              <a:rPr lang="en-US" dirty="0" err="1" smtClean="0"/>
              <a:t>Apriori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274331" y="5867400"/>
            <a:ext cx="4788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this triplet has all subsets to be frequent</a:t>
            </a:r>
          </a:p>
          <a:p>
            <a:r>
              <a:rPr lang="en-US" dirty="0" smtClean="0"/>
              <a:t>But it is below the </a:t>
            </a:r>
            <a:r>
              <a:rPr lang="en-US" dirty="0" err="1" smtClean="0"/>
              <a:t>minsup</a:t>
            </a:r>
            <a:r>
              <a:rPr lang="en-US" dirty="0" smtClean="0"/>
              <a:t> threshold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250924"/>
              </p:ext>
            </p:extLst>
          </p:nvPr>
        </p:nvGraphicFramePr>
        <p:xfrm>
          <a:off x="6593637" y="1095149"/>
          <a:ext cx="244475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9" name="Document" r:id="rId14" imgW="3359338" imgH="2015504" progId="Word.Document.8">
                  <p:embed/>
                </p:oleObj>
              </mc:Choice>
              <mc:Fallback>
                <p:oleObj name="Document" r:id="rId14" imgW="3359338" imgH="20155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3637" y="1095149"/>
                        <a:ext cx="2444750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1685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principle (</a:t>
            </a:r>
            <a:r>
              <a:rPr lang="en-US" dirty="0" err="1" smtClean="0"/>
              <a:t>Apriori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An </a:t>
            </a:r>
            <a:r>
              <a:rPr lang="en-US" dirty="0" err="1" smtClean="0"/>
              <a:t>itemset</a:t>
            </a:r>
            <a:r>
              <a:rPr lang="en-US" dirty="0" smtClean="0"/>
              <a:t> of size </a:t>
            </a:r>
            <a:r>
              <a:rPr lang="en-US" dirty="0" err="1" smtClean="0">
                <a:solidFill>
                  <a:srgbClr val="00B050"/>
                </a:solidFill>
              </a:rPr>
              <a:t>k+1</a:t>
            </a:r>
            <a:r>
              <a:rPr lang="en-US" dirty="0" smtClean="0"/>
              <a:t> is candidate to be frequent only if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of its subsets of size </a:t>
            </a:r>
            <a:r>
              <a:rPr lang="en-US" dirty="0" smtClean="0">
                <a:solidFill>
                  <a:srgbClr val="00B050"/>
                </a:solidFill>
              </a:rPr>
              <a:t>k</a:t>
            </a:r>
            <a:r>
              <a:rPr lang="en-US" dirty="0" smtClean="0"/>
              <a:t> are known to be frequent</a:t>
            </a:r>
          </a:p>
          <a:p>
            <a:r>
              <a:rPr lang="en-US" dirty="0" smtClean="0"/>
              <a:t>Main idea:</a:t>
            </a:r>
          </a:p>
          <a:p>
            <a:pPr lvl="1"/>
            <a:r>
              <a:rPr lang="en-US" dirty="0" smtClean="0"/>
              <a:t>Construct a </a:t>
            </a:r>
            <a:r>
              <a:rPr lang="en-US" dirty="0" smtClean="0">
                <a:solidFill>
                  <a:srgbClr val="0070C0"/>
                </a:solidFill>
              </a:rPr>
              <a:t>candidate</a:t>
            </a:r>
            <a:r>
              <a:rPr lang="en-US" dirty="0" smtClean="0"/>
              <a:t> of size </a:t>
            </a:r>
            <a:r>
              <a:rPr lang="en-US" dirty="0" err="1" smtClean="0">
                <a:solidFill>
                  <a:srgbClr val="00B050"/>
                </a:solidFill>
              </a:rPr>
              <a:t>k+1</a:t>
            </a:r>
            <a:r>
              <a:rPr lang="en-US" dirty="0" smtClean="0"/>
              <a:t> by </a:t>
            </a:r>
            <a:r>
              <a:rPr lang="en-US" dirty="0" smtClean="0">
                <a:solidFill>
                  <a:srgbClr val="FF0000"/>
                </a:solidFill>
              </a:rPr>
              <a:t>combining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frequent</a:t>
            </a:r>
            <a:r>
              <a:rPr lang="en-US" dirty="0" smtClean="0"/>
              <a:t> </a:t>
            </a:r>
            <a:r>
              <a:rPr lang="en-US" dirty="0" err="1" smtClean="0"/>
              <a:t>itemsets</a:t>
            </a:r>
            <a:r>
              <a:rPr lang="en-US" dirty="0" smtClean="0"/>
              <a:t> of size </a:t>
            </a:r>
            <a:r>
              <a:rPr lang="en-US" dirty="0" smtClean="0">
                <a:solidFill>
                  <a:srgbClr val="00B050"/>
                </a:solidFill>
              </a:rPr>
              <a:t>k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>
                <a:solidFill>
                  <a:srgbClr val="00B050"/>
                </a:solidFill>
              </a:rPr>
              <a:t>k = 1</a:t>
            </a:r>
            <a:r>
              <a:rPr lang="en-US" dirty="0" smtClean="0"/>
              <a:t>, take the all pairs of frequent items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>
                <a:solidFill>
                  <a:srgbClr val="00B050"/>
                </a:solidFill>
              </a:rPr>
              <a:t>k &gt; 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join</a:t>
            </a:r>
            <a:r>
              <a:rPr lang="en-US" dirty="0" smtClean="0"/>
              <a:t> pairs of </a:t>
            </a:r>
            <a:r>
              <a:rPr lang="en-US" dirty="0" err="1" smtClean="0"/>
              <a:t>itemsets</a:t>
            </a:r>
            <a:r>
              <a:rPr lang="en-US" dirty="0" smtClean="0"/>
              <a:t> that differ by just one item</a:t>
            </a:r>
          </a:p>
          <a:p>
            <a:pPr lvl="2"/>
            <a:r>
              <a:rPr lang="en-US" dirty="0" smtClean="0"/>
              <a:t>For each generated </a:t>
            </a:r>
            <a:r>
              <a:rPr lang="en-US" dirty="0" smtClean="0">
                <a:solidFill>
                  <a:srgbClr val="0070C0"/>
                </a:solidFill>
              </a:rPr>
              <a:t>candidate</a:t>
            </a:r>
            <a:r>
              <a:rPr lang="en-US" dirty="0" smtClean="0"/>
              <a:t> </a:t>
            </a:r>
            <a:r>
              <a:rPr lang="en-US" dirty="0" err="1" smtClean="0"/>
              <a:t>itemset</a:t>
            </a:r>
            <a:r>
              <a:rPr lang="en-US" dirty="0" smtClean="0"/>
              <a:t> ensure that </a:t>
            </a:r>
            <a:r>
              <a:rPr lang="en-US" dirty="0" smtClean="0">
                <a:solidFill>
                  <a:srgbClr val="FF0000"/>
                </a:solidFill>
              </a:rPr>
              <a:t>all subsets of size </a:t>
            </a:r>
            <a:r>
              <a:rPr lang="en-US" dirty="0" smtClean="0">
                <a:solidFill>
                  <a:srgbClr val="00B05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frequent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2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4201-68E8-4D97-8B94-A398402A87CF}" type="slidenum">
              <a:rPr lang="en-US"/>
              <a:pPr/>
              <a:t>23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A-Priori for All Frequent Itemsets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pass</a:t>
            </a:r>
            <a:r>
              <a:rPr lang="en-US" dirty="0"/>
              <a:t> for each </a:t>
            </a:r>
            <a:r>
              <a:rPr lang="en-US" i="1" dirty="0"/>
              <a:t>k</a:t>
            </a:r>
            <a:r>
              <a:rPr lang="en-US" dirty="0"/>
              <a:t>.</a:t>
            </a:r>
          </a:p>
          <a:p>
            <a:r>
              <a:rPr lang="en-US" dirty="0"/>
              <a:t>Needs room in main memory to count each candidate </a:t>
            </a:r>
            <a:r>
              <a:rPr lang="en-US" i="1" dirty="0"/>
              <a:t>k</a:t>
            </a:r>
            <a:r>
              <a:rPr lang="en-US" dirty="0"/>
              <a:t> -set.</a:t>
            </a:r>
          </a:p>
          <a:p>
            <a:r>
              <a:rPr lang="en-US" dirty="0"/>
              <a:t>For typical market-basket data and reasonable support (e.g., 1%), </a:t>
            </a:r>
            <a:r>
              <a:rPr lang="en-US" i="1" dirty="0"/>
              <a:t>k</a:t>
            </a:r>
            <a:r>
              <a:rPr lang="en-US" dirty="0"/>
              <a:t> = 2 requires the most memory.</a:t>
            </a:r>
          </a:p>
        </p:txBody>
      </p:sp>
    </p:spTree>
    <p:extLst>
      <p:ext uri="{BB962C8B-B14F-4D97-AF65-F5344CB8AC3E}">
        <p14:creationId xmlns:p14="http://schemas.microsoft.com/office/powerpoint/2010/main" val="115486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9DA2-7E60-4B7D-8933-B6DA364317CD}" type="slidenum">
              <a:rPr lang="en-US"/>
              <a:pPr/>
              <a:t>24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Picture of A-Priori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09800" y="2362200"/>
            <a:ext cx="20574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257800" y="2362200"/>
            <a:ext cx="19812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286000" y="2438400"/>
            <a:ext cx="19050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Item counts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667000" y="563086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Pass 1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715000" y="563086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Pass 2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334000" y="2438400"/>
            <a:ext cx="18288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Frequent items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4191000" y="2971800"/>
            <a:ext cx="1219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562600" y="3429000"/>
            <a:ext cx="14668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Counts of</a:t>
            </a:r>
          </a:p>
          <a:p>
            <a:r>
              <a:rPr lang="en-US"/>
              <a:t>  pairs of</a:t>
            </a:r>
          </a:p>
          <a:p>
            <a:r>
              <a:rPr lang="en-US"/>
              <a:t> frequent</a:t>
            </a:r>
          </a:p>
          <a:p>
            <a:r>
              <a:rPr lang="en-US"/>
              <a:t>   items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4191000" y="2438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2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DFF2-FBE2-42A0-ABC8-61B3F07198E3}" type="slidenum">
              <a:rPr lang="en-US"/>
              <a:pPr/>
              <a:t>25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/>
              <a:t>Details of Main-Memory Counting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495800"/>
          </a:xfrm>
        </p:spPr>
        <p:txBody>
          <a:bodyPr/>
          <a:lstStyle/>
          <a:p>
            <a:pPr marL="609600" indent="-609600"/>
            <a:r>
              <a:rPr lang="en-US" dirty="0">
                <a:solidFill>
                  <a:srgbClr val="33CC33"/>
                </a:solidFill>
              </a:rPr>
              <a:t>Two approaches</a:t>
            </a:r>
            <a:r>
              <a:rPr lang="en-US" dirty="0"/>
              <a:t>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Count all pairs, using a </a:t>
            </a:r>
            <a:r>
              <a:rPr lang="en-US" dirty="0" smtClean="0"/>
              <a:t>“triangular matrix” = one dimensional array that stores the lower diagonal.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Keep a table of triples [</a:t>
            </a:r>
            <a:r>
              <a:rPr lang="en-US" i="1" dirty="0"/>
              <a:t>i</a:t>
            </a:r>
            <a:r>
              <a:rPr lang="en-US" dirty="0"/>
              <a:t>,</a:t>
            </a:r>
            <a:r>
              <a:rPr lang="en-US" i="1" dirty="0"/>
              <a:t> j</a:t>
            </a:r>
            <a:r>
              <a:rPr lang="en-US" dirty="0"/>
              <a:t>,</a:t>
            </a:r>
            <a:r>
              <a:rPr lang="en-US" i="1" dirty="0"/>
              <a:t> c</a:t>
            </a:r>
            <a:r>
              <a:rPr lang="en-US" dirty="0"/>
              <a:t>] = “the count of the pair of items {</a:t>
            </a:r>
            <a:r>
              <a:rPr lang="en-US" i="1" dirty="0"/>
              <a:t>i</a:t>
            </a:r>
            <a:r>
              <a:rPr lang="en-US" dirty="0"/>
              <a:t>, </a:t>
            </a:r>
            <a:r>
              <a:rPr lang="en-US" i="1" dirty="0"/>
              <a:t>j</a:t>
            </a:r>
            <a:r>
              <a:rPr lang="en-US" dirty="0"/>
              <a:t> } is </a:t>
            </a:r>
            <a:r>
              <a:rPr lang="en-US" i="1" dirty="0"/>
              <a:t>c</a:t>
            </a:r>
            <a:r>
              <a:rPr lang="en-US" dirty="0"/>
              <a:t>.”</a:t>
            </a:r>
          </a:p>
          <a:p>
            <a:pPr marL="609600" indent="-609600"/>
            <a:r>
              <a:rPr lang="en-US" dirty="0"/>
              <a:t>(1) requires only 4 bytes/pair.</a:t>
            </a:r>
          </a:p>
          <a:p>
            <a:pPr marL="990600" lvl="1" indent="-533400"/>
            <a:r>
              <a:rPr lang="en-US" dirty="0">
                <a:solidFill>
                  <a:srgbClr val="FF0000"/>
                </a:solidFill>
              </a:rPr>
              <a:t>Note</a:t>
            </a:r>
            <a:r>
              <a:rPr lang="en-US" dirty="0"/>
              <a:t>: always assume integers are 4 bytes.</a:t>
            </a:r>
          </a:p>
          <a:p>
            <a:pPr marL="609600" indent="-609600"/>
            <a:r>
              <a:rPr lang="en-US" dirty="0"/>
              <a:t>(2) requires 12 bytes, but only for those pairs with count &gt; 0.</a:t>
            </a:r>
          </a:p>
        </p:txBody>
      </p:sp>
    </p:spTree>
    <p:extLst>
      <p:ext uri="{BB962C8B-B14F-4D97-AF65-F5344CB8AC3E}">
        <p14:creationId xmlns:p14="http://schemas.microsoft.com/office/powerpoint/2010/main" val="145706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Factors Affecting Complexity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04237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Choice of minimum support threshold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lowering support threshold results in more frequent </a:t>
            </a:r>
            <a:r>
              <a:rPr lang="en-US" sz="2000" dirty="0" err="1"/>
              <a:t>itemsets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 this may increase number of candidates and max length of frequent </a:t>
            </a:r>
            <a:r>
              <a:rPr lang="en-US" sz="2000" dirty="0" err="1"/>
              <a:t>itemsets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Dimensionality (number of items) of the data set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more space is needed to store support count of each item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if number of frequent items also increases, both computation and I/O costs may also increase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Size of database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since </a:t>
            </a:r>
            <a:r>
              <a:rPr lang="en-US" sz="2000" dirty="0" err="1"/>
              <a:t>Apriori</a:t>
            </a:r>
            <a:r>
              <a:rPr lang="en-US" sz="2000" dirty="0"/>
              <a:t> makes multiple passes, run time of algorithm may increase with number of transactions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Average transaction width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transaction width increases with denser data sets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This may increase max length of frequent </a:t>
            </a:r>
            <a:r>
              <a:rPr lang="en-US" sz="2000" dirty="0" err="1"/>
              <a:t>itemsets</a:t>
            </a:r>
            <a:r>
              <a:rPr lang="en-US" sz="2000" dirty="0"/>
              <a:t> and traversals of hash tree (number of subsets in a transaction increases with its width)</a:t>
            </a:r>
          </a:p>
        </p:txBody>
      </p:sp>
    </p:spTree>
    <p:extLst>
      <p:ext uri="{BB962C8B-B14F-4D97-AF65-F5344CB8AC3E}">
        <p14:creationId xmlns:p14="http://schemas.microsoft.com/office/powerpoint/2010/main" val="33939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/>
              <a:t>Association Rule Mining</a:t>
            </a:r>
          </a:p>
        </p:txBody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1600200"/>
            <a:ext cx="83185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Given a set of transactions, find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rules</a:t>
            </a:r>
            <a:r>
              <a:rPr lang="en-US" sz="2400" dirty="0"/>
              <a:t> that will predict the occurrence of an item based on the occurrences of other items in the transaction</a:t>
            </a:r>
          </a:p>
        </p:txBody>
      </p:sp>
      <p:sp>
        <p:nvSpPr>
          <p:cNvPr id="1230852" name="Text Box 4"/>
          <p:cNvSpPr txBox="1">
            <a:spLocks noChangeArrowheads="1"/>
          </p:cNvSpPr>
          <p:nvPr/>
        </p:nvSpPr>
        <p:spPr bwMode="auto">
          <a:xfrm>
            <a:off x="304800" y="3032125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70C0"/>
                </a:solidFill>
              </a:rPr>
              <a:t>Market-Basket transactions</a:t>
            </a:r>
          </a:p>
        </p:txBody>
      </p:sp>
      <p:graphicFrame>
        <p:nvGraphicFramePr>
          <p:cNvPr id="12308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920224"/>
              </p:ext>
            </p:extLst>
          </p:nvPr>
        </p:nvGraphicFramePr>
        <p:xfrm>
          <a:off x="228600" y="3657600"/>
          <a:ext cx="4343400" cy="253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Document" r:id="rId3" imgW="3433292" imgH="1998228" progId="Word.Document.8">
                  <p:embed/>
                </p:oleObj>
              </mc:Choice>
              <mc:Fallback>
                <p:oleObj name="Document" r:id="rId3" imgW="3433292" imgH="19982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657600"/>
                        <a:ext cx="4343400" cy="253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854" name="Text Box 6"/>
          <p:cNvSpPr txBox="1">
            <a:spLocks noChangeArrowheads="1"/>
          </p:cNvSpPr>
          <p:nvPr/>
        </p:nvSpPr>
        <p:spPr bwMode="auto">
          <a:xfrm>
            <a:off x="4876800" y="3260725"/>
            <a:ext cx="381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Example of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Association Rules</a:t>
            </a:r>
          </a:p>
        </p:txBody>
      </p:sp>
      <p:sp>
        <p:nvSpPr>
          <p:cNvPr id="1230855" name="Text Box 7"/>
          <p:cNvSpPr txBox="1">
            <a:spLocks noChangeArrowheads="1"/>
          </p:cNvSpPr>
          <p:nvPr/>
        </p:nvSpPr>
        <p:spPr bwMode="auto">
          <a:xfrm>
            <a:off x="5334000" y="3870325"/>
            <a:ext cx="3276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/>
              <a:t>{Diaper} </a:t>
            </a:r>
            <a:r>
              <a:rPr lang="en-US" sz="1800" b="0" dirty="0">
                <a:sym typeface="Symbol" pitchFamily="18" charset="2"/>
              </a:rPr>
              <a:t> {Beer},</a:t>
            </a:r>
            <a:br>
              <a:rPr lang="en-US" sz="1800" b="0" dirty="0">
                <a:sym typeface="Symbol" pitchFamily="18" charset="2"/>
              </a:rPr>
            </a:br>
            <a:r>
              <a:rPr lang="en-US" sz="1800" b="0" dirty="0">
                <a:sym typeface="Symbol" pitchFamily="18" charset="2"/>
              </a:rPr>
              <a:t>{Milk, Bread}  {</a:t>
            </a:r>
            <a:r>
              <a:rPr lang="en-US" sz="1800" b="0" dirty="0" err="1">
                <a:sym typeface="Symbol" pitchFamily="18" charset="2"/>
              </a:rPr>
              <a:t>Eggs,Coke</a:t>
            </a:r>
            <a:r>
              <a:rPr lang="en-US" sz="1800" b="0" dirty="0">
                <a:sym typeface="Symbol" pitchFamily="18" charset="2"/>
              </a:rPr>
              <a:t>},</a:t>
            </a:r>
            <a:br>
              <a:rPr lang="en-US" sz="1800" b="0" dirty="0">
                <a:sym typeface="Symbol" pitchFamily="18" charset="2"/>
              </a:rPr>
            </a:br>
            <a:r>
              <a:rPr lang="en-US" sz="1800" b="0" dirty="0">
                <a:sym typeface="Symbol" pitchFamily="18" charset="2"/>
              </a:rPr>
              <a:t>{Beer, Bread}  {Milk},</a:t>
            </a:r>
          </a:p>
        </p:txBody>
      </p:sp>
      <p:sp>
        <p:nvSpPr>
          <p:cNvPr id="1230856" name="Text Box 8"/>
          <p:cNvSpPr txBox="1">
            <a:spLocks noChangeArrowheads="1"/>
          </p:cNvSpPr>
          <p:nvPr/>
        </p:nvSpPr>
        <p:spPr bwMode="auto">
          <a:xfrm>
            <a:off x="4876800" y="5165725"/>
            <a:ext cx="403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/>
              <a:t>Implication means </a:t>
            </a:r>
            <a:r>
              <a:rPr lang="en-US" sz="2000" b="0" dirty="0">
                <a:solidFill>
                  <a:srgbClr val="0070C0"/>
                </a:solidFill>
              </a:rPr>
              <a:t>co-occurrence, not causality</a:t>
            </a:r>
            <a:r>
              <a:rPr lang="en-US" sz="2000" b="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770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Definition: Association Rule</a:t>
            </a:r>
          </a:p>
        </p:txBody>
      </p:sp>
      <p:grpSp>
        <p:nvGrpSpPr>
          <p:cNvPr id="1210390" name="Group 22"/>
          <p:cNvGrpSpPr>
            <a:grpSpLocks/>
          </p:cNvGrpSpPr>
          <p:nvPr/>
        </p:nvGrpSpPr>
        <p:grpSpPr bwMode="auto">
          <a:xfrm>
            <a:off x="5089525" y="3810000"/>
            <a:ext cx="3978275" cy="2527300"/>
            <a:chOff x="3014" y="2304"/>
            <a:chExt cx="2506" cy="1592"/>
          </a:xfrm>
        </p:grpSpPr>
        <p:sp>
          <p:nvSpPr>
            <p:cNvPr id="1210379" name="Text Box 11"/>
            <p:cNvSpPr txBox="1">
              <a:spLocks noChangeArrowheads="1"/>
            </p:cNvSpPr>
            <p:nvPr/>
          </p:nvSpPr>
          <p:spPr bwMode="auto">
            <a:xfrm>
              <a:off x="3264" y="2304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rgbClr val="FF0000"/>
                  </a:solidFill>
                  <a:latin typeface="Times New Roman" pitchFamily="18" charset="0"/>
                </a:rPr>
                <a:t>Example:</a:t>
              </a:r>
              <a:endParaRPr lang="en-US" sz="2800" b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210380" name="Object 12"/>
            <p:cNvGraphicFramePr>
              <a:graphicFrameLocks noChangeAspect="1"/>
            </p:cNvGraphicFramePr>
            <p:nvPr/>
          </p:nvGraphicFramePr>
          <p:xfrm>
            <a:off x="3779" y="2545"/>
            <a:ext cx="1741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82" name="Equation" r:id="rId3" imgW="1460160" imgH="203040" progId="Equation.3">
                    <p:embed/>
                  </p:oleObj>
                </mc:Choice>
                <mc:Fallback>
                  <p:oleObj name="Equation" r:id="rId3" imgW="14601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" y="2545"/>
                          <a:ext cx="1741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10381" name="Object 13"/>
            <p:cNvGraphicFramePr>
              <a:graphicFrameLocks noChangeAspect="1"/>
            </p:cNvGraphicFramePr>
            <p:nvPr/>
          </p:nvGraphicFramePr>
          <p:xfrm>
            <a:off x="3060" y="2928"/>
            <a:ext cx="2460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83" name="Equation" r:id="rId5" imgW="4317840" imgH="787320" progId="Equation.3">
                    <p:embed/>
                  </p:oleObj>
                </mc:Choice>
                <mc:Fallback>
                  <p:oleObj name="Equation" r:id="rId5" imgW="4317840" imgH="787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0" y="2928"/>
                          <a:ext cx="2460" cy="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10382" name="Object 14"/>
            <p:cNvGraphicFramePr>
              <a:graphicFrameLocks noChangeAspect="1"/>
            </p:cNvGraphicFramePr>
            <p:nvPr/>
          </p:nvGraphicFramePr>
          <p:xfrm>
            <a:off x="3014" y="3456"/>
            <a:ext cx="2475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84" name="Equation" r:id="rId7" imgW="4470120" imgH="787320" progId="Equation.3">
                    <p:embed/>
                  </p:oleObj>
                </mc:Choice>
                <mc:Fallback>
                  <p:oleObj name="Equation" r:id="rId7" imgW="4470120" imgH="787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4" y="3456"/>
                          <a:ext cx="2475" cy="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10387" name="Rectangle 19"/>
          <p:cNvSpPr>
            <a:spLocks noChangeArrowheads="1"/>
          </p:cNvSpPr>
          <p:nvPr/>
        </p:nvSpPr>
        <p:spPr bwMode="auto">
          <a:xfrm>
            <a:off x="315686" y="1387474"/>
            <a:ext cx="4876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000" b="1" dirty="0"/>
              <a:t>Association Rule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1800" b="0" dirty="0"/>
              <a:t>An implication expression of the form </a:t>
            </a: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</a:rPr>
              <a:t>X </a:t>
            </a: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 Y, </a:t>
            </a:r>
            <a:r>
              <a:rPr lang="en-US" sz="1800" b="0" dirty="0">
                <a:sym typeface="Symbol" pitchFamily="18" charset="2"/>
              </a:rPr>
              <a:t>where X and Y are </a:t>
            </a:r>
            <a:r>
              <a:rPr lang="en-US" sz="1800" b="0" dirty="0" err="1">
                <a:sym typeface="Symbol" pitchFamily="18" charset="2"/>
              </a:rPr>
              <a:t>itemsets</a:t>
            </a:r>
            <a:endParaRPr lang="en-US" sz="1800" b="0" dirty="0">
              <a:sym typeface="Symbol" pitchFamily="18" charset="2"/>
            </a:endParaRP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1800" b="0" dirty="0"/>
              <a:t>Example:</a:t>
            </a:r>
            <a:br>
              <a:rPr lang="en-US" sz="1800" b="0" dirty="0"/>
            </a:br>
            <a:r>
              <a:rPr lang="en-US" sz="1800" b="0" dirty="0"/>
              <a:t>   {Milk, Diaper} </a:t>
            </a:r>
            <a:r>
              <a:rPr lang="en-US" sz="1800" b="0" dirty="0">
                <a:sym typeface="Symbol" pitchFamily="18" charset="2"/>
              </a:rPr>
              <a:t> {Beer}</a:t>
            </a:r>
            <a:r>
              <a:rPr lang="en-US" sz="1800" b="0" dirty="0"/>
              <a:t> </a:t>
            </a:r>
            <a:endParaRPr lang="en-US" sz="1800" dirty="0"/>
          </a:p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2000" dirty="0"/>
              <a:t>Rule Evaluation Metrics</a:t>
            </a:r>
            <a:endParaRPr lang="en-US" sz="2000" dirty="0">
              <a:sym typeface="Symbol" pitchFamily="18" charset="2"/>
            </a:endParaRP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</a:rPr>
              <a:t>Support</a:t>
            </a:r>
            <a:r>
              <a:rPr lang="en-US" sz="1800" b="0" dirty="0"/>
              <a:t> (s)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b="0" dirty="0"/>
              <a:t>Fraction of transactions that contain </a:t>
            </a:r>
            <a:r>
              <a:rPr lang="en-US" sz="1600" b="0" dirty="0">
                <a:solidFill>
                  <a:schemeClr val="accent6">
                    <a:lumMod val="75000"/>
                  </a:schemeClr>
                </a:solidFill>
              </a:rPr>
              <a:t>both X and 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</a:rPr>
              <a:t>Y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dirty="0"/>
              <a:t>the probability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P(X,Y)</a:t>
            </a:r>
            <a:r>
              <a:rPr lang="en-US" sz="1600" dirty="0"/>
              <a:t> that X and Y occur </a:t>
            </a:r>
            <a:r>
              <a:rPr lang="en-US" sz="1600" dirty="0" smtClean="0"/>
              <a:t>together</a:t>
            </a:r>
            <a:endParaRPr lang="en-US" sz="16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1800" b="0" dirty="0" smtClean="0">
                <a:solidFill>
                  <a:srgbClr val="0070C0"/>
                </a:solidFill>
              </a:rPr>
              <a:t>Confidence</a:t>
            </a:r>
            <a:r>
              <a:rPr lang="en-US" sz="1800" b="0" dirty="0" smtClean="0"/>
              <a:t> </a:t>
            </a:r>
            <a:r>
              <a:rPr lang="en-US" sz="1800" b="0" dirty="0"/>
              <a:t>(c)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b="0" dirty="0"/>
              <a:t>Measures how often items in Y </a:t>
            </a:r>
            <a:br>
              <a:rPr lang="en-US" sz="1600" b="0" dirty="0"/>
            </a:br>
            <a:r>
              <a:rPr lang="en-US" sz="1600" b="0" dirty="0"/>
              <a:t>appear in transactions that</a:t>
            </a:r>
            <a:br>
              <a:rPr lang="en-US" sz="1600" b="0" dirty="0"/>
            </a:br>
            <a:r>
              <a:rPr lang="en-US" sz="1600" b="0" dirty="0"/>
              <a:t>contain </a:t>
            </a:r>
            <a:r>
              <a:rPr lang="en-US" sz="1600" b="0" dirty="0" smtClean="0"/>
              <a:t>X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1600" dirty="0"/>
              <a:t>the conditional probability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P(Y|X)</a:t>
            </a:r>
            <a:r>
              <a:rPr lang="en-US" sz="1600" dirty="0" smtClean="0"/>
              <a:t> </a:t>
            </a:r>
            <a:r>
              <a:rPr lang="en-US" sz="1600"/>
              <a:t>that </a:t>
            </a:r>
            <a:r>
              <a:rPr lang="en-US" sz="1600" smtClean="0"/>
              <a:t>Y </a:t>
            </a:r>
            <a:r>
              <a:rPr lang="en-US" sz="1600" dirty="0"/>
              <a:t>occurs given </a:t>
            </a:r>
            <a:r>
              <a:rPr lang="en-US" sz="1600"/>
              <a:t>that </a:t>
            </a:r>
            <a:r>
              <a:rPr lang="en-US" sz="1600" smtClean="0"/>
              <a:t>X </a:t>
            </a:r>
            <a:r>
              <a:rPr lang="en-US" sz="1600" dirty="0"/>
              <a:t>has occurred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aphicFrame>
        <p:nvGraphicFramePr>
          <p:cNvPr id="1210389" name="Object 2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822614"/>
              </p:ext>
            </p:extLst>
          </p:nvPr>
        </p:nvGraphicFramePr>
        <p:xfrm>
          <a:off x="5349875" y="1703387"/>
          <a:ext cx="358775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5" name="Document" r:id="rId9" imgW="3359338" imgH="2015504" progId="Word.Document.8">
                  <p:embed/>
                </p:oleObj>
              </mc:Choice>
              <mc:Fallback>
                <p:oleObj name="Document" r:id="rId9" imgW="3359338" imgH="2015504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75" y="1703387"/>
                        <a:ext cx="3587750" cy="215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116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0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3631-2BA3-4C83-A630-72903D62E1A2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Market-Basket Data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large set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items</a:t>
            </a:r>
            <a:r>
              <a:rPr lang="en-US" dirty="0"/>
              <a:t>, e.g., things sold in a supermarket.</a:t>
            </a:r>
          </a:p>
          <a:p>
            <a:r>
              <a:rPr lang="en-US" dirty="0"/>
              <a:t>A large set of </a:t>
            </a:r>
            <a:r>
              <a:rPr lang="en-US" dirty="0">
                <a:solidFill>
                  <a:srgbClr val="0070C0"/>
                </a:solidFill>
              </a:rPr>
              <a:t>baskets</a:t>
            </a:r>
            <a:r>
              <a:rPr lang="en-US" dirty="0"/>
              <a:t>, each of which is a small set of the items, e.g., the things one customer buys on one day.</a:t>
            </a:r>
          </a:p>
        </p:txBody>
      </p:sp>
    </p:spTree>
    <p:extLst>
      <p:ext uri="{BB962C8B-B14F-4D97-AF65-F5344CB8AC3E}">
        <p14:creationId xmlns:p14="http://schemas.microsoft.com/office/powerpoint/2010/main" val="29739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Association Rule Mining Task</a:t>
            </a:r>
          </a:p>
        </p:txBody>
      </p:sp>
      <p:sp>
        <p:nvSpPr>
          <p:cNvPr id="123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Input</a:t>
            </a:r>
            <a:r>
              <a:rPr lang="en-US" dirty="0" smtClean="0"/>
              <a:t>: A </a:t>
            </a:r>
            <a:r>
              <a:rPr lang="en-US" dirty="0"/>
              <a:t>set of transactions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dirty="0"/>
              <a:t>, </a:t>
            </a:r>
            <a:r>
              <a:rPr lang="en-US" dirty="0" smtClean="0"/>
              <a:t>over a set of items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Output</a:t>
            </a:r>
            <a:r>
              <a:rPr lang="en-US" dirty="0" smtClean="0"/>
              <a:t>: All </a:t>
            </a:r>
            <a:r>
              <a:rPr lang="en-US" dirty="0"/>
              <a:t>rules </a:t>
            </a:r>
            <a:r>
              <a:rPr lang="en-US" dirty="0" smtClean="0"/>
              <a:t>with items in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/>
              <a:t> having 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support </a:t>
            </a:r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≥ </a:t>
            </a:r>
            <a:r>
              <a:rPr lang="en-US" i="1" dirty="0" err="1">
                <a:solidFill>
                  <a:srgbClr val="0070C0"/>
                </a:solidFill>
                <a:cs typeface="Arial" pitchFamily="34" charset="0"/>
              </a:rPr>
              <a:t>minsup</a:t>
            </a:r>
            <a:r>
              <a:rPr lang="en-US" i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threshold</a:t>
            </a:r>
          </a:p>
          <a:p>
            <a:pPr lvl="1"/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confidence ≥ </a:t>
            </a:r>
            <a:r>
              <a:rPr lang="en-US" i="1" dirty="0" err="1">
                <a:solidFill>
                  <a:srgbClr val="0070C0"/>
                </a:solidFill>
                <a:cs typeface="Arial" pitchFamily="34" charset="0"/>
              </a:rPr>
              <a:t>minconf</a:t>
            </a:r>
            <a:r>
              <a:rPr lang="en-US" i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threshold</a:t>
            </a:r>
          </a:p>
          <a:p>
            <a:pPr lvl="1"/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52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99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Mining Association Rules</a:t>
            </a:r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/>
              <a:t>Two-step approach: </a:t>
            </a:r>
          </a:p>
          <a:p>
            <a:pPr marL="914400" lvl="1" indent="-457200">
              <a:buFont typeface="Arial" pitchFamily="34" charset="0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Frequent </a:t>
            </a:r>
            <a:r>
              <a:rPr lang="en-US" dirty="0" err="1">
                <a:solidFill>
                  <a:srgbClr val="FF0000"/>
                </a:solidFill>
              </a:rPr>
              <a:t>Itemset</a:t>
            </a:r>
            <a:r>
              <a:rPr lang="en-US" dirty="0">
                <a:solidFill>
                  <a:srgbClr val="FF0000"/>
                </a:solidFill>
              </a:rPr>
              <a:t> Generation</a:t>
            </a:r>
            <a:endParaRPr lang="en-US" dirty="0"/>
          </a:p>
          <a:p>
            <a:pPr marL="1295400" lvl="2" indent="-381000">
              <a:buFont typeface="Arial" pitchFamily="34" charset="0"/>
              <a:buChar char="–"/>
            </a:pPr>
            <a:r>
              <a:rPr lang="en-US" dirty="0"/>
              <a:t>Generate all </a:t>
            </a:r>
            <a:r>
              <a:rPr lang="en-US" dirty="0" err="1"/>
              <a:t>itemsets</a:t>
            </a:r>
            <a:r>
              <a:rPr lang="en-US" dirty="0"/>
              <a:t> whose support </a:t>
            </a:r>
            <a:r>
              <a:rPr lang="en-US" dirty="0">
                <a:sym typeface="Symbol" pitchFamily="18" charset="2"/>
              </a:rPr>
              <a:t> </a:t>
            </a:r>
            <a:r>
              <a:rPr lang="en-US" dirty="0" err="1"/>
              <a:t>minsup</a:t>
            </a:r>
            <a:endParaRPr lang="en-US" dirty="0"/>
          </a:p>
          <a:p>
            <a:pPr marL="1295400" lvl="2" indent="-381000">
              <a:buFont typeface="Arial" pitchFamily="34" charset="0"/>
              <a:buNone/>
            </a:pPr>
            <a:endParaRPr lang="en-US" dirty="0"/>
          </a:p>
          <a:p>
            <a:pPr marL="914400" lvl="1" indent="-457200">
              <a:buFont typeface="Arial" pitchFamily="34" charset="0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Rule Generation</a:t>
            </a:r>
            <a:endParaRPr lang="en-US" dirty="0"/>
          </a:p>
          <a:p>
            <a:pPr marL="1295400" lvl="2" indent="-381000">
              <a:buFont typeface="Arial" pitchFamily="34" charset="0"/>
              <a:buChar char="–"/>
            </a:pPr>
            <a:r>
              <a:rPr lang="en-US" dirty="0"/>
              <a:t>Generate high confidence rules from each frequent </a:t>
            </a:r>
            <a:r>
              <a:rPr lang="en-US" dirty="0" err="1"/>
              <a:t>itemset</a:t>
            </a:r>
            <a:r>
              <a:rPr lang="en-US" dirty="0"/>
              <a:t>, where each rule is a </a:t>
            </a:r>
            <a:r>
              <a:rPr lang="en-US" dirty="0" smtClean="0"/>
              <a:t>partitioning </a:t>
            </a:r>
            <a:r>
              <a:rPr lang="en-US" dirty="0"/>
              <a:t>of a frequent </a:t>
            </a:r>
            <a:r>
              <a:rPr lang="en-US" dirty="0" err="1" smtClean="0"/>
              <a:t>itemset</a:t>
            </a:r>
            <a:r>
              <a:rPr lang="en-US" dirty="0" smtClean="0"/>
              <a:t> into Left-Hand-Side (</a:t>
            </a:r>
            <a:r>
              <a:rPr lang="en-US" dirty="0" smtClean="0">
                <a:solidFill>
                  <a:srgbClr val="92D050"/>
                </a:solidFill>
              </a:rPr>
              <a:t>LHS</a:t>
            </a:r>
            <a:r>
              <a:rPr lang="en-US" dirty="0" smtClean="0"/>
              <a:t>) and Right-Hand-Side (</a:t>
            </a:r>
            <a:r>
              <a:rPr lang="en-US" dirty="0" smtClean="0">
                <a:solidFill>
                  <a:srgbClr val="FF0000"/>
                </a:solidFill>
              </a:rPr>
              <a:t>RHS</a:t>
            </a:r>
            <a:r>
              <a:rPr lang="en-US" dirty="0" smtClean="0"/>
              <a:t>)</a:t>
            </a:r>
            <a:endParaRPr lang="en-US" dirty="0"/>
          </a:p>
          <a:p>
            <a:pPr marL="533400" indent="-533400"/>
            <a:endParaRPr lang="en-US" dirty="0"/>
          </a:p>
          <a:p>
            <a:pPr marL="533400" indent="-533400">
              <a:buFont typeface="Monotype Sorts" pitchFamily="2" charset="2"/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19400" y="5181599"/>
            <a:ext cx="39805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Frequent </a:t>
            </a:r>
            <a:r>
              <a:rPr lang="en-US" sz="2400" dirty="0" err="1" smtClean="0"/>
              <a:t>itemset</a:t>
            </a:r>
            <a:r>
              <a:rPr lang="en-US" sz="2400" dirty="0" smtClean="0">
                <a:solidFill>
                  <a:srgbClr val="0070C0"/>
                </a:solidFill>
              </a:rPr>
              <a:t>: {A,B,C,D}</a:t>
            </a:r>
          </a:p>
          <a:p>
            <a:r>
              <a:rPr lang="en-US" sz="2400" dirty="0"/>
              <a:t>Rule:</a:t>
            </a:r>
            <a:r>
              <a:rPr lang="en-US" sz="2400" dirty="0" smtClean="0">
                <a:solidFill>
                  <a:srgbClr val="0070C0"/>
                </a:solidFill>
              </a:rPr>
              <a:t> 		        </a:t>
            </a:r>
            <a:r>
              <a:rPr lang="en-US" sz="2400" dirty="0" smtClean="0">
                <a:solidFill>
                  <a:srgbClr val="92D050"/>
                </a:solidFill>
              </a:rPr>
              <a:t>AB</a:t>
            </a:r>
            <a:r>
              <a:rPr lang="en-US" sz="2400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CD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Generation</a:t>
            </a:r>
          </a:p>
        </p:txBody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have all frequent </a:t>
            </a:r>
            <a:r>
              <a:rPr lang="en-US" dirty="0" err="1" smtClean="0"/>
              <a:t>itemsets</a:t>
            </a:r>
            <a:r>
              <a:rPr lang="en-US" dirty="0" smtClean="0"/>
              <a:t>, how do we get the rules?</a:t>
            </a:r>
          </a:p>
          <a:p>
            <a:pPr lvl="1"/>
            <a:r>
              <a:rPr lang="en-US" dirty="0" smtClean="0"/>
              <a:t>For every </a:t>
            </a:r>
            <a:r>
              <a:rPr lang="en-US" dirty="0"/>
              <a:t>frequent </a:t>
            </a:r>
            <a:r>
              <a:rPr lang="en-US" dirty="0" err="1"/>
              <a:t>itemset</a:t>
            </a: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, we find rules of the form          </a:t>
            </a:r>
            <a:r>
              <a:rPr lang="en-US" dirty="0" smtClean="0">
                <a:solidFill>
                  <a:srgbClr val="0070C0"/>
                </a:solidFill>
              </a:rPr>
              <a:t>L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S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–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L </a:t>
            </a:r>
            <a:r>
              <a:rPr lang="en-US" dirty="0" smtClean="0">
                <a:sym typeface="Symbol" pitchFamily="18" charset="2"/>
              </a:rPr>
              <a:t>, where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L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 S, </a:t>
            </a:r>
            <a:r>
              <a:rPr lang="en-US" dirty="0" smtClean="0">
                <a:sym typeface="Symbol"/>
              </a:rPr>
              <a:t>that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en-US" dirty="0" smtClean="0">
                <a:sym typeface="Symbol" pitchFamily="18" charset="2"/>
              </a:rPr>
              <a:t>satisfy </a:t>
            </a:r>
            <a:r>
              <a:rPr lang="en-US" dirty="0">
                <a:sym typeface="Symbol" pitchFamily="18" charset="2"/>
              </a:rPr>
              <a:t>the minimum confidence requirement</a:t>
            </a:r>
          </a:p>
          <a:p>
            <a:pPr lvl="1"/>
            <a:r>
              <a:rPr lang="en-US" dirty="0" smtClean="0">
                <a:sym typeface="Symbol" pitchFamily="18" charset="2"/>
              </a:rPr>
              <a:t>Example: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L = {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A,B,C,D} </a:t>
            </a:r>
            <a:endParaRPr lang="en-US" dirty="0" smtClean="0">
              <a:solidFill>
                <a:srgbClr val="0070C0"/>
              </a:solidFill>
              <a:sym typeface="Symbol" pitchFamily="18" charset="2"/>
            </a:endParaRPr>
          </a:p>
          <a:p>
            <a:pPr lvl="1"/>
            <a:r>
              <a:rPr lang="en-US" dirty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andidate rules:</a:t>
            </a:r>
          </a:p>
          <a:p>
            <a:pPr marL="274320" lvl="1" indent="0"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A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BCD,   B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ACD,   C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ABD,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  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ABC</a:t>
            </a:r>
            <a:br>
              <a:rPr lang="en-US" dirty="0">
                <a:solidFill>
                  <a:srgbClr val="0070C0"/>
                </a:solidFill>
                <a:sym typeface="Symbol" pitchFamily="18" charset="2"/>
              </a:rPr>
            </a:b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AB 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CD,   AC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 BD,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 AD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 BC, 	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BD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AC,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CD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AB,	</a:t>
            </a:r>
            <a:br>
              <a:rPr lang="en-US" dirty="0">
                <a:solidFill>
                  <a:srgbClr val="0070C0"/>
                </a:solidFill>
                <a:sym typeface="Symbol" pitchFamily="18" charset="2"/>
              </a:rPr>
            </a:b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         ABC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D, 	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  BCD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A, 	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    BC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AD, </a:t>
            </a:r>
            <a:r>
              <a:rPr lang="en-US" dirty="0" smtClean="0">
                <a:sym typeface="Symbol" pitchFamily="18" charset="2"/>
              </a:rPr>
              <a:t>	</a:t>
            </a:r>
          </a:p>
          <a:p>
            <a:r>
              <a:rPr lang="en-US" dirty="0" smtClean="0"/>
              <a:t>If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|L| = k</a:t>
            </a:r>
            <a:r>
              <a:rPr lang="en-US" dirty="0"/>
              <a:t>, then there are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baseline="30000" dirty="0" err="1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– 2 </a:t>
            </a:r>
            <a:r>
              <a:rPr lang="en-US" dirty="0"/>
              <a:t>candidate association rules (ignoring </a:t>
            </a:r>
            <a:r>
              <a:rPr lang="en-US" dirty="0">
                <a:solidFill>
                  <a:srgbClr val="0070C0"/>
                </a:solidFill>
              </a:rPr>
              <a:t>L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  </a:t>
            </a:r>
            <a:r>
              <a:rPr lang="en-US" dirty="0">
                <a:sym typeface="Symbol" pitchFamily="18" charset="2"/>
              </a:rPr>
              <a:t>and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  L</a:t>
            </a:r>
            <a:r>
              <a:rPr lang="en-US" dirty="0">
                <a:sym typeface="Symbol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540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Generation</a:t>
            </a:r>
          </a:p>
        </p:txBody>
      </p:sp>
      <p:sp>
        <p:nvSpPr>
          <p:cNvPr id="127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How to efficiently generate rules from frequent </a:t>
            </a:r>
            <a:r>
              <a:rPr lang="en-US" dirty="0" err="1">
                <a:sym typeface="Symbol" pitchFamily="18" charset="2"/>
              </a:rPr>
              <a:t>itemsets</a:t>
            </a:r>
            <a:r>
              <a:rPr lang="en-US" dirty="0">
                <a:sym typeface="Symbol" pitchFamily="18" charset="2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In general, confidence does not have an anti-monotone property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c(ABC D) </a:t>
            </a:r>
            <a:r>
              <a:rPr lang="en-US" dirty="0">
                <a:sym typeface="Symbol" pitchFamily="18" charset="2"/>
              </a:rPr>
              <a:t>can be larger or smaller than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c(AB D)</a:t>
            </a:r>
          </a:p>
          <a:p>
            <a:pPr lvl="4">
              <a:lnSpc>
                <a:spcPct val="90000"/>
              </a:lnSpc>
            </a:pPr>
            <a:endParaRPr lang="en-US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But confidence of rules generated from the same </a:t>
            </a:r>
            <a:r>
              <a:rPr lang="en-US" dirty="0" err="1">
                <a:sym typeface="Symbol" pitchFamily="18" charset="2"/>
              </a:rPr>
              <a:t>itemset</a:t>
            </a:r>
            <a:r>
              <a:rPr lang="en-US" dirty="0">
                <a:sym typeface="Symbol" pitchFamily="18" charset="2"/>
              </a:rPr>
              <a:t> has an anti-monotone property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e.g.,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L = {A,B,C,D}:</a:t>
            </a:r>
            <a:r>
              <a:rPr lang="en-US" dirty="0">
                <a:sym typeface="Symbol" pitchFamily="18" charset="2"/>
              </a:rPr>
              <a:t/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		c(ABC 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dirty="0">
                <a:sym typeface="Symbol" pitchFamily="18" charset="2"/>
              </a:rPr>
              <a:t>)  c(AB 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CD</a:t>
            </a:r>
            <a:r>
              <a:rPr lang="en-US" dirty="0">
                <a:sym typeface="Symbol" pitchFamily="18" charset="2"/>
              </a:rPr>
              <a:t>)  c(A 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BCD</a:t>
            </a:r>
            <a:r>
              <a:rPr lang="en-US" dirty="0">
                <a:sym typeface="Symbol" pitchFamily="18" charset="2"/>
              </a:rPr>
              <a:t>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 Confidence is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anti-monotone</a:t>
            </a:r>
            <a:r>
              <a:rPr lang="en-US" dirty="0">
                <a:sym typeface="Symbol" pitchFamily="18" charset="2"/>
              </a:rPr>
              <a:t> w.r.t. number of items on the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RHS</a:t>
            </a:r>
            <a:r>
              <a:rPr lang="en-US" dirty="0">
                <a:sym typeface="Symbol" pitchFamily="18" charset="2"/>
              </a:rPr>
              <a:t> of the rule</a:t>
            </a:r>
          </a:p>
        </p:txBody>
      </p:sp>
    </p:spTree>
    <p:extLst>
      <p:ext uri="{BB962C8B-B14F-4D97-AF65-F5344CB8AC3E}">
        <p14:creationId xmlns:p14="http://schemas.microsoft.com/office/powerpoint/2010/main" val="85172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Generation for Apriori Algorithm</a:t>
            </a:r>
          </a:p>
        </p:txBody>
      </p:sp>
      <p:graphicFrame>
        <p:nvGraphicFramePr>
          <p:cNvPr id="1278979" name="Object 3"/>
          <p:cNvGraphicFramePr>
            <a:graphicFrameLocks noChangeAspect="1"/>
          </p:cNvGraphicFramePr>
          <p:nvPr/>
        </p:nvGraphicFramePr>
        <p:xfrm>
          <a:off x="914400" y="1419225"/>
          <a:ext cx="76200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0" name="Visio" r:id="rId3" imgW="8671306" imgH="4782859" progId="Visio.Drawing.6">
                  <p:embed/>
                </p:oleObj>
              </mc:Choice>
              <mc:Fallback>
                <p:oleObj name="Visio" r:id="rId3" imgW="8671306" imgH="4782859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19225"/>
                        <a:ext cx="7620000" cy="429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8980" name="Text Box 4"/>
          <p:cNvSpPr txBox="1">
            <a:spLocks noChangeArrowheads="1"/>
          </p:cNvSpPr>
          <p:nvPr/>
        </p:nvSpPr>
        <p:spPr bwMode="auto">
          <a:xfrm>
            <a:off x="4185591" y="6203950"/>
            <a:ext cx="49584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rgbClr val="CC3300"/>
                </a:solidFill>
                <a:latin typeface="+mj-lt"/>
              </a:rPr>
              <a:t>Lattice of </a:t>
            </a:r>
            <a:r>
              <a:rPr lang="en-US" sz="2400" b="0" dirty="0" smtClean="0">
                <a:solidFill>
                  <a:srgbClr val="CC3300"/>
                </a:solidFill>
                <a:latin typeface="+mj-lt"/>
              </a:rPr>
              <a:t>rules created by the </a:t>
            </a:r>
            <a:r>
              <a:rPr lang="en-US" sz="2400" b="0" dirty="0" smtClean="0">
                <a:solidFill>
                  <a:srgbClr val="FF0000"/>
                </a:solidFill>
                <a:latin typeface="+mj-lt"/>
              </a:rPr>
              <a:t>RHS</a:t>
            </a:r>
            <a:endParaRPr lang="en-US" sz="2400" b="0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1278981" name="Group 5"/>
          <p:cNvGrpSpPr>
            <a:grpSpLocks/>
          </p:cNvGrpSpPr>
          <p:nvPr/>
        </p:nvGrpSpPr>
        <p:grpSpPr bwMode="auto">
          <a:xfrm>
            <a:off x="381000" y="1419225"/>
            <a:ext cx="8153400" cy="4784725"/>
            <a:chOff x="96" y="894"/>
            <a:chExt cx="5136" cy="3014"/>
          </a:xfrm>
        </p:grpSpPr>
        <p:graphicFrame>
          <p:nvGraphicFramePr>
            <p:cNvPr id="127898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4120978"/>
                </p:ext>
              </p:extLst>
            </p:nvPr>
          </p:nvGraphicFramePr>
          <p:xfrm>
            <a:off x="432" y="894"/>
            <a:ext cx="4800" cy="27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91" name="Visio" r:id="rId5" imgW="8778510" imgH="4949675" progId="Visio.Drawing.11">
                    <p:embed/>
                  </p:oleObj>
                </mc:Choice>
                <mc:Fallback>
                  <p:oleObj name="Visio" r:id="rId5" imgW="8778510" imgH="4949675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894"/>
                          <a:ext cx="4800" cy="27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78983" name="Freeform 7"/>
            <p:cNvSpPr>
              <a:spLocks/>
            </p:cNvSpPr>
            <p:nvPr/>
          </p:nvSpPr>
          <p:spPr bwMode="auto">
            <a:xfrm>
              <a:off x="320" y="1064"/>
              <a:ext cx="3712" cy="2808"/>
            </a:xfrm>
            <a:custGeom>
              <a:avLst/>
              <a:gdLst>
                <a:gd name="T0" fmla="*/ 256 w 3712"/>
                <a:gd name="T1" fmla="*/ 376 h 2808"/>
                <a:gd name="T2" fmla="*/ 736 w 3712"/>
                <a:gd name="T3" fmla="*/ 88 h 2808"/>
                <a:gd name="T4" fmla="*/ 2176 w 3712"/>
                <a:gd name="T5" fmla="*/ 904 h 2808"/>
                <a:gd name="T6" fmla="*/ 2656 w 3712"/>
                <a:gd name="T7" fmla="*/ 1768 h 2808"/>
                <a:gd name="T8" fmla="*/ 3520 w 3712"/>
                <a:gd name="T9" fmla="*/ 2296 h 2808"/>
                <a:gd name="T10" fmla="*/ 3376 w 3712"/>
                <a:gd name="T11" fmla="*/ 2584 h 2808"/>
                <a:gd name="T12" fmla="*/ 1504 w 3712"/>
                <a:gd name="T13" fmla="*/ 2776 h 2808"/>
                <a:gd name="T14" fmla="*/ 352 w 3712"/>
                <a:gd name="T15" fmla="*/ 2392 h 2808"/>
                <a:gd name="T16" fmla="*/ 16 w 3712"/>
                <a:gd name="T17" fmla="*/ 1288 h 2808"/>
                <a:gd name="T18" fmla="*/ 256 w 3712"/>
                <a:gd name="T19" fmla="*/ 376 h 2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12" h="2808">
                  <a:moveTo>
                    <a:pt x="256" y="376"/>
                  </a:moveTo>
                  <a:cubicBezTo>
                    <a:pt x="376" y="176"/>
                    <a:pt x="416" y="0"/>
                    <a:pt x="736" y="88"/>
                  </a:cubicBezTo>
                  <a:cubicBezTo>
                    <a:pt x="1056" y="176"/>
                    <a:pt x="1856" y="624"/>
                    <a:pt x="2176" y="904"/>
                  </a:cubicBezTo>
                  <a:cubicBezTo>
                    <a:pt x="2496" y="1184"/>
                    <a:pt x="2432" y="1536"/>
                    <a:pt x="2656" y="1768"/>
                  </a:cubicBezTo>
                  <a:cubicBezTo>
                    <a:pt x="2880" y="2000"/>
                    <a:pt x="3400" y="2160"/>
                    <a:pt x="3520" y="2296"/>
                  </a:cubicBezTo>
                  <a:cubicBezTo>
                    <a:pt x="3640" y="2432"/>
                    <a:pt x="3712" y="2504"/>
                    <a:pt x="3376" y="2584"/>
                  </a:cubicBezTo>
                  <a:cubicBezTo>
                    <a:pt x="3040" y="2664"/>
                    <a:pt x="2008" y="2808"/>
                    <a:pt x="1504" y="2776"/>
                  </a:cubicBezTo>
                  <a:cubicBezTo>
                    <a:pt x="1000" y="2744"/>
                    <a:pt x="600" y="2640"/>
                    <a:pt x="352" y="2392"/>
                  </a:cubicBezTo>
                  <a:cubicBezTo>
                    <a:pt x="104" y="2144"/>
                    <a:pt x="32" y="1624"/>
                    <a:pt x="16" y="1288"/>
                  </a:cubicBezTo>
                  <a:cubicBezTo>
                    <a:pt x="0" y="952"/>
                    <a:pt x="136" y="576"/>
                    <a:pt x="256" y="376"/>
                  </a:cubicBezTo>
                  <a:close/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8984" name="Text Box 8"/>
            <p:cNvSpPr txBox="1">
              <a:spLocks noChangeArrowheads="1"/>
            </p:cNvSpPr>
            <p:nvPr/>
          </p:nvSpPr>
          <p:spPr bwMode="auto">
            <a:xfrm>
              <a:off x="96" y="3504"/>
              <a:ext cx="7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Pruned Rules</a:t>
              </a:r>
            </a:p>
          </p:txBody>
        </p:sp>
      </p:grpSp>
      <p:sp>
        <p:nvSpPr>
          <p:cNvPr id="1278985" name="Line 9"/>
          <p:cNvSpPr>
            <a:spLocks noChangeShapeType="1"/>
          </p:cNvSpPr>
          <p:nvPr/>
        </p:nvSpPr>
        <p:spPr bwMode="auto">
          <a:xfrm>
            <a:off x="1066800" y="2286000"/>
            <a:ext cx="914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8986" name="Text Box 10"/>
          <p:cNvSpPr txBox="1">
            <a:spLocks noChangeArrowheads="1"/>
          </p:cNvSpPr>
          <p:nvPr/>
        </p:nvSpPr>
        <p:spPr bwMode="auto">
          <a:xfrm>
            <a:off x="304800" y="16002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/>
              <a:t>Low Confidence Rule</a:t>
            </a:r>
          </a:p>
        </p:txBody>
      </p:sp>
    </p:spTree>
    <p:extLst>
      <p:ext uri="{BB962C8B-B14F-4D97-AF65-F5344CB8AC3E}">
        <p14:creationId xmlns:p14="http://schemas.microsoft.com/office/powerpoint/2010/main" val="204699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Generation for </a:t>
            </a:r>
            <a:r>
              <a:rPr lang="en-US" dirty="0" err="1" smtClean="0"/>
              <a:t>APriori</a:t>
            </a:r>
            <a:r>
              <a:rPr lang="en-US" dirty="0" smtClean="0"/>
              <a:t> </a:t>
            </a:r>
            <a:r>
              <a:rPr lang="en-US" dirty="0"/>
              <a:t>Algorithm</a:t>
            </a:r>
          </a:p>
        </p:txBody>
      </p:sp>
      <p:sp>
        <p:nvSpPr>
          <p:cNvPr id="128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Candidate rule is generated by merging two rules that share the same prefix</a:t>
            </a:r>
            <a:br>
              <a:rPr lang="en-US" dirty="0"/>
            </a:br>
            <a:r>
              <a:rPr lang="en-US" dirty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RHS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join(</a:t>
            </a:r>
            <a:r>
              <a:rPr lang="en-US" dirty="0" smtClean="0">
                <a:solidFill>
                  <a:srgbClr val="0070C0"/>
                </a:solidFill>
              </a:rPr>
              <a:t>CD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B,BD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C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would produce the candidate</a:t>
            </a:r>
            <a:br>
              <a:rPr lang="en-US" dirty="0"/>
            </a:br>
            <a:r>
              <a:rPr lang="en-US" dirty="0"/>
              <a:t>rule </a:t>
            </a:r>
            <a:r>
              <a:rPr lang="en-US" dirty="0">
                <a:solidFill>
                  <a:srgbClr val="0070C0"/>
                </a:solidFill>
              </a:rPr>
              <a:t>D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ABC</a:t>
            </a:r>
          </a:p>
          <a:p>
            <a:endParaRPr lang="en-US" dirty="0"/>
          </a:p>
          <a:p>
            <a:r>
              <a:rPr lang="en-US" dirty="0"/>
              <a:t>Prune rule </a:t>
            </a:r>
            <a:r>
              <a:rPr lang="en-US" dirty="0">
                <a:solidFill>
                  <a:srgbClr val="0070C0"/>
                </a:solidFill>
              </a:rPr>
              <a:t>D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A</a:t>
            </a:r>
            <a:r>
              <a:rPr lang="en-US" dirty="0">
                <a:solidFill>
                  <a:srgbClr val="FF0000"/>
                </a:solidFill>
              </a:rPr>
              <a:t>BC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if </a:t>
            </a:r>
            <a:r>
              <a:rPr lang="en-US" dirty="0"/>
              <a:t>its</a:t>
            </a:r>
            <a:br>
              <a:rPr lang="en-US" dirty="0"/>
            </a:br>
            <a:r>
              <a:rPr lang="en-US" dirty="0"/>
              <a:t>subset </a:t>
            </a:r>
            <a:r>
              <a:rPr lang="en-US" dirty="0" smtClean="0">
                <a:solidFill>
                  <a:srgbClr val="0070C0"/>
                </a:solidFill>
              </a:rPr>
              <a:t>AD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BC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does not have</a:t>
            </a:r>
            <a:br>
              <a:rPr lang="en-US" dirty="0"/>
            </a:br>
            <a:r>
              <a:rPr lang="en-US" dirty="0"/>
              <a:t>high </a:t>
            </a:r>
            <a:r>
              <a:rPr lang="en-US" dirty="0" smtClean="0"/>
              <a:t>confidence</a:t>
            </a:r>
          </a:p>
          <a:p>
            <a:endParaRPr lang="en-US" dirty="0"/>
          </a:p>
          <a:p>
            <a:r>
              <a:rPr lang="en-US" dirty="0" smtClean="0"/>
              <a:t>Essentially we are doing </a:t>
            </a:r>
            <a:r>
              <a:rPr lang="en-US" dirty="0" err="1" smtClean="0"/>
              <a:t>APriori</a:t>
            </a:r>
            <a:r>
              <a:rPr lang="en-US" dirty="0" smtClean="0"/>
              <a:t> on the RHS </a:t>
            </a:r>
            <a:endParaRPr lang="en-US" dirty="0"/>
          </a:p>
        </p:txBody>
      </p:sp>
      <p:graphicFrame>
        <p:nvGraphicFramePr>
          <p:cNvPr id="12800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858114"/>
              </p:ext>
            </p:extLst>
          </p:nvPr>
        </p:nvGraphicFramePr>
        <p:xfrm>
          <a:off x="5334000" y="2362200"/>
          <a:ext cx="3429000" cy="286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2" name="Visio" r:id="rId3" imgW="2777760" imgH="2320775" progId="Visio.Drawing.11">
                  <p:embed/>
                </p:oleObj>
              </mc:Choice>
              <mc:Fallback>
                <p:oleObj name="Visio" r:id="rId3" imgW="2777760" imgH="232077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362200"/>
                        <a:ext cx="3429000" cy="286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09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/>
              <a:t>Diskusi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ID" dirty="0" err="1" smtClean="0"/>
              <a:t>Explorasi</a:t>
            </a:r>
            <a:r>
              <a:rPr lang="en-ID" dirty="0" smtClean="0"/>
              <a:t> </a:t>
            </a:r>
            <a:r>
              <a:rPr lang="en-ID" dirty="0" err="1" smtClean="0"/>
              <a:t>mengenai</a:t>
            </a:r>
            <a:r>
              <a:rPr lang="en-ID" dirty="0" smtClean="0"/>
              <a:t> Naïve Algorithm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Apriori</a:t>
            </a:r>
            <a:r>
              <a:rPr lang="en-ID" dirty="0" smtClean="0"/>
              <a:t> Algorithm. </a:t>
            </a:r>
            <a:r>
              <a:rPr lang="en-ID" dirty="0" err="1" smtClean="0"/>
              <a:t>Berdasarkan</a:t>
            </a:r>
            <a:r>
              <a:rPr lang="en-ID" dirty="0" smtClean="0"/>
              <a:t> </a:t>
            </a:r>
            <a:r>
              <a:rPr lang="en-ID" dirty="0" err="1" smtClean="0"/>
              <a:t>hasil</a:t>
            </a:r>
            <a:r>
              <a:rPr lang="en-ID" dirty="0" smtClean="0"/>
              <a:t> </a:t>
            </a:r>
            <a:r>
              <a:rPr lang="en-ID" dirty="0" err="1" smtClean="0"/>
              <a:t>explorasi</a:t>
            </a:r>
            <a:r>
              <a:rPr lang="en-ID" dirty="0" smtClean="0"/>
              <a:t> </a:t>
            </a:r>
            <a:r>
              <a:rPr lang="en-ID" dirty="0" err="1" smtClean="0"/>
              <a:t>anda</a:t>
            </a:r>
            <a:r>
              <a:rPr lang="en-ID" dirty="0" smtClean="0"/>
              <a:t>, </a:t>
            </a:r>
            <a:r>
              <a:rPr lang="en-ID" dirty="0" err="1" smtClean="0"/>
              <a:t>bagaimana</a:t>
            </a:r>
            <a:r>
              <a:rPr lang="en-ID" dirty="0" smtClean="0"/>
              <a:t> </a:t>
            </a:r>
            <a:r>
              <a:rPr lang="en-ID" dirty="0" err="1" smtClean="0"/>
              <a:t>karakteristik</a:t>
            </a:r>
            <a:r>
              <a:rPr lang="en-ID" dirty="0" smtClean="0"/>
              <a:t> naïve algorithm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apriori</a:t>
            </a:r>
            <a:r>
              <a:rPr lang="en-ID" dirty="0" smtClean="0"/>
              <a:t> algorithm. </a:t>
            </a:r>
            <a:r>
              <a:rPr lang="en-ID" dirty="0" err="1" smtClean="0"/>
              <a:t>Bagaimana</a:t>
            </a:r>
            <a:r>
              <a:rPr lang="en-ID" dirty="0" smtClean="0"/>
              <a:t> </a:t>
            </a:r>
            <a:r>
              <a:rPr lang="en-ID" dirty="0" err="1" smtClean="0"/>
              <a:t>pemanfaatan</a:t>
            </a:r>
            <a:r>
              <a:rPr lang="en-ID" dirty="0" smtClean="0"/>
              <a:t> </a:t>
            </a:r>
            <a:r>
              <a:rPr lang="en-ID" dirty="0" err="1" smtClean="0"/>
              <a:t>kedua</a:t>
            </a:r>
            <a:r>
              <a:rPr lang="en-ID" dirty="0" smtClean="0"/>
              <a:t> </a:t>
            </a:r>
            <a:r>
              <a:rPr lang="en-ID" dirty="0" err="1" smtClean="0"/>
              <a:t>algoritma</a:t>
            </a:r>
            <a:r>
              <a:rPr lang="en-ID" dirty="0" smtClean="0"/>
              <a:t> </a:t>
            </a:r>
            <a:r>
              <a:rPr lang="en-ID" dirty="0" err="1" smtClean="0"/>
              <a:t>tersebut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data mining</a:t>
            </a:r>
          </a:p>
          <a:p>
            <a:pPr marL="514350" indent="-514350">
              <a:buAutoNum type="arabicPeriod"/>
            </a:pPr>
            <a:r>
              <a:rPr lang="en-ID" dirty="0" err="1" smtClean="0"/>
              <a:t>Cari</a:t>
            </a:r>
            <a:r>
              <a:rPr lang="en-ID" dirty="0" smtClean="0"/>
              <a:t> </a:t>
            </a:r>
            <a:r>
              <a:rPr lang="en-ID" dirty="0" err="1" smtClean="0"/>
              <a:t>tahu</a:t>
            </a:r>
            <a:r>
              <a:rPr lang="en-ID" dirty="0" smtClean="0"/>
              <a:t> </a:t>
            </a:r>
            <a:r>
              <a:rPr lang="en-ID" dirty="0" err="1" smtClean="0"/>
              <a:t>mengenai</a:t>
            </a:r>
            <a:r>
              <a:rPr lang="en-ID" dirty="0" smtClean="0"/>
              <a:t> Rule Prune.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apa</a:t>
            </a:r>
            <a:r>
              <a:rPr lang="en-ID" dirty="0" smtClean="0"/>
              <a:t> rule prune di </a:t>
            </a:r>
            <a:r>
              <a:rPr lang="en-ID" dirty="0" err="1" smtClean="0"/>
              <a:t>implementasikan</a:t>
            </a:r>
            <a:r>
              <a:rPr lang="en-ID" dirty="0" smtClean="0"/>
              <a:t>?</a:t>
            </a:r>
          </a:p>
          <a:p>
            <a:pPr marL="514350" indent="-514350">
              <a:buAutoNum type="arabicPeriod"/>
            </a:pPr>
            <a:r>
              <a:rPr lang="en-ID" dirty="0" err="1" smtClean="0"/>
              <a:t>Apa</a:t>
            </a:r>
            <a:r>
              <a:rPr lang="en-ID" dirty="0" smtClean="0"/>
              <a:t> yang </a:t>
            </a:r>
            <a:r>
              <a:rPr lang="en-ID" dirty="0" err="1" smtClean="0"/>
              <a:t>dimaksud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Association rule. Di </a:t>
            </a:r>
            <a:r>
              <a:rPr lang="en-ID" dirty="0" err="1" smtClean="0"/>
              <a:t>dunia</a:t>
            </a:r>
            <a:r>
              <a:rPr lang="en-ID" dirty="0" smtClean="0"/>
              <a:t> </a:t>
            </a:r>
            <a:r>
              <a:rPr lang="en-ID" dirty="0" err="1" smtClean="0"/>
              <a:t>nyata</a:t>
            </a:r>
            <a:r>
              <a:rPr lang="en-ID" dirty="0" smtClean="0"/>
              <a:t> </a:t>
            </a:r>
            <a:r>
              <a:rPr lang="en-ID" dirty="0" err="1" smtClean="0"/>
              <a:t>apa</a:t>
            </a:r>
            <a:r>
              <a:rPr lang="en-ID" dirty="0" smtClean="0"/>
              <a:t> </a:t>
            </a:r>
            <a:r>
              <a:rPr lang="en-ID" dirty="0" err="1" smtClean="0"/>
              <a:t>manfaat</a:t>
            </a:r>
            <a:r>
              <a:rPr lang="en-ID" dirty="0" smtClean="0"/>
              <a:t> association rule. </a:t>
            </a:r>
            <a:r>
              <a:rPr lang="en-ID" dirty="0" err="1" smtClean="0"/>
              <a:t>Beri</a:t>
            </a:r>
            <a:r>
              <a:rPr lang="en-ID" dirty="0" smtClean="0"/>
              <a:t> </a:t>
            </a:r>
            <a:r>
              <a:rPr lang="en-ID" dirty="0" err="1" smtClean="0"/>
              <a:t>contoh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BC83-6294-4095-8659-926C0C6EDDEB}" type="slidenum">
              <a:rPr lang="en-US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Market-Baskets – (2)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Really, </a:t>
            </a:r>
            <a:r>
              <a:rPr lang="en-US" dirty="0"/>
              <a:t>a general </a:t>
            </a:r>
            <a:r>
              <a:rPr lang="en-US" dirty="0" smtClean="0"/>
              <a:t>many-to-many </a:t>
            </a:r>
            <a:r>
              <a:rPr lang="en-US" dirty="0"/>
              <a:t>mapping (association) between two kinds of </a:t>
            </a:r>
            <a:r>
              <a:rPr lang="en-US" dirty="0" smtClean="0"/>
              <a:t>things, where the one (the </a:t>
            </a:r>
            <a:r>
              <a:rPr lang="en-US" dirty="0" smtClean="0">
                <a:solidFill>
                  <a:srgbClr val="0070C0"/>
                </a:solidFill>
              </a:rPr>
              <a:t>baskets</a:t>
            </a:r>
            <a:r>
              <a:rPr lang="en-US" dirty="0" smtClean="0"/>
              <a:t>) is a set of the other (the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items</a:t>
            </a:r>
            <a:r>
              <a:rPr lang="en-US" dirty="0" smtClean="0"/>
              <a:t>) </a:t>
            </a:r>
            <a:endParaRPr lang="en-US" dirty="0"/>
          </a:p>
          <a:p>
            <a:pPr lvl="1"/>
            <a:r>
              <a:rPr lang="en-US" dirty="0"/>
              <a:t>But we ask about connections among “items,” not “baskets.”</a:t>
            </a:r>
          </a:p>
          <a:p>
            <a:r>
              <a:rPr lang="en-US" dirty="0"/>
              <a:t>The technology focuses on </a:t>
            </a:r>
            <a:r>
              <a:rPr lang="en-US" dirty="0">
                <a:solidFill>
                  <a:srgbClr val="009900"/>
                </a:solidFill>
              </a:rPr>
              <a:t>common events</a:t>
            </a:r>
            <a:r>
              <a:rPr lang="en-US" dirty="0"/>
              <a:t>, not rare events (“long tail”).</a:t>
            </a:r>
          </a:p>
        </p:txBody>
      </p:sp>
    </p:spTree>
    <p:extLst>
      <p:ext uri="{BB962C8B-B14F-4D97-AF65-F5344CB8AC3E}">
        <p14:creationId xmlns:p14="http://schemas.microsoft.com/office/powerpoint/2010/main" val="191930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68300" y="1752600"/>
            <a:ext cx="83185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Given a set of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transactions,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combinations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of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items (</a:t>
            </a:r>
            <a:r>
              <a:rPr lang="en-GB" sz="2400" dirty="0" err="1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ea typeface="DejaVu LGC Sans" charset="0"/>
                <a:cs typeface="DejaVu LGC Sans" charset="0"/>
              </a:rPr>
              <a:t>)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that occur </a:t>
            </a:r>
            <a:r>
              <a:rPr lang="en-GB" sz="24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frequently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09600" y="3230336"/>
            <a:ext cx="4191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0C6D9C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70C0"/>
                </a:solidFill>
                <a:latin typeface="Arial" charset="0"/>
                <a:ea typeface="DejaVu LGC Sans" charset="0"/>
                <a:cs typeface="DejaVu LGC Sans" charset="0"/>
              </a:rPr>
              <a:t>Market-Basket transactions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773412"/>
              </p:ext>
            </p:extLst>
          </p:nvPr>
        </p:nvGraphicFramePr>
        <p:xfrm>
          <a:off x="445477" y="4155221"/>
          <a:ext cx="4308475" cy="240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Document" r:id="rId4" imgW="3595992" imgH="2001468" progId="Word.Document.8">
                  <p:embed/>
                </p:oleObj>
              </mc:Choice>
              <mc:Fallback>
                <p:oleObj name="Document" r:id="rId4" imgW="3595992" imgH="200146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77" y="4155221"/>
                        <a:ext cx="4308475" cy="2401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173" name="Text Box 5"/>
              <p:cNvSpPr txBox="1">
                <a:spLocks noChangeArrowheads="1"/>
              </p:cNvSpPr>
              <p:nvPr/>
            </p:nvSpPr>
            <p:spPr bwMode="auto">
              <a:xfrm>
                <a:off x="4574344" y="4203700"/>
                <a:ext cx="4343400" cy="37151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b="1" dirty="0">
                    <a:solidFill>
                      <a:srgbClr val="000000"/>
                    </a:solidFill>
                    <a:latin typeface="Arial" charset="0"/>
                    <a:ea typeface="DejaVu LGC Sans" charset="0"/>
                    <a:cs typeface="DejaVu LGC Sans" charset="0"/>
                  </a:rPr>
                  <a:t>Examples of frequent </a:t>
                </a:r>
                <a:r>
                  <a:rPr lang="en-GB" b="1" dirty="0" err="1" smtClean="0">
                    <a:solidFill>
                      <a:srgbClr val="000000"/>
                    </a:solidFill>
                    <a:latin typeface="Arial" charset="0"/>
                    <a:ea typeface="DejaVu LGC Sans" charset="0"/>
                    <a:cs typeface="DejaVu LGC Sans" charset="0"/>
                  </a:rPr>
                  <a:t>itemsets</a:t>
                </a:r>
                <a:r>
                  <a:rPr lang="en-GB" b="1" dirty="0" smtClean="0">
                    <a:solidFill>
                      <a:srgbClr val="000000"/>
                    </a:solidFill>
                    <a:latin typeface="Arial" charset="0"/>
                    <a:ea typeface="DejaVu LGC Sans" charset="0"/>
                    <a:cs typeface="DejaVu LGC Sans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𝐼</m:t>
                        </m:r>
                      </m:e>
                    </m:d>
                  </m:oMath>
                </a14:m>
                <a:r>
                  <a:rPr lang="en-GB" b="1" dirty="0" smtClean="0">
                    <a:solidFill>
                      <a:srgbClr val="000000"/>
                    </a:solidFill>
                    <a:latin typeface="Arial" charset="0"/>
                    <a:ea typeface="DejaVu LGC Sans" charset="0"/>
                    <a:cs typeface="DejaVu LGC Sans" charset="0"/>
                  </a:rPr>
                  <a:t> ≥ 3</a:t>
                </a:r>
                <a:endParaRPr lang="en-GB" b="1" dirty="0">
                  <a:solidFill>
                    <a:srgbClr val="000000"/>
                  </a:solidFill>
                  <a:latin typeface="Arial" charset="0"/>
                  <a:ea typeface="DejaVu LGC Sans" charset="0"/>
                  <a:cs typeface="DejaVu LGC Sans" charset="0"/>
                </a:endParaRPr>
              </a:p>
            </p:txBody>
          </p:sp>
        </mc:Choice>
        <mc:Fallback xmlns="">
          <p:sp>
            <p:nvSpPr>
              <p:cNvPr id="717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4344" y="4203700"/>
                <a:ext cx="4343400" cy="371513"/>
              </a:xfrm>
              <a:prstGeom prst="rect">
                <a:avLst/>
              </a:prstGeom>
              <a:blipFill rotWithShape="1">
                <a:blip r:embed="rId10"/>
                <a:stretch>
                  <a:fillRect l="-1122" t="-8197" r="-1122" b="-24590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977606" y="4800600"/>
            <a:ext cx="3532187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{Bread}: 4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{Milk} : 4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{Diaper} : 4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{Beer}: 3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Diaper, Beer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} : 3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/>
            </a:r>
            <a:br>
              <a:rPr lang="en-GB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{Milk, Bread} 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: 3</a:t>
            </a:r>
            <a:endParaRPr lang="en-GB" dirty="0">
              <a:solidFill>
                <a:srgbClr val="000000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8372" y="7620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Frequent </a:t>
            </a:r>
            <a:r>
              <a:rPr lang="en-US" dirty="0" err="1" smtClean="0"/>
              <a:t>Itemsets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00600" y="2583489"/>
                <a:ext cx="3886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  <a:ea typeface="DejaVu LGC Sans" charset="0"/>
                    <a:cs typeface="DejaVu LGC Sans" charset="0"/>
                  </a:rPr>
                  <a:t>Support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𝐼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0070C0"/>
                    </a:solidFill>
                    <a:latin typeface="Cambria Math"/>
                  </a:rPr>
                  <a:t>:</a:t>
                </a:r>
                <a:r>
                  <a:rPr lang="en-US" sz="2400" dirty="0" smtClean="0">
                    <a:solidFill>
                      <a:srgbClr val="FF0000"/>
                    </a:solidFill>
                    <a:ea typeface="DejaVu LGC Sans" charset="0"/>
                    <a:cs typeface="DejaVu LGC Sans" charset="0"/>
                  </a:rPr>
                  <a:t> </a:t>
                </a:r>
                <a:r>
                  <a:rPr lang="en-US" sz="2400" dirty="0" smtClean="0">
                    <a:solidFill>
                      <a:srgbClr val="000000"/>
                    </a:solidFill>
                    <a:ea typeface="DejaVu LGC Sans" charset="0"/>
                    <a:cs typeface="DejaVu LGC Sans" charset="0"/>
                  </a:rPr>
                  <a:t> number of transactions that contain </a:t>
                </a:r>
                <a:r>
                  <a:rPr lang="en-US" sz="2400" dirty="0" err="1" smtClean="0">
                    <a:solidFill>
                      <a:srgbClr val="000000"/>
                    </a:solidFill>
                    <a:ea typeface="DejaVu LGC Sans" charset="0"/>
                    <a:cs typeface="DejaVu LGC Sans" charset="0"/>
                  </a:rPr>
                  <a:t>itemset</a:t>
                </a:r>
                <a:r>
                  <a:rPr lang="en-US" sz="2400" dirty="0" smtClean="0">
                    <a:solidFill>
                      <a:srgbClr val="000000"/>
                    </a:solidFill>
                    <a:ea typeface="DejaVu LGC Sans" charset="0"/>
                    <a:cs typeface="DejaVu LGC Sans" charset="0"/>
                  </a:rPr>
                  <a:t> </a:t>
                </a:r>
                <a:r>
                  <a:rPr lang="en-US" sz="2400" i="1" dirty="0" smtClean="0">
                    <a:solidFill>
                      <a:srgbClr val="0070C0"/>
                    </a:solidFill>
                    <a:latin typeface="Cambria Math"/>
                  </a:rPr>
                  <a:t>I</a:t>
                </a:r>
                <a:endParaRPr lang="en-US" sz="2400" i="1" dirty="0">
                  <a:solidFill>
                    <a:srgbClr val="0070C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583489"/>
                <a:ext cx="3886200" cy="1200329"/>
              </a:xfrm>
              <a:prstGeom prst="rect">
                <a:avLst/>
              </a:prstGeom>
              <a:blipFill rotWithShape="1">
                <a:blip r:embed="rId11"/>
                <a:stretch>
                  <a:fillRect l="-2512" t="-4061" b="-11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3571" y="3679593"/>
            <a:ext cx="4904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Items</a:t>
            </a:r>
            <a:r>
              <a:rPr lang="en-US" dirty="0" smtClean="0"/>
              <a:t>: {Bread, Milk, Diaper, Beer, Eggs, Coke}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689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77B6-3FC3-4005-AFD3-48C7D2D10079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 –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C6600"/>
                </a:solidFill>
              </a:rPr>
              <a:t>Items </a:t>
            </a:r>
            <a:r>
              <a:rPr lang="en-US" dirty="0"/>
              <a:t>= products; </a:t>
            </a:r>
            <a:r>
              <a:rPr lang="en-US" dirty="0">
                <a:solidFill>
                  <a:srgbClr val="0070C0"/>
                </a:solidFill>
              </a:rPr>
              <a:t>baskets </a:t>
            </a:r>
            <a:r>
              <a:rPr lang="en-US" dirty="0"/>
              <a:t>= sets of products someone bought in one trip to the store.</a:t>
            </a:r>
          </a:p>
          <a:p>
            <a:endParaRPr lang="en-US" dirty="0" smtClean="0">
              <a:solidFill>
                <a:srgbClr val="33CC33"/>
              </a:solidFill>
            </a:endParaRPr>
          </a:p>
          <a:p>
            <a:r>
              <a:rPr lang="en-US" dirty="0" smtClean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>
                <a:solidFill>
                  <a:srgbClr val="33CC33"/>
                </a:solidFill>
              </a:rPr>
              <a:t>application</a:t>
            </a:r>
            <a:r>
              <a:rPr lang="en-US" dirty="0"/>
              <a:t>: given that many people buy beer and diapers together:</a:t>
            </a:r>
          </a:p>
          <a:p>
            <a:pPr lvl="1"/>
            <a:r>
              <a:rPr lang="en-US" dirty="0"/>
              <a:t>Run a sale on diapers; raise price of beer.</a:t>
            </a:r>
          </a:p>
          <a:p>
            <a:r>
              <a:rPr lang="en-US" dirty="0"/>
              <a:t>Only useful if many buy diapers &amp; beer.</a:t>
            </a:r>
          </a:p>
        </p:txBody>
      </p:sp>
    </p:spTree>
    <p:extLst>
      <p:ext uri="{BB962C8B-B14F-4D97-AF65-F5344CB8AC3E}">
        <p14:creationId xmlns:p14="http://schemas.microsoft.com/office/powerpoint/2010/main" val="90590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445E-1D70-4349-AF68-7380A2D078D8}" type="slidenum">
              <a:rPr lang="en-US"/>
              <a:pPr/>
              <a:t>7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–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Baskets </a:t>
            </a:r>
            <a:r>
              <a:rPr lang="en-US" dirty="0"/>
              <a:t>= Web pages; </a:t>
            </a:r>
            <a:r>
              <a:rPr lang="en-US" dirty="0">
                <a:solidFill>
                  <a:srgbClr val="CC6600"/>
                </a:solidFill>
              </a:rPr>
              <a:t>items</a:t>
            </a:r>
            <a:r>
              <a:rPr lang="en-US" dirty="0"/>
              <a:t> = words.</a:t>
            </a:r>
          </a:p>
          <a:p>
            <a:endParaRPr lang="en-US" dirty="0" smtClean="0">
              <a:solidFill>
                <a:srgbClr val="33CC33"/>
              </a:solidFill>
            </a:endParaRPr>
          </a:p>
          <a:p>
            <a:r>
              <a:rPr lang="en-US" dirty="0" smtClean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CC33"/>
                </a:solidFill>
              </a:rPr>
              <a:t>application: </a:t>
            </a:r>
            <a:r>
              <a:rPr lang="en-US" dirty="0" smtClean="0"/>
              <a:t>Unusual </a:t>
            </a:r>
            <a:r>
              <a:rPr lang="en-US" dirty="0"/>
              <a:t>words appearing together in a large number of documents, e.g., “Brad” and “Angelina,” may indicate an interesting relationship.</a:t>
            </a:r>
          </a:p>
        </p:txBody>
      </p:sp>
    </p:spTree>
    <p:extLst>
      <p:ext uri="{BB962C8B-B14F-4D97-AF65-F5344CB8AC3E}">
        <p14:creationId xmlns:p14="http://schemas.microsoft.com/office/powerpoint/2010/main" val="38027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3F61-69A4-47D3-8542-76C6ECD146C0}" type="slidenum">
              <a:rPr lang="en-US"/>
              <a:pPr/>
              <a:t>8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–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Baskets </a:t>
            </a:r>
            <a:r>
              <a:rPr lang="en-US" dirty="0"/>
              <a:t>= sentences; </a:t>
            </a:r>
            <a:r>
              <a:rPr lang="en-US" dirty="0">
                <a:solidFill>
                  <a:srgbClr val="CC6600"/>
                </a:solidFill>
              </a:rPr>
              <a:t>items</a:t>
            </a:r>
            <a:r>
              <a:rPr lang="en-US" dirty="0"/>
              <a:t> = documents containing those sentences.</a:t>
            </a:r>
          </a:p>
          <a:p>
            <a:endParaRPr lang="en-US" dirty="0" smtClean="0">
              <a:solidFill>
                <a:srgbClr val="33CC33"/>
              </a:solidFill>
            </a:endParaRPr>
          </a:p>
          <a:p>
            <a:r>
              <a:rPr lang="en-US" dirty="0" smtClean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CC33"/>
                </a:solidFill>
              </a:rPr>
              <a:t>application: </a:t>
            </a:r>
            <a:r>
              <a:rPr lang="en-US" dirty="0" smtClean="0"/>
              <a:t>Items </a:t>
            </a:r>
            <a:r>
              <a:rPr lang="en-US" dirty="0"/>
              <a:t>that appear together too often could represent plagiarism.</a:t>
            </a:r>
          </a:p>
          <a:p>
            <a:r>
              <a:rPr lang="en-US" dirty="0"/>
              <a:t>Notice items do not have to be “in” baskets.</a:t>
            </a:r>
          </a:p>
        </p:txBody>
      </p:sp>
    </p:spTree>
    <p:extLst>
      <p:ext uri="{BB962C8B-B14F-4D97-AF65-F5344CB8AC3E}">
        <p14:creationId xmlns:p14="http://schemas.microsoft.com/office/powerpoint/2010/main" val="126314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80400" cy="990600"/>
          </a:xfrm>
        </p:spPr>
        <p:txBody>
          <a:bodyPr>
            <a:normAutofit/>
          </a:bodyPr>
          <a:lstStyle/>
          <a:p>
            <a:r>
              <a:rPr lang="en-US" dirty="0"/>
              <a:t>Definition: Frequent </a:t>
            </a:r>
            <a:r>
              <a:rPr lang="en-US" dirty="0" err="1"/>
              <a:t>Itemset</a:t>
            </a:r>
            <a:endParaRPr lang="en-US" dirty="0"/>
          </a:p>
        </p:txBody>
      </p:sp>
      <p:sp>
        <p:nvSpPr>
          <p:cNvPr id="1231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4876800" cy="5334000"/>
          </a:xfrm>
          <a:noFill/>
          <a:ln/>
        </p:spPr>
        <p:txBody>
          <a:bodyPr/>
          <a:lstStyle/>
          <a:p>
            <a:pPr marL="342900" indent="-342900"/>
            <a:r>
              <a:rPr lang="en-US" sz="2000" b="1" dirty="0" err="1"/>
              <a:t>Itemset</a:t>
            </a:r>
            <a:endParaRPr lang="en-US" sz="2000" b="1" dirty="0"/>
          </a:p>
          <a:p>
            <a:pPr marL="742950" lvl="1" indent="-285750"/>
            <a:r>
              <a:rPr lang="en-US" sz="1800" dirty="0"/>
              <a:t>A collection of one or more items</a:t>
            </a:r>
          </a:p>
          <a:p>
            <a:pPr marL="1143000" lvl="2" indent="-228600"/>
            <a:r>
              <a:rPr lang="en-US" sz="1600" dirty="0"/>
              <a:t>Example: {Milk, Bread, Diaper}</a:t>
            </a:r>
          </a:p>
          <a:p>
            <a:pPr marL="742950" lvl="1" indent="-285750"/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k-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itemset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1143000" lvl="2" indent="-228600"/>
            <a:r>
              <a:rPr lang="en-US" sz="1600" dirty="0"/>
              <a:t>An </a:t>
            </a:r>
            <a:r>
              <a:rPr lang="en-US" sz="1600" dirty="0" err="1"/>
              <a:t>itemset</a:t>
            </a:r>
            <a:r>
              <a:rPr lang="en-US" sz="1600" dirty="0"/>
              <a:t> that contains </a:t>
            </a:r>
            <a:r>
              <a:rPr lang="en-US" sz="1600" dirty="0">
                <a:solidFill>
                  <a:srgbClr val="00B0F0"/>
                </a:solidFill>
              </a:rPr>
              <a:t>k</a:t>
            </a:r>
            <a:r>
              <a:rPr lang="en-US" sz="1600" dirty="0"/>
              <a:t> items</a:t>
            </a:r>
            <a:endParaRPr lang="en-US" sz="1600" b="1" dirty="0"/>
          </a:p>
          <a:p>
            <a:pPr marL="342900" indent="-342900"/>
            <a:r>
              <a:rPr lang="en-US" sz="2000" b="1" dirty="0"/>
              <a:t>Support </a:t>
            </a:r>
            <a:r>
              <a:rPr lang="en-US" sz="2000" b="1" dirty="0" smtClean="0"/>
              <a:t>(</a:t>
            </a:r>
            <a:r>
              <a:rPr lang="en-US" sz="2000" b="1" dirty="0">
                <a:sym typeface="Symbol" pitchFamily="18" charset="2"/>
              </a:rPr>
              <a:t>)</a:t>
            </a:r>
          </a:p>
          <a:p>
            <a:pPr marL="742950" lvl="1" indent="-285750"/>
            <a:r>
              <a:rPr lang="en-US" sz="1800" b="1" dirty="0" smtClean="0"/>
              <a:t>Count</a:t>
            </a:r>
            <a:r>
              <a:rPr lang="en-US" sz="1800" dirty="0" smtClean="0"/>
              <a:t>: Frequency </a:t>
            </a:r>
            <a:r>
              <a:rPr lang="en-US" sz="1800" dirty="0"/>
              <a:t>of occurrence of an </a:t>
            </a:r>
            <a:r>
              <a:rPr lang="en-US" sz="1800" dirty="0" err="1"/>
              <a:t>itemset</a:t>
            </a:r>
            <a:endParaRPr lang="en-US" sz="1800" dirty="0"/>
          </a:p>
          <a:p>
            <a:pPr marL="742950" lvl="1" indent="-285750"/>
            <a:r>
              <a:rPr lang="en-US" sz="1800" dirty="0"/>
              <a:t>E.g.   </a:t>
            </a:r>
            <a:r>
              <a:rPr lang="en-US" sz="1800" dirty="0">
                <a:solidFill>
                  <a:srgbClr val="0070C0"/>
                </a:solidFill>
                <a:sym typeface="Symbol" pitchFamily="18" charset="2"/>
              </a:rPr>
              <a:t>({Milk, </a:t>
            </a:r>
            <a:r>
              <a:rPr lang="en-US" sz="1800" dirty="0" err="1">
                <a:solidFill>
                  <a:srgbClr val="0070C0"/>
                </a:solidFill>
                <a:sym typeface="Symbol" pitchFamily="18" charset="2"/>
              </a:rPr>
              <a:t>Bread,Diaper</a:t>
            </a:r>
            <a:r>
              <a:rPr lang="en-US" sz="1800" dirty="0">
                <a:solidFill>
                  <a:srgbClr val="0070C0"/>
                </a:solidFill>
                <a:sym typeface="Symbol" pitchFamily="18" charset="2"/>
              </a:rPr>
              <a:t>}) </a:t>
            </a:r>
            <a:r>
              <a:rPr lang="en-US" sz="1800" dirty="0">
                <a:sym typeface="Symbol" pitchFamily="18" charset="2"/>
              </a:rPr>
              <a:t>= 2 </a:t>
            </a:r>
            <a:endParaRPr lang="en-US" sz="2000" b="1" dirty="0"/>
          </a:p>
          <a:p>
            <a:pPr marL="742950" lvl="1" indent="-285750"/>
            <a:r>
              <a:rPr lang="en-US" sz="1800" b="1" dirty="0" smtClean="0"/>
              <a:t>Fraction</a:t>
            </a:r>
            <a:r>
              <a:rPr lang="en-US" sz="1800" dirty="0" smtClean="0"/>
              <a:t>: Fraction </a:t>
            </a:r>
            <a:r>
              <a:rPr lang="en-US" sz="1800" dirty="0"/>
              <a:t>of transactions that contain an </a:t>
            </a:r>
            <a:r>
              <a:rPr lang="en-US" sz="1800" dirty="0" err="1"/>
              <a:t>itemset</a:t>
            </a:r>
            <a:endParaRPr lang="en-US" sz="1800" dirty="0"/>
          </a:p>
          <a:p>
            <a:pPr marL="742950" lvl="1" indent="-285750"/>
            <a:r>
              <a:rPr lang="en-US" sz="1800" dirty="0"/>
              <a:t>E.g.   </a:t>
            </a:r>
            <a:r>
              <a:rPr lang="en-US" sz="1800" dirty="0">
                <a:solidFill>
                  <a:srgbClr val="0070C0"/>
                </a:solidFill>
              </a:rPr>
              <a:t>s({Milk, Bread, Diaper}) </a:t>
            </a:r>
            <a:r>
              <a:rPr lang="en-US" sz="1800" dirty="0"/>
              <a:t>= </a:t>
            </a:r>
            <a:r>
              <a:rPr lang="en-US" sz="1800" dirty="0" smtClean="0"/>
              <a:t>40%</a:t>
            </a:r>
            <a:endParaRPr lang="en-US" sz="1800" dirty="0"/>
          </a:p>
          <a:p>
            <a:pPr marL="342900" indent="-342900"/>
            <a:r>
              <a:rPr lang="en-US" sz="2000" b="1" dirty="0"/>
              <a:t>Frequent </a:t>
            </a:r>
            <a:r>
              <a:rPr lang="en-US" sz="2000" b="1" dirty="0" err="1"/>
              <a:t>Itemset</a:t>
            </a:r>
            <a:endParaRPr lang="en-US" sz="2000" b="1" dirty="0"/>
          </a:p>
          <a:p>
            <a:pPr marL="742950" lvl="1" indent="-285750"/>
            <a:r>
              <a:rPr lang="en-US" sz="1800" dirty="0"/>
              <a:t>An </a:t>
            </a:r>
            <a:r>
              <a:rPr lang="en-US" sz="1800" dirty="0" err="1"/>
              <a:t>itemset</a:t>
            </a:r>
            <a:r>
              <a:rPr lang="en-US" sz="1800" dirty="0"/>
              <a:t> whose support is </a:t>
            </a:r>
            <a:r>
              <a:rPr lang="en-US" sz="1800" dirty="0" smtClean="0"/>
              <a:t>greater </a:t>
            </a:r>
            <a:r>
              <a:rPr lang="en-US" sz="1800" dirty="0"/>
              <a:t>than or equal to a </a:t>
            </a:r>
            <a:r>
              <a:rPr lang="en-US" sz="1800" i="1" dirty="0" err="1">
                <a:solidFill>
                  <a:srgbClr val="FF0000"/>
                </a:solidFill>
              </a:rPr>
              <a:t>minsup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threshold</a:t>
            </a:r>
          </a:p>
        </p:txBody>
      </p:sp>
      <p:graphicFrame>
        <p:nvGraphicFramePr>
          <p:cNvPr id="1231917" name="Object 45"/>
          <p:cNvGraphicFramePr>
            <a:graphicFrameLocks noGrp="1" noChangeAspect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67228970"/>
              </p:ext>
            </p:extLst>
          </p:nvPr>
        </p:nvGraphicFramePr>
        <p:xfrm>
          <a:off x="5334000" y="2438400"/>
          <a:ext cx="3657600" cy="219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4" name="Document" r:id="rId3" imgW="3359338" imgH="2015504" progId="Word.Document.8">
                  <p:embed/>
                </p:oleObj>
              </mc:Choice>
              <mc:Fallback>
                <p:oleObj name="Document" r:id="rId3" imgW="3359338" imgH="20155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438400"/>
                        <a:ext cx="3657600" cy="219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62600" y="5636567"/>
                <a:ext cx="2195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𝐼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≥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minsup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5636567"/>
                <a:ext cx="2195922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9333" r="-3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028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75" grpId="0" uiExpand="1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9682</TotalTime>
  <Words>2026</Words>
  <Application>Microsoft Office PowerPoint</Application>
  <PresentationFormat>On-screen Show (4:3)</PresentationFormat>
  <Paragraphs>293</Paragraphs>
  <Slides>36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6</vt:i4>
      </vt:variant>
      <vt:variant>
        <vt:lpstr>Slide Titles</vt:lpstr>
      </vt:variant>
      <vt:variant>
        <vt:i4>36</vt:i4>
      </vt:variant>
    </vt:vector>
  </HeadingPairs>
  <TitlesOfParts>
    <vt:vector size="53" baseType="lpstr">
      <vt:lpstr>Arial</vt:lpstr>
      <vt:lpstr>Calibri</vt:lpstr>
      <vt:lpstr>Cambria Math</vt:lpstr>
      <vt:lpstr>Courier New</vt:lpstr>
      <vt:lpstr>DejaVu LGC Sans</vt:lpstr>
      <vt:lpstr>Monotype Sorts</vt:lpstr>
      <vt:lpstr>Symbol</vt:lpstr>
      <vt:lpstr>Tahoma</vt:lpstr>
      <vt:lpstr>Times New Roman</vt:lpstr>
      <vt:lpstr>Wingdings</vt:lpstr>
      <vt:lpstr>Clarity</vt:lpstr>
      <vt:lpstr>Document</vt:lpstr>
      <vt:lpstr>Visio.Drawing.11</vt:lpstr>
      <vt:lpstr>Visio</vt:lpstr>
      <vt:lpstr>Εξίσωση</vt:lpstr>
      <vt:lpstr>Microsoft Word 97 - 2003 Document</vt:lpstr>
      <vt:lpstr>Equation</vt:lpstr>
      <vt:lpstr>DATA MINING LECTURE 3</vt:lpstr>
      <vt:lpstr>This is how it all started…</vt:lpstr>
      <vt:lpstr>Market-Basket Data</vt:lpstr>
      <vt:lpstr>Market-Baskets – (2)</vt:lpstr>
      <vt:lpstr>PowerPoint Presentation</vt:lpstr>
      <vt:lpstr>Applications – (1)</vt:lpstr>
      <vt:lpstr>Applications – (2)</vt:lpstr>
      <vt:lpstr>Applications – (3)</vt:lpstr>
      <vt:lpstr>Definition: Frequent Itemset</vt:lpstr>
      <vt:lpstr>Mining Frequent Itemsets task</vt:lpstr>
      <vt:lpstr>The itemset lattice</vt:lpstr>
      <vt:lpstr>A Naïve Algorithm</vt:lpstr>
      <vt:lpstr>Computation Model</vt:lpstr>
      <vt:lpstr>Example file: retail</vt:lpstr>
      <vt:lpstr>Computation Model – (2)</vt:lpstr>
      <vt:lpstr>Main-Memory Bottleneck</vt:lpstr>
      <vt:lpstr>PowerPoint Presentation</vt:lpstr>
      <vt:lpstr>Illustration of the Apriori principle</vt:lpstr>
      <vt:lpstr>Illustration of the Apriori principle</vt:lpstr>
      <vt:lpstr>PowerPoint Presentation</vt:lpstr>
      <vt:lpstr>PowerPoint Presentation</vt:lpstr>
      <vt:lpstr>Candidate Generation</vt:lpstr>
      <vt:lpstr>A-Priori for All Frequent Itemsets</vt:lpstr>
      <vt:lpstr>Picture of A-Priori</vt:lpstr>
      <vt:lpstr>Details of Main-Memory Counting</vt:lpstr>
      <vt:lpstr>Factors Affecting Complexity</vt:lpstr>
      <vt:lpstr>ASSOCIATION RULES</vt:lpstr>
      <vt:lpstr>Association Rule Mining</vt:lpstr>
      <vt:lpstr>Definition: Association Rule</vt:lpstr>
      <vt:lpstr>Association Rule Mining Task</vt:lpstr>
      <vt:lpstr>Mining Association Rules</vt:lpstr>
      <vt:lpstr>Rule Generation</vt:lpstr>
      <vt:lpstr>Rule Generation</vt:lpstr>
      <vt:lpstr>Rule Generation for Apriori Algorithm</vt:lpstr>
      <vt:lpstr>Rule Generation for APriori Algorithm</vt:lpstr>
      <vt:lpstr>Diskusi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mel pangrib</cp:lastModifiedBy>
  <cp:revision>257</cp:revision>
  <dcterms:created xsi:type="dcterms:W3CDTF">2011-10-17T19:46:53Z</dcterms:created>
  <dcterms:modified xsi:type="dcterms:W3CDTF">2018-04-09T02:39:52Z</dcterms:modified>
</cp:coreProperties>
</file>