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80" r:id="rId7"/>
    <p:sldId id="279" r:id="rId8"/>
    <p:sldId id="265" r:id="rId9"/>
    <p:sldId id="274" r:id="rId10"/>
    <p:sldId id="275" r:id="rId11"/>
    <p:sldId id="267" r:id="rId12"/>
    <p:sldId id="276" r:id="rId13"/>
    <p:sldId id="277" r:id="rId14"/>
    <p:sldId id="278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45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4/10/2018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4/10/2018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195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3594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660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853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8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87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316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779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749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55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4/10/2018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4/10/2018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4/10/2018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4/10/2018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4/10/2018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4/10/2018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4/10/2018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4/10/2018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4/10/2018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4/10/2018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/>
          <a:lstStyle/>
          <a:p>
            <a:r>
              <a:rPr lang="en-US" dirty="0"/>
              <a:t>SOLUSI SPL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Eliminasi</a:t>
            </a:r>
            <a:r>
              <a:rPr lang="en-US" dirty="0"/>
              <a:t> Gauss Jordan, </a:t>
            </a:r>
            <a:r>
              <a:rPr lang="en-US" dirty="0" err="1"/>
              <a:t>Iterasi</a:t>
            </a:r>
            <a:r>
              <a:rPr lang="en-US" dirty="0"/>
              <a:t> Jacobi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Iterasi</a:t>
            </a:r>
            <a:r>
              <a:rPr lang="en-US" dirty="0"/>
              <a:t> Gauss Seidel</a:t>
            </a:r>
          </a:p>
        </p:txBody>
      </p:sp>
      <p:pic>
        <p:nvPicPr>
          <p:cNvPr id="4" name="Picture Placeholder 3" descr="Open book on table, blurred shelves of books in background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/>
              <a:t>Metode Iterasi yang dibahas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03873" y="1493801"/>
            <a:ext cx="8229600" cy="3700463"/>
          </a:xfrm>
        </p:spPr>
        <p:txBody>
          <a:bodyPr>
            <a:normAutofit/>
          </a:bodyPr>
          <a:lstStyle/>
          <a:p>
            <a:r>
              <a:rPr lang="id-ID" sz="3200" dirty="0"/>
              <a:t>Metode Iterasi Jacobi</a:t>
            </a:r>
          </a:p>
          <a:p>
            <a:r>
              <a:rPr lang="id-ID" sz="3200" dirty="0"/>
              <a:t>Metode Iterasi Gauss Seidel</a:t>
            </a:r>
          </a:p>
        </p:txBody>
      </p:sp>
    </p:spTree>
    <p:extLst>
      <p:ext uri="{BB962C8B-B14F-4D97-AF65-F5344CB8AC3E}">
        <p14:creationId xmlns:p14="http://schemas.microsoft.com/office/powerpoint/2010/main" val="162330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/>
              <a:t>Metode Iterasi Jacobi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18778" y="1851281"/>
            <a:ext cx="8229600" cy="3700463"/>
          </a:xfrm>
        </p:spPr>
        <p:txBody>
          <a:bodyPr/>
          <a:lstStyle/>
          <a:p>
            <a:r>
              <a:rPr lang="id-ID" dirty="0"/>
              <a:t>Misalkan tebakan awal </a:t>
            </a:r>
          </a:p>
          <a:p>
            <a:endParaRPr lang="id-ID" dirty="0"/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965491"/>
              </p:ext>
            </p:extLst>
          </p:nvPr>
        </p:nvGraphicFramePr>
        <p:xfrm>
          <a:off x="1516073" y="2882766"/>
          <a:ext cx="371475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4" imgW="2349360" imgH="1625400" progId="Equation.DSMT4">
                  <p:embed/>
                </p:oleObj>
              </mc:Choice>
              <mc:Fallback>
                <p:oleObj name="Equation" r:id="rId4" imgW="2349360" imgH="1625400" progId="Equation.DSMT4">
                  <p:embed/>
                  <p:pic>
                    <p:nvPicPr>
                      <p:cNvPr id="532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73" y="2882766"/>
                        <a:ext cx="3714750" cy="257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584744"/>
              </p:ext>
            </p:extLst>
          </p:nvPr>
        </p:nvGraphicFramePr>
        <p:xfrm>
          <a:off x="6095241" y="2752107"/>
          <a:ext cx="3675062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6" imgW="2323800" imgH="1625400" progId="Equation.DSMT4">
                  <p:embed/>
                </p:oleObj>
              </mc:Choice>
              <mc:Fallback>
                <p:oleObj name="Equation" r:id="rId6" imgW="2323800" imgH="1625400" progId="Equation.DSMT4">
                  <p:embed/>
                  <p:pic>
                    <p:nvPicPr>
                      <p:cNvPr id="532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241" y="2752107"/>
                        <a:ext cx="3675062" cy="257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669797"/>
              </p:ext>
            </p:extLst>
          </p:nvPr>
        </p:nvGraphicFramePr>
        <p:xfrm>
          <a:off x="4951089" y="1280691"/>
          <a:ext cx="1065213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8" imgW="672840" imgH="939600" progId="Equation.DSMT4">
                  <p:embed/>
                </p:oleObj>
              </mc:Choice>
              <mc:Fallback>
                <p:oleObj name="Equation" r:id="rId8" imgW="672840" imgH="939600" progId="Equation.DSMT4">
                  <p:embed/>
                  <p:pic>
                    <p:nvPicPr>
                      <p:cNvPr id="532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089" y="1280691"/>
                        <a:ext cx="1065213" cy="1487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08770" y="2421748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Iterasi ke- 1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36332" y="5400805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Iterasi ke- 2</a:t>
            </a: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422714"/>
              </p:ext>
            </p:extLst>
          </p:nvPr>
        </p:nvGraphicFramePr>
        <p:xfrm>
          <a:off x="1558382" y="5512769"/>
          <a:ext cx="4379912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10" imgW="2768400" imgH="660240" progId="Equation.DSMT4">
                  <p:embed/>
                </p:oleObj>
              </mc:Choice>
              <mc:Fallback>
                <p:oleObj name="Equation" r:id="rId10" imgW="2768400" imgH="660240" progId="Equation.DSMT4">
                  <p:embed/>
                  <p:pic>
                    <p:nvPicPr>
                      <p:cNvPr id="532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382" y="5512769"/>
                        <a:ext cx="4379912" cy="104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236332" y="5906046"/>
            <a:ext cx="37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Secara umum</a:t>
            </a:r>
          </a:p>
        </p:txBody>
      </p:sp>
    </p:spTree>
    <p:extLst>
      <p:ext uri="{BB962C8B-B14F-4D97-AF65-F5344CB8AC3E}">
        <p14:creationId xmlns:p14="http://schemas.microsoft.com/office/powerpoint/2010/main" val="326395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/>
              <a:t>Metode Iterasi Gauss-Seidel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39794" y="1862106"/>
            <a:ext cx="8229600" cy="3700463"/>
          </a:xfrm>
        </p:spPr>
        <p:txBody>
          <a:bodyPr/>
          <a:lstStyle/>
          <a:p>
            <a:r>
              <a:rPr lang="id-ID" dirty="0"/>
              <a:t>Misalkan tebakan awal </a:t>
            </a:r>
          </a:p>
          <a:p>
            <a:endParaRPr lang="id-ID" dirty="0"/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118771"/>
              </p:ext>
            </p:extLst>
          </p:nvPr>
        </p:nvGraphicFramePr>
        <p:xfrm>
          <a:off x="1187579" y="2773940"/>
          <a:ext cx="3654425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4" imgW="2311200" imgH="1625400" progId="Equation.DSMT4">
                  <p:embed/>
                </p:oleObj>
              </mc:Choice>
              <mc:Fallback>
                <p:oleObj name="Equation" r:id="rId4" imgW="2311200" imgH="1625400" progId="Equation.DSMT4">
                  <p:embed/>
                  <p:pic>
                    <p:nvPicPr>
                      <p:cNvPr id="532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579" y="2773940"/>
                        <a:ext cx="3654425" cy="257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183071"/>
              </p:ext>
            </p:extLst>
          </p:nvPr>
        </p:nvGraphicFramePr>
        <p:xfrm>
          <a:off x="6257981" y="2613467"/>
          <a:ext cx="3756025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6" imgW="2374560" imgH="1625400" progId="Equation.DSMT4">
                  <p:embed/>
                </p:oleObj>
              </mc:Choice>
              <mc:Fallback>
                <p:oleObj name="Equation" r:id="rId6" imgW="2374560" imgH="1625400" progId="Equation.DSMT4">
                  <p:embed/>
                  <p:pic>
                    <p:nvPicPr>
                      <p:cNvPr id="532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81" y="2613467"/>
                        <a:ext cx="3756025" cy="257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956112"/>
              </p:ext>
            </p:extLst>
          </p:nvPr>
        </p:nvGraphicFramePr>
        <p:xfrm>
          <a:off x="4309397" y="1310434"/>
          <a:ext cx="1065213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8" imgW="672840" imgH="939600" progId="Equation.DSMT4">
                  <p:embed/>
                </p:oleObj>
              </mc:Choice>
              <mc:Fallback>
                <p:oleObj name="Equation" r:id="rId8" imgW="672840" imgH="939600" progId="Equation.DSMT4">
                  <p:embed/>
                  <p:pic>
                    <p:nvPicPr>
                      <p:cNvPr id="532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397" y="1310434"/>
                        <a:ext cx="1065213" cy="1487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51641" y="2375223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Iterasi ke- 1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12019" y="5208166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Iterasi ke- 2</a:t>
            </a: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531140"/>
              </p:ext>
            </p:extLst>
          </p:nvPr>
        </p:nvGraphicFramePr>
        <p:xfrm>
          <a:off x="3653632" y="5285250"/>
          <a:ext cx="5164138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10" imgW="3263760" imgH="660240" progId="Equation.DSMT4">
                  <p:embed/>
                </p:oleObj>
              </mc:Choice>
              <mc:Fallback>
                <p:oleObj name="Equation" r:id="rId10" imgW="3263760" imgH="660240" progId="Equation.DSMT4">
                  <p:embed/>
                  <p:pic>
                    <p:nvPicPr>
                      <p:cNvPr id="532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3632" y="5285250"/>
                        <a:ext cx="5164138" cy="104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239794" y="5577498"/>
            <a:ext cx="2607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Secara umum</a:t>
            </a:r>
          </a:p>
        </p:txBody>
      </p:sp>
    </p:spTree>
    <p:extLst>
      <p:ext uri="{BB962C8B-B14F-4D97-AF65-F5344CB8AC3E}">
        <p14:creationId xmlns:p14="http://schemas.microsoft.com/office/powerpoint/2010/main" val="30648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/>
              <a:t>Latihan</a:t>
            </a:r>
          </a:p>
        </p:txBody>
      </p:sp>
      <p:graphicFrame>
        <p:nvGraphicFramePr>
          <p:cNvPr id="593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601000"/>
              </p:ext>
            </p:extLst>
          </p:nvPr>
        </p:nvGraphicFramePr>
        <p:xfrm>
          <a:off x="3332433" y="2766575"/>
          <a:ext cx="4837297" cy="2509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4" imgW="1714320" imgH="888840" progId="Equation.DSMT4">
                  <p:embed/>
                </p:oleObj>
              </mc:Choice>
              <mc:Fallback>
                <p:oleObj name="Equation" r:id="rId4" imgW="1714320" imgH="888840" progId="Equation.DSMT4">
                  <p:embed/>
                  <p:pic>
                    <p:nvPicPr>
                      <p:cNvPr id="5939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433" y="2766575"/>
                        <a:ext cx="4837297" cy="250975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04900" y="1417639"/>
            <a:ext cx="99806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Gunakan Iterasi Jacobi dan Iterasi Gauss Seidel untuk menyelesaikan SPL berikut ini dengan toleransi galat relatif hampiran &lt; 0.01</a:t>
            </a:r>
          </a:p>
        </p:txBody>
      </p:sp>
    </p:spTree>
    <p:extLst>
      <p:ext uri="{BB962C8B-B14F-4D97-AF65-F5344CB8AC3E}">
        <p14:creationId xmlns:p14="http://schemas.microsoft.com/office/powerpoint/2010/main" val="290404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Eliminasi</a:t>
            </a:r>
            <a:r>
              <a:rPr lang="en-US" sz="4000" dirty="0"/>
              <a:t> Gauss Jordan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93E25BE-0DF6-4E5B-BFC7-C6A01D3F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553" y="1556950"/>
            <a:ext cx="8687870" cy="4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FEB0540-6FC3-481D-9749-77D12F1B40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176247"/>
              </p:ext>
            </p:extLst>
          </p:nvPr>
        </p:nvGraphicFramePr>
        <p:xfrm>
          <a:off x="1079500" y="1509393"/>
          <a:ext cx="3074928" cy="1489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tion" r:id="rId3" imgW="1396800" imgH="672840" progId="Equation.DSMT4">
                  <p:embed/>
                </p:oleObj>
              </mc:Choice>
              <mc:Fallback>
                <p:oleObj name="Equation" r:id="rId3" imgW="1396800" imgH="6728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1509393"/>
                        <a:ext cx="3074928" cy="14896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D065664D-A173-4F94-89FE-0267A5F2A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199" y="3429000"/>
            <a:ext cx="15202901" cy="55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C22752-CD01-4218-83DB-7778AC08BD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757392"/>
              </p:ext>
            </p:extLst>
          </p:nvPr>
        </p:nvGraphicFramePr>
        <p:xfrm>
          <a:off x="4953509" y="4631941"/>
          <a:ext cx="3380341" cy="1553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Equation" r:id="rId5" imgW="1473120" imgH="672840" progId="Equation.DSMT4">
                  <p:embed/>
                </p:oleObj>
              </mc:Choice>
              <mc:Fallback>
                <p:oleObj name="Equation" r:id="rId5" imgW="1473120" imgH="6728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509" y="4631941"/>
                        <a:ext cx="3380341" cy="15535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D4BBF00-0E47-4753-9D73-8586C3E85E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525593"/>
              </p:ext>
            </p:extLst>
          </p:nvPr>
        </p:nvGraphicFramePr>
        <p:xfrm>
          <a:off x="4076699" y="1523562"/>
          <a:ext cx="2488747" cy="1492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name="Equation" r:id="rId7" imgW="1130040" imgH="672840" progId="Equation.DSMT4">
                  <p:embed/>
                </p:oleObj>
              </mc:Choice>
              <mc:Fallback>
                <p:oleObj name="Equation" r:id="rId7" imgW="1130040" imgH="6728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FEB0540-6FC3-481D-9749-77D12F1B40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699" y="1523562"/>
                        <a:ext cx="2488747" cy="14928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9201483-7419-494D-884D-11749E709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896484"/>
              </p:ext>
            </p:extLst>
          </p:nvPr>
        </p:nvGraphicFramePr>
        <p:xfrm>
          <a:off x="6953928" y="1556950"/>
          <a:ext cx="3291761" cy="1438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quation" r:id="rId9" imgW="1549080" imgH="672840" progId="Equation.DSMT4">
                  <p:embed/>
                </p:oleObj>
              </mc:Choice>
              <mc:Fallback>
                <p:oleObj name="Equation" r:id="rId9" imgW="1549080" imgH="6728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FEB0540-6FC3-481D-9749-77D12F1B40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928" y="1556950"/>
                        <a:ext cx="3291761" cy="14388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262C654-7126-4A3E-8887-26DA66D7EF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819262"/>
              </p:ext>
            </p:extLst>
          </p:nvPr>
        </p:nvGraphicFramePr>
        <p:xfrm>
          <a:off x="1104900" y="3063968"/>
          <a:ext cx="3437856" cy="1489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Equation" r:id="rId11" imgW="1562040" imgH="672840" progId="Equation.DSMT4">
                  <p:embed/>
                </p:oleObj>
              </mc:Choice>
              <mc:Fallback>
                <p:oleObj name="Equation" r:id="rId11" imgW="1562040" imgH="6728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FEB0540-6FC3-481D-9749-77D12F1B40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3063968"/>
                        <a:ext cx="3437856" cy="14896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BEBEFDB-EBAF-44B1-B2D6-B837D1028F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109164"/>
              </p:ext>
            </p:extLst>
          </p:nvPr>
        </p:nvGraphicFramePr>
        <p:xfrm>
          <a:off x="6565446" y="1759019"/>
          <a:ext cx="376237" cy="758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13" imgW="164880" imgH="330120" progId="Equation.DSMT4">
                  <p:embed/>
                </p:oleObj>
              </mc:Choice>
              <mc:Fallback>
                <p:oleObj name="Equation" r:id="rId13" imgW="164880" imgH="3301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FEB0540-6FC3-481D-9749-77D12F1B40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446" y="1759019"/>
                        <a:ext cx="376237" cy="7586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F0DDB3C-45F0-4D4C-9EEC-FFC684A0B3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146443"/>
              </p:ext>
            </p:extLst>
          </p:nvPr>
        </p:nvGraphicFramePr>
        <p:xfrm>
          <a:off x="10188575" y="1534952"/>
          <a:ext cx="1054677" cy="1435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15" imgW="469800" imgH="634680" progId="Equation.DSMT4">
                  <p:embed/>
                </p:oleObj>
              </mc:Choice>
              <mc:Fallback>
                <p:oleObj name="Equation" r:id="rId15" imgW="469800" imgH="6346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262C654-7126-4A3E-8887-26DA66D7EF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88575" y="1534952"/>
                        <a:ext cx="1054677" cy="14354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61C71C3-BCBD-4D37-B025-4A2DD2601C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903130"/>
              </p:ext>
            </p:extLst>
          </p:nvPr>
        </p:nvGraphicFramePr>
        <p:xfrm>
          <a:off x="8429693" y="3166407"/>
          <a:ext cx="1196908" cy="1023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17" imgW="507960" imgH="431640" progId="Equation.DSMT4">
                  <p:embed/>
                </p:oleObj>
              </mc:Choice>
              <mc:Fallback>
                <p:oleObj name="Equation" r:id="rId17" imgW="507960" imgH="4316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C22752-CD01-4218-83DB-7778AC08BD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93" y="3166407"/>
                        <a:ext cx="1196908" cy="10239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9285B39-86D7-4286-9DE9-F3A18FE2E1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23494"/>
              </p:ext>
            </p:extLst>
          </p:nvPr>
        </p:nvGraphicFramePr>
        <p:xfrm>
          <a:off x="5127963" y="3063967"/>
          <a:ext cx="3377929" cy="153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19" imgW="1485720" imgH="672840" progId="Equation.DSMT4">
                  <p:embed/>
                </p:oleObj>
              </mc:Choice>
              <mc:Fallback>
                <p:oleObj name="Equation" r:id="rId19" imgW="1485720" imgH="6728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C22752-CD01-4218-83DB-7778AC08BD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963" y="3063967"/>
                        <a:ext cx="3377929" cy="1539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18B9B0C4-D5BC-40C1-A346-D488F28105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959108"/>
              </p:ext>
            </p:extLst>
          </p:nvPr>
        </p:nvGraphicFramePr>
        <p:xfrm>
          <a:off x="4467735" y="3145690"/>
          <a:ext cx="739266" cy="831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21" imgW="317160" imgH="355320" progId="Equation.DSMT4">
                  <p:embed/>
                </p:oleObj>
              </mc:Choice>
              <mc:Fallback>
                <p:oleObj name="Equation" r:id="rId21" imgW="317160" imgH="3553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C22752-CD01-4218-83DB-7778AC08BD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7735" y="3145690"/>
                        <a:ext cx="739266" cy="8316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35180FF7-A7F1-4D7A-A239-304482B7D4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632064"/>
              </p:ext>
            </p:extLst>
          </p:nvPr>
        </p:nvGraphicFramePr>
        <p:xfrm>
          <a:off x="4467735" y="4983574"/>
          <a:ext cx="48577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23" imgW="228600" imgH="342720" progId="Equation.DSMT4">
                  <p:embed/>
                </p:oleObj>
              </mc:Choice>
              <mc:Fallback>
                <p:oleObj name="Equation" r:id="rId23" imgW="228600" imgH="3427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C22752-CD01-4218-83DB-7778AC08BD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7735" y="4983574"/>
                        <a:ext cx="485775" cy="731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DEC85B4C-C694-47AB-806E-4641595FA6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357361"/>
              </p:ext>
            </p:extLst>
          </p:nvPr>
        </p:nvGraphicFramePr>
        <p:xfrm>
          <a:off x="1105437" y="4616888"/>
          <a:ext cx="3413098" cy="1568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25" imgW="1473120" imgH="672840" progId="Equation.DSMT4">
                  <p:embed/>
                </p:oleObj>
              </mc:Choice>
              <mc:Fallback>
                <p:oleObj name="Equation" r:id="rId25" imgW="1473120" imgH="6728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C22752-CD01-4218-83DB-7778AC08BD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437" y="4616888"/>
                        <a:ext cx="3413098" cy="1568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Eliminasi</a:t>
            </a:r>
            <a:r>
              <a:rPr lang="en-US" sz="4000" dirty="0"/>
              <a:t> Gauss Jordan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93E25BE-0DF6-4E5B-BFC7-C6A01D3F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553" y="1556950"/>
            <a:ext cx="8687870" cy="4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65664D-A173-4F94-89FE-0267A5F2A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199" y="3429000"/>
            <a:ext cx="15202901" cy="55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C22752-CD01-4218-83DB-7778AC08BD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537333"/>
              </p:ext>
            </p:extLst>
          </p:nvPr>
        </p:nvGraphicFramePr>
        <p:xfrm>
          <a:off x="1067406" y="1442223"/>
          <a:ext cx="3817312" cy="1754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3" imgW="1473120" imgH="672840" progId="Equation.DSMT4">
                  <p:embed/>
                </p:oleObj>
              </mc:Choice>
              <mc:Fallback>
                <p:oleObj name="Equation" r:id="rId3" imgW="1473120" imgH="6728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C22752-CD01-4218-83DB-7778AC08BD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406" y="1442223"/>
                        <a:ext cx="3817312" cy="17543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9BC8DF5C-E5BC-4E68-A63E-04F20F24E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" y="4480243"/>
            <a:ext cx="1380030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4E4C237D-07F6-41E7-84D1-3566278EFD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882710"/>
              </p:ext>
            </p:extLst>
          </p:nvPr>
        </p:nvGraphicFramePr>
        <p:xfrm>
          <a:off x="1167695" y="3633559"/>
          <a:ext cx="3601741" cy="1846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5" imgW="1320480" imgH="672840" progId="Equation.DSMT4">
                  <p:embed/>
                </p:oleObj>
              </mc:Choice>
              <mc:Fallback>
                <p:oleObj name="Equation" r:id="rId5" imgW="1320480" imgH="6728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7695" y="3633559"/>
                        <a:ext cx="3601741" cy="18467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7E03D8C0-999A-401C-8305-9AE7A14BE4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399000"/>
              </p:ext>
            </p:extLst>
          </p:nvPr>
        </p:nvGraphicFramePr>
        <p:xfrm>
          <a:off x="6444092" y="1423485"/>
          <a:ext cx="3409429" cy="1856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7" imgW="1244520" imgH="672840" progId="Equation.DSMT4">
                  <p:embed/>
                </p:oleObj>
              </mc:Choice>
              <mc:Fallback>
                <p:oleObj name="Equation" r:id="rId7" imgW="1244520" imgH="6728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4E4C237D-07F6-41E7-84D1-3566278EFD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092" y="1423485"/>
                        <a:ext cx="3409429" cy="18562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8FFFB14D-E3EF-4B31-B5D4-9749AC9D14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809361"/>
              </p:ext>
            </p:extLst>
          </p:nvPr>
        </p:nvGraphicFramePr>
        <p:xfrm>
          <a:off x="4981147" y="1521143"/>
          <a:ext cx="1262062" cy="147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9" imgW="545760" imgH="634680" progId="Equation.DSMT4">
                  <p:embed/>
                </p:oleObj>
              </mc:Choice>
              <mc:Fallback>
                <p:oleObj name="Equation" r:id="rId9" imgW="545760" imgH="6346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4E4C237D-07F6-41E7-84D1-3566278EFD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1147" y="1521143"/>
                        <a:ext cx="1262062" cy="1477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303ED629-90FF-4282-9529-B421768DD8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580121"/>
              </p:ext>
            </p:extLst>
          </p:nvPr>
        </p:nvGraphicFramePr>
        <p:xfrm>
          <a:off x="5407025" y="3684588"/>
          <a:ext cx="1038225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11" imgW="380880" imgH="622080" progId="Equation.DSMT4">
                  <p:embed/>
                </p:oleObj>
              </mc:Choice>
              <mc:Fallback>
                <p:oleObj name="Equation" r:id="rId11" imgW="380880" imgH="6220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4E4C237D-07F6-41E7-84D1-3566278EFD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025" y="3684588"/>
                        <a:ext cx="1038225" cy="1708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094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0176F-3376-4138-AB39-55201D780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Latihan</a:t>
            </a:r>
            <a:endParaRPr lang="id-ID" sz="40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F9A0BD2-D859-4FB1-A545-C9FBFD10FE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879946"/>
              </p:ext>
            </p:extLst>
          </p:nvPr>
        </p:nvGraphicFramePr>
        <p:xfrm>
          <a:off x="2953606" y="2388983"/>
          <a:ext cx="5065928" cy="2932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1447560" imgH="838080" progId="Equation.DSMT4">
                  <p:embed/>
                </p:oleObj>
              </mc:Choice>
              <mc:Fallback>
                <p:oleObj name="Equation" r:id="rId3" imgW="14475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53606" y="2388983"/>
                        <a:ext cx="5065928" cy="2932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D09829-2F59-487A-8D1C-D229FA0646A9}"/>
              </a:ext>
            </a:extLst>
          </p:cNvPr>
          <p:cNvSpPr txBox="1"/>
          <p:nvPr/>
        </p:nvSpPr>
        <p:spPr>
          <a:xfrm>
            <a:off x="1104900" y="1655805"/>
            <a:ext cx="6981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Tentukan</a:t>
            </a:r>
            <a:r>
              <a:rPr lang="en-US" sz="3200" dirty="0"/>
              <a:t> </a:t>
            </a:r>
            <a:r>
              <a:rPr lang="en-US" sz="3200" dirty="0" err="1"/>
              <a:t>solusi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SPL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77087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/>
              <a:t>Kemungkinan Solusi SPL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367" y="1419177"/>
            <a:ext cx="3380318" cy="4783915"/>
          </a:xfrm>
        </p:spPr>
        <p:txBody>
          <a:bodyPr>
            <a:normAutofit/>
          </a:bodyPr>
          <a:lstStyle/>
          <a:p>
            <a:r>
              <a:rPr lang="id-ID" sz="2800" dirty="0"/>
              <a:t>Mempunyai solusi unik/tunggal</a:t>
            </a:r>
            <a:endParaRPr lang="en-US" sz="2800" dirty="0"/>
          </a:p>
          <a:p>
            <a:endParaRPr lang="id-ID" sz="2800" dirty="0"/>
          </a:p>
          <a:p>
            <a:r>
              <a:rPr lang="id-ID" sz="2800" dirty="0"/>
              <a:t>Punya banyak solusi</a:t>
            </a:r>
            <a:endParaRPr lang="en-US" sz="2800" dirty="0"/>
          </a:p>
          <a:p>
            <a:endParaRPr lang="id-ID" sz="3200" dirty="0"/>
          </a:p>
          <a:p>
            <a:r>
              <a:rPr lang="id-ID" sz="2800" dirty="0"/>
              <a:t>Tidak ada solusi sama sekali</a:t>
            </a: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4871864" y="1268761"/>
          <a:ext cx="4248472" cy="15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4" imgW="1981080" imgH="736560" progId="Equation.DSMT4">
                  <p:embed/>
                </p:oleObj>
              </mc:Choice>
              <mc:Fallback>
                <p:oleObj name="Equation" r:id="rId4" imgW="1981080" imgH="736560" progId="Equation.DSMT4">
                  <p:embed/>
                  <p:pic>
                    <p:nvPicPr>
                      <p:cNvPr id="399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1864" y="1268761"/>
                        <a:ext cx="4248472" cy="15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4684714" y="2852739"/>
          <a:ext cx="476567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6" imgW="2222280" imgH="736560" progId="Equation.DSMT4">
                  <p:embed/>
                </p:oleObj>
              </mc:Choice>
              <mc:Fallback>
                <p:oleObj name="Equation" r:id="rId6" imgW="2222280" imgH="736560" progId="Equation.DSMT4">
                  <p:embed/>
                  <p:pic>
                    <p:nvPicPr>
                      <p:cNvPr id="399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4" y="2852739"/>
                        <a:ext cx="4765675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4684714" y="4437064"/>
          <a:ext cx="476567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8" imgW="2222280" imgH="736560" progId="Equation.DSMT4">
                  <p:embed/>
                </p:oleObj>
              </mc:Choice>
              <mc:Fallback>
                <p:oleObj name="Equation" r:id="rId8" imgW="2222280" imgH="736560" progId="Equation.DSMT4">
                  <p:embed/>
                  <p:pic>
                    <p:nvPicPr>
                      <p:cNvPr id="399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4" y="4437064"/>
                        <a:ext cx="4765675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176120" y="3861048"/>
            <a:ext cx="2160240" cy="432048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7176120" y="5445224"/>
            <a:ext cx="2160240" cy="432048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226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/>
              <a:t>Metode Penyelesaian SPL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981200" y="1564742"/>
            <a:ext cx="8229600" cy="3700463"/>
          </a:xfrm>
        </p:spPr>
        <p:txBody>
          <a:bodyPr>
            <a:normAutofit/>
          </a:bodyPr>
          <a:lstStyle/>
          <a:p>
            <a:r>
              <a:rPr lang="id-ID" sz="2800" dirty="0"/>
              <a:t>Metode Langsung : Metode Gauss dengan variasinya </a:t>
            </a:r>
          </a:p>
          <a:p>
            <a:pPr>
              <a:buNone/>
            </a:pPr>
            <a:endParaRPr lang="id-ID" sz="2800" dirty="0"/>
          </a:p>
          <a:p>
            <a:r>
              <a:rPr lang="id-ID" sz="2800" dirty="0"/>
              <a:t>Metode Tidak Langsung/Iteratif : Metode Iterasi Jacobi &amp; Iterasi Gauss Seidel</a:t>
            </a:r>
          </a:p>
        </p:txBody>
      </p:sp>
    </p:spTree>
    <p:extLst>
      <p:ext uri="{BB962C8B-B14F-4D97-AF65-F5344CB8AC3E}">
        <p14:creationId xmlns:p14="http://schemas.microsoft.com/office/powerpoint/2010/main" val="162974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/>
              <a:t>Konsep dasar metode iterasi</a:t>
            </a:r>
          </a:p>
        </p:txBody>
      </p:sp>
      <p:graphicFrame>
        <p:nvGraphicFramePr>
          <p:cNvPr id="2867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650945"/>
              </p:ext>
            </p:extLst>
          </p:nvPr>
        </p:nvGraphicFramePr>
        <p:xfrm>
          <a:off x="1307808" y="1564032"/>
          <a:ext cx="3809599" cy="2031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4" imgW="1714320" imgH="914400" progId="Equation.DSMT4">
                  <p:embed/>
                </p:oleObj>
              </mc:Choice>
              <mc:Fallback>
                <p:oleObj name="Equation" r:id="rId4" imgW="1714320" imgH="914400" progId="Equation.DSMT4">
                  <p:embed/>
                  <p:pic>
                    <p:nvPicPr>
                      <p:cNvPr id="286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808" y="1564032"/>
                        <a:ext cx="3809599" cy="203178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693775"/>
              </p:ext>
            </p:extLst>
          </p:nvPr>
        </p:nvGraphicFramePr>
        <p:xfrm>
          <a:off x="1381970" y="3739457"/>
          <a:ext cx="228123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6" imgW="1143000" imgH="228600" progId="Equation.DSMT4">
                  <p:embed/>
                </p:oleObj>
              </mc:Choice>
              <mc:Fallback>
                <p:oleObj name="Equation" r:id="rId6" imgW="1143000" imgH="228600" progId="Equation.DSMT4">
                  <p:embed/>
                  <p:pic>
                    <p:nvPicPr>
                      <p:cNvPr id="286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970" y="3739457"/>
                        <a:ext cx="2281237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234596"/>
              </p:ext>
            </p:extLst>
          </p:nvPr>
        </p:nvGraphicFramePr>
        <p:xfrm>
          <a:off x="6243637" y="1362074"/>
          <a:ext cx="4321389" cy="2837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8" imgW="2476440" imgH="1625400" progId="Equation.DSMT4">
                  <p:embed/>
                </p:oleObj>
              </mc:Choice>
              <mc:Fallback>
                <p:oleObj name="Equation" r:id="rId8" imgW="2476440" imgH="1625400" progId="Equation.DSMT4">
                  <p:embed/>
                  <p:pic>
                    <p:nvPicPr>
                      <p:cNvPr id="286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637" y="1362074"/>
                        <a:ext cx="4321389" cy="283771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018192"/>
              </p:ext>
            </p:extLst>
          </p:nvPr>
        </p:nvGraphicFramePr>
        <p:xfrm>
          <a:off x="6341673" y="4241524"/>
          <a:ext cx="1188950" cy="327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10" imgW="736560" imgH="203040" progId="Equation.DSMT4">
                  <p:embed/>
                </p:oleObj>
              </mc:Choice>
              <mc:Fallback>
                <p:oleObj name="Equation" r:id="rId10" imgW="736560" imgH="203040" progId="Equation.DSMT4">
                  <p:embed/>
                  <p:pic>
                    <p:nvPicPr>
                      <p:cNvPr id="286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1673" y="4241524"/>
                        <a:ext cx="1188950" cy="327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81970" y="4229293"/>
            <a:ext cx="3455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Dengan tebakan awal untuk x </a:t>
            </a: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094326"/>
              </p:ext>
            </p:extLst>
          </p:nvPr>
        </p:nvGraphicFramePr>
        <p:xfrm>
          <a:off x="2074626" y="4579387"/>
          <a:ext cx="1066800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12" imgW="660240" imgH="939600" progId="Equation.DSMT4">
                  <p:embed/>
                </p:oleObj>
              </mc:Choice>
              <mc:Fallback>
                <p:oleObj name="Equation" r:id="rId12" imgW="660240" imgH="939600" progId="Equation.DSMT4">
                  <p:embed/>
                  <p:pic>
                    <p:nvPicPr>
                      <p:cNvPr id="286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626" y="4579387"/>
                        <a:ext cx="1066800" cy="151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943872" y="4579387"/>
            <a:ext cx="5173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Hentikan kondisi pada saat  </a:t>
            </a:r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495953"/>
              </p:ext>
            </p:extLst>
          </p:nvPr>
        </p:nvGraphicFramePr>
        <p:xfrm>
          <a:off x="5051885" y="5049181"/>
          <a:ext cx="4864298" cy="883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14" imgW="2654280" imgH="482400" progId="Equation.DSMT4">
                  <p:embed/>
                </p:oleObj>
              </mc:Choice>
              <mc:Fallback>
                <p:oleObj name="Equation" r:id="rId14" imgW="2654280" imgH="482400" progId="Equation.DSMT4">
                  <p:embed/>
                  <p:pic>
                    <p:nvPicPr>
                      <p:cNvPr id="286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885" y="5049181"/>
                        <a:ext cx="4864298" cy="8831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675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/>
              <a:t>Syarat Cukup Iterasi Konvergen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981200" y="1348718"/>
            <a:ext cx="8229600" cy="712131"/>
          </a:xfrm>
        </p:spPr>
        <p:txBody>
          <a:bodyPr>
            <a:normAutofit/>
          </a:bodyPr>
          <a:lstStyle/>
          <a:p>
            <a:r>
              <a:rPr lang="id-ID" sz="3200" dirty="0"/>
              <a:t>Sistem Dominan Secara Diagonal yaitu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4160354" y="1925640"/>
          <a:ext cx="3879863" cy="944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1828800" imgH="444240" progId="Equation.DSMT4">
                  <p:embed/>
                </p:oleObj>
              </mc:Choice>
              <mc:Fallback>
                <p:oleObj name="Equation" r:id="rId4" imgW="1828800" imgH="444240" progId="Equation.DSMT4">
                  <p:embed/>
                  <p:pic>
                    <p:nvPicPr>
                      <p:cNvPr id="296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354" y="1925640"/>
                        <a:ext cx="3879863" cy="9441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8"/>
          <p:cNvSpPr txBox="1">
            <a:spLocks/>
          </p:cNvSpPr>
          <p:nvPr/>
        </p:nvSpPr>
        <p:spPr bwMode="auto">
          <a:xfrm>
            <a:off x="2042864" y="2960948"/>
            <a:ext cx="82296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3200" kern="0" dirty="0"/>
              <a:t>Jika syarat ini dipenuhi maka cukup untuk menjamin kekonvergenan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3200" kern="0" dirty="0"/>
              <a:t>Namun tebakan awal yang terlalu jauh dari solusi sejati dapat menyebabkan iterasi divergen</a:t>
            </a:r>
          </a:p>
        </p:txBody>
      </p:sp>
    </p:spTree>
    <p:extLst>
      <p:ext uri="{BB962C8B-B14F-4D97-AF65-F5344CB8AC3E}">
        <p14:creationId xmlns:p14="http://schemas.microsoft.com/office/powerpoint/2010/main" val="301641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/>
              <a:t>Contoh</a:t>
            </a:r>
          </a:p>
        </p:txBody>
      </p:sp>
      <p:graphicFrame>
        <p:nvGraphicFramePr>
          <p:cNvPr id="512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871865" y="2528900"/>
          <a:ext cx="2754511" cy="143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4" imgW="1320480" imgH="685800" progId="Equation.DSMT4">
                  <p:embed/>
                </p:oleObj>
              </mc:Choice>
              <mc:Fallback>
                <p:oleObj name="Equation" r:id="rId4" imgW="1320480" imgH="685800" progId="Equation.DSMT4">
                  <p:embed/>
                  <p:pic>
                    <p:nvPicPr>
                      <p:cNvPr id="512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1865" y="2528900"/>
                        <a:ext cx="2754511" cy="143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8"/>
          <p:cNvSpPr txBox="1">
            <a:spLocks/>
          </p:cNvSpPr>
          <p:nvPr/>
        </p:nvSpPr>
        <p:spPr bwMode="auto">
          <a:xfrm>
            <a:off x="1104900" y="1348718"/>
            <a:ext cx="9980682" cy="467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3200" kern="0" dirty="0"/>
              <a:t>Periksalah apakah syarat cukup sistem dominan secara diagonal dipenuhi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3200" kern="0" dirty="0"/>
              <a:t>a.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id-ID" sz="3200" kern="0" dirty="0"/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id-ID" sz="3200" kern="0" dirty="0"/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3200" kern="0" dirty="0"/>
              <a:t>b.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907869" y="4185084"/>
          <a:ext cx="2754313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6" imgW="1320480" imgH="685800" progId="Equation.DSMT4">
                  <p:embed/>
                </p:oleObj>
              </mc:Choice>
              <mc:Fallback>
                <p:oleObj name="Equation" r:id="rId6" imgW="1320480" imgH="685800" progId="Equation.DSMT4">
                  <p:embed/>
                  <p:pic>
                    <p:nvPicPr>
                      <p:cNvPr id="512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7869" y="4185084"/>
                        <a:ext cx="2754313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030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297</TotalTime>
  <Words>220</Words>
  <Application>Microsoft Office PowerPoint</Application>
  <PresentationFormat>Widescreen</PresentationFormat>
  <Paragraphs>56</Paragraphs>
  <Slides>13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Euphemia</vt:lpstr>
      <vt:lpstr>Plantagenet Cherokee</vt:lpstr>
      <vt:lpstr>Wingdings</vt:lpstr>
      <vt:lpstr>Academic Literature 16x9</vt:lpstr>
      <vt:lpstr>Equation</vt:lpstr>
      <vt:lpstr>SOLUSI SPL </vt:lpstr>
      <vt:lpstr>Eliminasi Gauss Jordan</vt:lpstr>
      <vt:lpstr>Eliminasi Gauss Jordan</vt:lpstr>
      <vt:lpstr>Latihan</vt:lpstr>
      <vt:lpstr>Kemungkinan Solusi SPL</vt:lpstr>
      <vt:lpstr>Metode Penyelesaian SPL</vt:lpstr>
      <vt:lpstr>Konsep dasar metode iterasi</vt:lpstr>
      <vt:lpstr>Syarat Cukup Iterasi Konvergen</vt:lpstr>
      <vt:lpstr>Contoh</vt:lpstr>
      <vt:lpstr>Metode Iterasi yang dibahas</vt:lpstr>
      <vt:lpstr>Metode Iterasi Jacobi</vt:lpstr>
      <vt:lpstr>Metode Iterasi Gauss-Seidel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</dc:title>
  <dc:creator>Edna</dc:creator>
  <cp:lastModifiedBy>Edna</cp:lastModifiedBy>
  <cp:revision>12</cp:revision>
  <dcterms:created xsi:type="dcterms:W3CDTF">2018-04-08T13:15:11Z</dcterms:created>
  <dcterms:modified xsi:type="dcterms:W3CDTF">2018-04-10T10:34:44Z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