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56" r:id="rId2"/>
    <p:sldId id="257" r:id="rId3"/>
    <p:sldId id="264" r:id="rId4"/>
    <p:sldId id="265" r:id="rId5"/>
    <p:sldId id="296" r:id="rId6"/>
    <p:sldId id="297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91" r:id="rId28"/>
  </p:sldIdLst>
  <p:sldSz cx="18002250" cy="10080625"/>
  <p:notesSz cx="6858000" cy="9144000"/>
  <p:defaultTextStyle>
    <a:defPPr>
      <a:defRPr lang="id-ID"/>
    </a:defPPr>
    <a:lvl1pPr marL="0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0064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0129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60193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80257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00321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20386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40450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60514" algn="l" defTabSz="144012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6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74" y="54"/>
      </p:cViewPr>
      <p:guideLst>
        <p:guide orient="horz" pos="3176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EBE55-3A3D-41D8-B6D5-15D48A05E142}" type="doc">
      <dgm:prSet loTypeId="urn:microsoft.com/office/officeart/2005/8/layout/vList5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id-ID"/>
        </a:p>
      </dgm:t>
    </dgm:pt>
    <dgm:pt modelId="{66E440B6-67F9-4B5C-8F5C-C23EEADBA358}">
      <dgm:prSet phldrT="[Text]" custT="1"/>
      <dgm:spPr/>
      <dgm:t>
        <a:bodyPr/>
        <a:lstStyle/>
        <a:p>
          <a:r>
            <a:rPr lang="id-ID" sz="3200" dirty="0" smtClean="0"/>
            <a:t>Komunikasi Pelanggan</a:t>
          </a:r>
          <a:endParaRPr lang="id-ID" sz="3200" dirty="0"/>
        </a:p>
      </dgm:t>
    </dgm:pt>
    <dgm:pt modelId="{D1FC5CEB-E157-4545-9698-76C5E33660FD}" type="parTrans" cxnId="{A36D075D-0AF4-41DF-9343-69D94220F63D}">
      <dgm:prSet/>
      <dgm:spPr/>
      <dgm:t>
        <a:bodyPr/>
        <a:lstStyle/>
        <a:p>
          <a:endParaRPr lang="id-ID"/>
        </a:p>
      </dgm:t>
    </dgm:pt>
    <dgm:pt modelId="{2187D91E-2F96-43B5-A406-84665D917DC0}" type="sibTrans" cxnId="{A36D075D-0AF4-41DF-9343-69D94220F63D}">
      <dgm:prSet/>
      <dgm:spPr/>
      <dgm:t>
        <a:bodyPr/>
        <a:lstStyle/>
        <a:p>
          <a:endParaRPr lang="id-ID"/>
        </a:p>
      </dgm:t>
    </dgm:pt>
    <dgm:pt modelId="{0686DF4C-0622-4CF7-8AAD-F38307CA851F}">
      <dgm:prSet phldrT="[Text]" custT="1"/>
      <dgm:spPr/>
      <dgm:t>
        <a:bodyPr/>
        <a:lstStyle/>
        <a:p>
          <a:r>
            <a:rPr lang="id-ID" sz="2800" dirty="0" smtClean="0"/>
            <a:t>Membangun komunikasi antara pelanggan dan kebutuhan-kebutuhan yang diinginkan oleh pelanggan </a:t>
          </a:r>
          <a:endParaRPr lang="id-ID" sz="2800" dirty="0"/>
        </a:p>
      </dgm:t>
    </dgm:pt>
    <dgm:pt modelId="{8431E85D-7339-44E6-AE50-C0FBF6C0AC1B}" type="parTrans" cxnId="{9C4D93D3-12BF-4240-9AB5-EBA1960B7064}">
      <dgm:prSet/>
      <dgm:spPr/>
      <dgm:t>
        <a:bodyPr/>
        <a:lstStyle/>
        <a:p>
          <a:endParaRPr lang="id-ID"/>
        </a:p>
      </dgm:t>
    </dgm:pt>
    <dgm:pt modelId="{43D5AC73-4F32-4726-9E02-989CC9417231}" type="sibTrans" cxnId="{9C4D93D3-12BF-4240-9AB5-EBA1960B7064}">
      <dgm:prSet/>
      <dgm:spPr/>
      <dgm:t>
        <a:bodyPr/>
        <a:lstStyle/>
        <a:p>
          <a:endParaRPr lang="id-ID"/>
        </a:p>
      </dgm:t>
    </dgm:pt>
    <dgm:pt modelId="{EACE639F-6728-4880-AF95-0E0E53C807E7}">
      <dgm:prSet phldrT="[Text]" custT="1"/>
      <dgm:spPr/>
      <dgm:t>
        <a:bodyPr/>
        <a:lstStyle/>
        <a:p>
          <a:r>
            <a:rPr lang="id-ID" sz="3200" dirty="0" smtClean="0"/>
            <a:t>Perencanaan</a:t>
          </a:r>
          <a:endParaRPr lang="id-ID" sz="3200" dirty="0"/>
        </a:p>
      </dgm:t>
    </dgm:pt>
    <dgm:pt modelId="{25699056-A64C-4578-AF74-376F15719005}" type="parTrans" cxnId="{540385BC-7AE6-4E31-A468-9CC376BF1B5E}">
      <dgm:prSet/>
      <dgm:spPr/>
      <dgm:t>
        <a:bodyPr/>
        <a:lstStyle/>
        <a:p>
          <a:endParaRPr lang="id-ID"/>
        </a:p>
      </dgm:t>
    </dgm:pt>
    <dgm:pt modelId="{516F27CA-21E9-4568-BA48-58CC3609EE86}" type="sibTrans" cxnId="{540385BC-7AE6-4E31-A468-9CC376BF1B5E}">
      <dgm:prSet/>
      <dgm:spPr/>
      <dgm:t>
        <a:bodyPr/>
        <a:lstStyle/>
        <a:p>
          <a:endParaRPr lang="id-ID"/>
        </a:p>
      </dgm:t>
    </dgm:pt>
    <dgm:pt modelId="{588455D6-9BA0-4C9F-A972-B5B6212AD1D9}">
      <dgm:prSet phldrT="[Text]" custT="1"/>
      <dgm:spPr/>
      <dgm:t>
        <a:bodyPr/>
        <a:lstStyle/>
        <a:p>
          <a:r>
            <a:rPr lang="id-ID" sz="2800" dirty="0" smtClean="0"/>
            <a:t>Mendefinisikan sumber daya, ketepatan waktu, dan proyek informasi lain yang berhubungan. </a:t>
          </a:r>
          <a:endParaRPr lang="id-ID" sz="2800" dirty="0"/>
        </a:p>
      </dgm:t>
    </dgm:pt>
    <dgm:pt modelId="{BD095672-1467-4855-A24C-5668FF246E62}" type="parTrans" cxnId="{619B78EF-1138-4826-92D8-8EF6F5D23149}">
      <dgm:prSet/>
      <dgm:spPr/>
      <dgm:t>
        <a:bodyPr/>
        <a:lstStyle/>
        <a:p>
          <a:endParaRPr lang="id-ID"/>
        </a:p>
      </dgm:t>
    </dgm:pt>
    <dgm:pt modelId="{DD05A170-CB40-4540-AEC9-A6A3E4F7FA52}" type="sibTrans" cxnId="{619B78EF-1138-4826-92D8-8EF6F5D23149}">
      <dgm:prSet/>
      <dgm:spPr/>
      <dgm:t>
        <a:bodyPr/>
        <a:lstStyle/>
        <a:p>
          <a:endParaRPr lang="id-ID"/>
        </a:p>
      </dgm:t>
    </dgm:pt>
    <dgm:pt modelId="{0F2B2CCD-7027-4814-AFDD-9E03AFBC0431}">
      <dgm:prSet phldrT="[Text]" custT="1"/>
      <dgm:spPr/>
      <dgm:t>
        <a:bodyPr/>
        <a:lstStyle/>
        <a:p>
          <a:r>
            <a:rPr lang="id-ID" sz="3200" dirty="0" smtClean="0"/>
            <a:t>Analisis Resiko</a:t>
          </a:r>
          <a:endParaRPr lang="id-ID" sz="3200" dirty="0"/>
        </a:p>
      </dgm:t>
    </dgm:pt>
    <dgm:pt modelId="{CE08F287-0423-4122-99AA-561330822D2C}" type="parTrans" cxnId="{45B6D7E1-3375-4388-AF34-B2223BABBE8F}">
      <dgm:prSet/>
      <dgm:spPr/>
      <dgm:t>
        <a:bodyPr/>
        <a:lstStyle/>
        <a:p>
          <a:endParaRPr lang="id-ID"/>
        </a:p>
      </dgm:t>
    </dgm:pt>
    <dgm:pt modelId="{33B6E03C-61E2-4DEA-8923-F48973E24803}" type="sibTrans" cxnId="{45B6D7E1-3375-4388-AF34-B2223BABBE8F}">
      <dgm:prSet/>
      <dgm:spPr/>
      <dgm:t>
        <a:bodyPr/>
        <a:lstStyle/>
        <a:p>
          <a:endParaRPr lang="id-ID"/>
        </a:p>
      </dgm:t>
    </dgm:pt>
    <dgm:pt modelId="{3F08F11F-E1C7-40D1-9E91-DC34AE9D7516}">
      <dgm:prSet phldrT="[Text]" custT="1"/>
      <dgm:spPr/>
      <dgm:t>
        <a:bodyPr/>
        <a:lstStyle/>
        <a:p>
          <a:r>
            <a:rPr lang="id-ID" sz="2800" dirty="0" smtClean="0"/>
            <a:t>Menaksir resiko manajemen dan teknis. </a:t>
          </a:r>
          <a:endParaRPr lang="id-ID" sz="2800" dirty="0"/>
        </a:p>
      </dgm:t>
    </dgm:pt>
    <dgm:pt modelId="{9DD09A0A-23D4-446A-90CD-CFBA464CE058}" type="parTrans" cxnId="{42C28970-B2D0-42BD-8048-7AD87BC49019}">
      <dgm:prSet/>
      <dgm:spPr/>
      <dgm:t>
        <a:bodyPr/>
        <a:lstStyle/>
        <a:p>
          <a:endParaRPr lang="id-ID"/>
        </a:p>
      </dgm:t>
    </dgm:pt>
    <dgm:pt modelId="{1DECF17D-CC19-46FB-B187-C09EE803E862}" type="sibTrans" cxnId="{42C28970-B2D0-42BD-8048-7AD87BC49019}">
      <dgm:prSet/>
      <dgm:spPr/>
      <dgm:t>
        <a:bodyPr/>
        <a:lstStyle/>
        <a:p>
          <a:endParaRPr lang="id-ID"/>
        </a:p>
      </dgm:t>
    </dgm:pt>
    <dgm:pt modelId="{BE4E9F66-A9AE-4F12-A451-6BFB4A93DDD3}">
      <dgm:prSet phldrT="[Text]" custT="1"/>
      <dgm:spPr/>
      <dgm:t>
        <a:bodyPr/>
        <a:lstStyle/>
        <a:p>
          <a:r>
            <a:rPr lang="id-ID" sz="3200" dirty="0" smtClean="0"/>
            <a:t>Perekayasaan</a:t>
          </a:r>
        </a:p>
      </dgm:t>
    </dgm:pt>
    <dgm:pt modelId="{6E4664AE-9D37-4A3D-B33A-A065F24BDE19}" type="parTrans" cxnId="{3C6217B1-5E1C-47C9-885A-904933F013E6}">
      <dgm:prSet/>
      <dgm:spPr/>
      <dgm:t>
        <a:bodyPr/>
        <a:lstStyle/>
        <a:p>
          <a:endParaRPr lang="id-ID"/>
        </a:p>
      </dgm:t>
    </dgm:pt>
    <dgm:pt modelId="{B96C7119-A999-4C5C-878F-0456EF8415B5}" type="sibTrans" cxnId="{3C6217B1-5E1C-47C9-885A-904933F013E6}">
      <dgm:prSet/>
      <dgm:spPr/>
      <dgm:t>
        <a:bodyPr/>
        <a:lstStyle/>
        <a:p>
          <a:endParaRPr lang="id-ID"/>
        </a:p>
      </dgm:t>
    </dgm:pt>
    <dgm:pt modelId="{623289DB-E294-434C-89A5-93F188BD84AA}">
      <dgm:prSet custT="1"/>
      <dgm:spPr/>
      <dgm:t>
        <a:bodyPr/>
        <a:lstStyle/>
        <a:p>
          <a:r>
            <a:rPr lang="id-ID" sz="2800" dirty="0" smtClean="0"/>
            <a:t>Membangun satu atau lebih representasi dari apikasi tersebut. </a:t>
          </a:r>
          <a:endParaRPr lang="id-ID" sz="2800" dirty="0"/>
        </a:p>
      </dgm:t>
    </dgm:pt>
    <dgm:pt modelId="{F63077EF-17BC-4EEC-8C5F-F1393675211F}" type="parTrans" cxnId="{34583C01-1B1E-4CBB-A8A0-138F920B72FC}">
      <dgm:prSet/>
      <dgm:spPr/>
      <dgm:t>
        <a:bodyPr/>
        <a:lstStyle/>
        <a:p>
          <a:endParaRPr lang="id-ID"/>
        </a:p>
      </dgm:t>
    </dgm:pt>
    <dgm:pt modelId="{D8B8B9C0-2F56-4EC3-9F9F-08AB05A99979}" type="sibTrans" cxnId="{34583C01-1B1E-4CBB-A8A0-138F920B72FC}">
      <dgm:prSet/>
      <dgm:spPr/>
      <dgm:t>
        <a:bodyPr/>
        <a:lstStyle/>
        <a:p>
          <a:endParaRPr lang="id-ID"/>
        </a:p>
      </dgm:t>
    </dgm:pt>
    <dgm:pt modelId="{7D5F7AF6-7B14-4710-B011-C3796AF0DAF7}">
      <dgm:prSet custT="1"/>
      <dgm:spPr/>
      <dgm:t>
        <a:bodyPr/>
        <a:lstStyle/>
        <a:p>
          <a:r>
            <a:rPr lang="id-ID" sz="3200" dirty="0" smtClean="0"/>
            <a:t>Konstruksi dan Peluncuran</a:t>
          </a:r>
          <a:endParaRPr lang="id-ID" sz="3200" dirty="0"/>
        </a:p>
      </dgm:t>
    </dgm:pt>
    <dgm:pt modelId="{FD0825F2-747B-4FF2-A4BF-070851ED76F1}" type="parTrans" cxnId="{CE358EC7-B4C5-4213-A274-A22BEDB944A6}">
      <dgm:prSet/>
      <dgm:spPr/>
      <dgm:t>
        <a:bodyPr/>
        <a:lstStyle/>
        <a:p>
          <a:endParaRPr lang="id-ID"/>
        </a:p>
      </dgm:t>
    </dgm:pt>
    <dgm:pt modelId="{342D3300-287B-4AD4-9452-D0ECAC4C8DA6}" type="sibTrans" cxnId="{CE358EC7-B4C5-4213-A274-A22BEDB944A6}">
      <dgm:prSet/>
      <dgm:spPr/>
      <dgm:t>
        <a:bodyPr/>
        <a:lstStyle/>
        <a:p>
          <a:endParaRPr lang="id-ID"/>
        </a:p>
      </dgm:t>
    </dgm:pt>
    <dgm:pt modelId="{DB6A2A4E-0189-4645-B422-15337213662F}">
      <dgm:prSet custT="1"/>
      <dgm:spPr/>
      <dgm:t>
        <a:bodyPr/>
        <a:lstStyle/>
        <a:p>
          <a:r>
            <a:rPr lang="id-ID" sz="2800" dirty="0" smtClean="0"/>
            <a:t>Mengkonstruksi, menguji, memasang , dan memberi pelayanan kepada pemakai. </a:t>
          </a:r>
          <a:endParaRPr lang="id-ID" sz="2800" dirty="0"/>
        </a:p>
      </dgm:t>
    </dgm:pt>
    <dgm:pt modelId="{634722F6-F79C-4D50-9C53-9939581856C6}" type="parTrans" cxnId="{27239DE8-DB8B-4A4F-A603-CE5F68AB9ADC}">
      <dgm:prSet/>
      <dgm:spPr/>
      <dgm:t>
        <a:bodyPr/>
        <a:lstStyle/>
        <a:p>
          <a:endParaRPr lang="id-ID"/>
        </a:p>
      </dgm:t>
    </dgm:pt>
    <dgm:pt modelId="{C818B8ED-B5B9-4BD6-9F08-95A903731850}" type="sibTrans" cxnId="{27239DE8-DB8B-4A4F-A603-CE5F68AB9ADC}">
      <dgm:prSet/>
      <dgm:spPr/>
      <dgm:t>
        <a:bodyPr/>
        <a:lstStyle/>
        <a:p>
          <a:endParaRPr lang="id-ID"/>
        </a:p>
      </dgm:t>
    </dgm:pt>
    <dgm:pt modelId="{1158B687-22CC-4E86-8B84-019C6269A6B3}">
      <dgm:prSet custT="1"/>
      <dgm:spPr/>
      <dgm:t>
        <a:bodyPr/>
        <a:lstStyle/>
        <a:p>
          <a:r>
            <a:rPr lang="id-ID" sz="3200" dirty="0" smtClean="0"/>
            <a:t>Evaluasi Pelanggan</a:t>
          </a:r>
          <a:endParaRPr lang="id-ID" sz="3200" dirty="0"/>
        </a:p>
      </dgm:t>
    </dgm:pt>
    <dgm:pt modelId="{F1B85B9A-8E0C-4BAA-A782-DCADBAFFA02B}" type="parTrans" cxnId="{75E33F38-72BA-4B1E-BD94-0623BCBFAFFD}">
      <dgm:prSet/>
      <dgm:spPr/>
      <dgm:t>
        <a:bodyPr/>
        <a:lstStyle/>
        <a:p>
          <a:endParaRPr lang="id-ID"/>
        </a:p>
      </dgm:t>
    </dgm:pt>
    <dgm:pt modelId="{2FB9B5D7-3374-4066-8BFF-496F9E91CB51}" type="sibTrans" cxnId="{75E33F38-72BA-4B1E-BD94-0623BCBFAFFD}">
      <dgm:prSet/>
      <dgm:spPr/>
      <dgm:t>
        <a:bodyPr/>
        <a:lstStyle/>
        <a:p>
          <a:endParaRPr lang="id-ID"/>
        </a:p>
      </dgm:t>
    </dgm:pt>
    <dgm:pt modelId="{0129E0AD-A174-41B9-9C64-0DC54094A738}">
      <dgm:prSet custT="1"/>
      <dgm:spPr/>
      <dgm:t>
        <a:bodyPr/>
        <a:lstStyle/>
        <a:p>
          <a:r>
            <a:rPr lang="id-ID" sz="2800" dirty="0" smtClean="0"/>
            <a:t>Mendapatkan umpan balik dari pelanggan. </a:t>
          </a:r>
          <a:endParaRPr lang="id-ID" sz="2800" dirty="0"/>
        </a:p>
      </dgm:t>
    </dgm:pt>
    <dgm:pt modelId="{496C1AB6-BE63-4AD4-8AE9-33063A548EBE}" type="parTrans" cxnId="{5F387E82-3BD6-439F-AFE9-073507D572D3}">
      <dgm:prSet/>
      <dgm:spPr/>
      <dgm:t>
        <a:bodyPr/>
        <a:lstStyle/>
        <a:p>
          <a:endParaRPr lang="id-ID"/>
        </a:p>
      </dgm:t>
    </dgm:pt>
    <dgm:pt modelId="{559DEE06-E238-402C-9632-A6D017F5D4A3}" type="sibTrans" cxnId="{5F387E82-3BD6-439F-AFE9-073507D572D3}">
      <dgm:prSet/>
      <dgm:spPr/>
      <dgm:t>
        <a:bodyPr/>
        <a:lstStyle/>
        <a:p>
          <a:endParaRPr lang="id-ID"/>
        </a:p>
      </dgm:t>
    </dgm:pt>
    <dgm:pt modelId="{CB3B4C96-108B-4899-96D7-67C10A80C520}" type="pres">
      <dgm:prSet presAssocID="{0D5EBE55-3A3D-41D8-B6D5-15D48A05E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10AB617-298B-4F24-A1BE-40C765CA7247}" type="pres">
      <dgm:prSet presAssocID="{66E440B6-67F9-4B5C-8F5C-C23EEADBA358}" presName="linNode" presStyleCnt="0"/>
      <dgm:spPr/>
    </dgm:pt>
    <dgm:pt modelId="{745531AC-4410-457F-8DC4-9B1AD90846C7}" type="pres">
      <dgm:prSet presAssocID="{66E440B6-67F9-4B5C-8F5C-C23EEADBA358}" presName="parentText" presStyleLbl="node1" presStyleIdx="0" presStyleCnt="6" custScaleX="4938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DFE393-812C-440A-9C08-CE2F627878F0}" type="pres">
      <dgm:prSet presAssocID="{66E440B6-67F9-4B5C-8F5C-C23EEADBA358}" presName="descendantText" presStyleLbl="alignAccFollowNode1" presStyleIdx="0" presStyleCnt="6" custScaleX="1191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737D51-99F7-4FC8-8207-B9C29C5974F6}" type="pres">
      <dgm:prSet presAssocID="{2187D91E-2F96-43B5-A406-84665D917DC0}" presName="sp" presStyleCnt="0"/>
      <dgm:spPr/>
    </dgm:pt>
    <dgm:pt modelId="{ECD60D60-F8B2-4684-98C6-F553FEBB5882}" type="pres">
      <dgm:prSet presAssocID="{EACE639F-6728-4880-AF95-0E0E53C807E7}" presName="linNode" presStyleCnt="0"/>
      <dgm:spPr/>
    </dgm:pt>
    <dgm:pt modelId="{97ED2157-F3CD-4041-8ABE-160E0920CA71}" type="pres">
      <dgm:prSet presAssocID="{EACE639F-6728-4880-AF95-0E0E53C807E7}" presName="parentText" presStyleLbl="node1" presStyleIdx="1" presStyleCnt="6" custScaleX="4938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01F419-C495-4735-9E18-AE6EE3BD1274}" type="pres">
      <dgm:prSet presAssocID="{EACE639F-6728-4880-AF95-0E0E53C807E7}" presName="descendantText" presStyleLbl="alignAccFollowNode1" presStyleIdx="1" presStyleCnt="6" custScaleX="1191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FB4B8F-729B-4B81-9A76-0CF90AC33A92}" type="pres">
      <dgm:prSet presAssocID="{516F27CA-21E9-4568-BA48-58CC3609EE86}" presName="sp" presStyleCnt="0"/>
      <dgm:spPr/>
    </dgm:pt>
    <dgm:pt modelId="{4987AFA6-AA5A-485F-86D2-0B836924F297}" type="pres">
      <dgm:prSet presAssocID="{0F2B2CCD-7027-4814-AFDD-9E03AFBC0431}" presName="linNode" presStyleCnt="0"/>
      <dgm:spPr/>
    </dgm:pt>
    <dgm:pt modelId="{B88EEA60-CFDC-475D-9DB9-F1440DBA4246}" type="pres">
      <dgm:prSet presAssocID="{0F2B2CCD-7027-4814-AFDD-9E03AFBC0431}" presName="parentText" presStyleLbl="node1" presStyleIdx="2" presStyleCnt="6" custScaleX="4938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E03CF27-9BBF-4812-8900-BA7F9CD58922}" type="pres">
      <dgm:prSet presAssocID="{0F2B2CCD-7027-4814-AFDD-9E03AFBC0431}" presName="descendantText" presStyleLbl="alignAccFollowNode1" presStyleIdx="2" presStyleCnt="6" custScaleX="1191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63BB2B-0991-448F-863C-EC0924831328}" type="pres">
      <dgm:prSet presAssocID="{33B6E03C-61E2-4DEA-8923-F48973E24803}" presName="sp" presStyleCnt="0"/>
      <dgm:spPr/>
    </dgm:pt>
    <dgm:pt modelId="{4150CBBD-223F-4172-B9A6-55D7F3DB4383}" type="pres">
      <dgm:prSet presAssocID="{BE4E9F66-A9AE-4F12-A451-6BFB4A93DDD3}" presName="linNode" presStyleCnt="0"/>
      <dgm:spPr/>
    </dgm:pt>
    <dgm:pt modelId="{8CCFBBCC-C210-4EF2-B402-8A983CA32783}" type="pres">
      <dgm:prSet presAssocID="{BE4E9F66-A9AE-4F12-A451-6BFB4A93DDD3}" presName="parentText" presStyleLbl="node1" presStyleIdx="3" presStyleCnt="6" custScaleX="4938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B6A1EF-85FB-4EF8-A3CC-08BD824F73A6}" type="pres">
      <dgm:prSet presAssocID="{BE4E9F66-A9AE-4F12-A451-6BFB4A93DDD3}" presName="descendantText" presStyleLbl="alignAccFollowNode1" presStyleIdx="3" presStyleCnt="6" custScaleX="1191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467085-B504-447D-AF96-BA86E5F5F246}" type="pres">
      <dgm:prSet presAssocID="{B96C7119-A999-4C5C-878F-0456EF8415B5}" presName="sp" presStyleCnt="0"/>
      <dgm:spPr/>
    </dgm:pt>
    <dgm:pt modelId="{BF7280ED-E14D-465C-AB3D-BA8A18456935}" type="pres">
      <dgm:prSet presAssocID="{7D5F7AF6-7B14-4710-B011-C3796AF0DAF7}" presName="linNode" presStyleCnt="0"/>
      <dgm:spPr/>
    </dgm:pt>
    <dgm:pt modelId="{DD421744-2EA1-4122-8BE3-9EB08F2F3600}" type="pres">
      <dgm:prSet presAssocID="{7D5F7AF6-7B14-4710-B011-C3796AF0DAF7}" presName="parentText" presStyleLbl="node1" presStyleIdx="4" presStyleCnt="6" custScaleX="4938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143314-654A-4BD5-903E-E4F6B2A0AFAA}" type="pres">
      <dgm:prSet presAssocID="{7D5F7AF6-7B14-4710-B011-C3796AF0DAF7}" presName="descendantText" presStyleLbl="alignAccFollowNode1" presStyleIdx="4" presStyleCnt="6" custScaleX="1191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137A55-99DA-44F2-A694-40F63E7E1E66}" type="pres">
      <dgm:prSet presAssocID="{342D3300-287B-4AD4-9452-D0ECAC4C8DA6}" presName="sp" presStyleCnt="0"/>
      <dgm:spPr/>
    </dgm:pt>
    <dgm:pt modelId="{EDC7A67F-C6FA-40E3-ABEA-5D02FD80C8BB}" type="pres">
      <dgm:prSet presAssocID="{1158B687-22CC-4E86-8B84-019C6269A6B3}" presName="linNode" presStyleCnt="0"/>
      <dgm:spPr/>
    </dgm:pt>
    <dgm:pt modelId="{5A1098FD-DDE2-4230-8451-365103D3B459}" type="pres">
      <dgm:prSet presAssocID="{1158B687-22CC-4E86-8B84-019C6269A6B3}" presName="parentText" presStyleLbl="node1" presStyleIdx="5" presStyleCnt="6" custScaleX="4938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74F969B-8DE3-4ACC-9EF6-905CD24C8144}" type="pres">
      <dgm:prSet presAssocID="{1158B687-22CC-4E86-8B84-019C6269A6B3}" presName="descendantText" presStyleLbl="alignAccFollowNode1" presStyleIdx="5" presStyleCnt="6" custScaleX="1191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0190D50-F769-41B0-A7EF-F85B1CB6B017}" type="presOf" srcId="{EACE639F-6728-4880-AF95-0E0E53C807E7}" destId="{97ED2157-F3CD-4041-8ABE-160E0920CA71}" srcOrd="0" destOrd="0" presId="urn:microsoft.com/office/officeart/2005/8/layout/vList5"/>
    <dgm:cxn modelId="{8E17BBC9-FB48-4469-AB3C-49916BC0A082}" type="presOf" srcId="{623289DB-E294-434C-89A5-93F188BD84AA}" destId="{5AB6A1EF-85FB-4EF8-A3CC-08BD824F73A6}" srcOrd="0" destOrd="0" presId="urn:microsoft.com/office/officeart/2005/8/layout/vList5"/>
    <dgm:cxn modelId="{1A0C3D1D-6084-4DA3-B1FE-C9FFB5870F29}" type="presOf" srcId="{DB6A2A4E-0189-4645-B422-15337213662F}" destId="{0E143314-654A-4BD5-903E-E4F6B2A0AFAA}" srcOrd="0" destOrd="0" presId="urn:microsoft.com/office/officeart/2005/8/layout/vList5"/>
    <dgm:cxn modelId="{5F387E82-3BD6-439F-AFE9-073507D572D3}" srcId="{1158B687-22CC-4E86-8B84-019C6269A6B3}" destId="{0129E0AD-A174-41B9-9C64-0DC54094A738}" srcOrd="0" destOrd="0" parTransId="{496C1AB6-BE63-4AD4-8AE9-33063A548EBE}" sibTransId="{559DEE06-E238-402C-9632-A6D017F5D4A3}"/>
    <dgm:cxn modelId="{75E33F38-72BA-4B1E-BD94-0623BCBFAFFD}" srcId="{0D5EBE55-3A3D-41D8-B6D5-15D48A05E142}" destId="{1158B687-22CC-4E86-8B84-019C6269A6B3}" srcOrd="5" destOrd="0" parTransId="{F1B85B9A-8E0C-4BAA-A782-DCADBAFFA02B}" sibTransId="{2FB9B5D7-3374-4066-8BFF-496F9E91CB51}"/>
    <dgm:cxn modelId="{D2B23D52-37B0-4107-98F0-BDD17000F6C4}" type="presOf" srcId="{7D5F7AF6-7B14-4710-B011-C3796AF0DAF7}" destId="{DD421744-2EA1-4122-8BE3-9EB08F2F3600}" srcOrd="0" destOrd="0" presId="urn:microsoft.com/office/officeart/2005/8/layout/vList5"/>
    <dgm:cxn modelId="{CF988A98-2040-4DE7-BAD8-0C797B9E9FCA}" type="presOf" srcId="{0129E0AD-A174-41B9-9C64-0DC54094A738}" destId="{C74F969B-8DE3-4ACC-9EF6-905CD24C8144}" srcOrd="0" destOrd="0" presId="urn:microsoft.com/office/officeart/2005/8/layout/vList5"/>
    <dgm:cxn modelId="{D5DB86CD-81A8-4CF8-A961-FCAC3CED87D1}" type="presOf" srcId="{0D5EBE55-3A3D-41D8-B6D5-15D48A05E142}" destId="{CB3B4C96-108B-4899-96D7-67C10A80C520}" srcOrd="0" destOrd="0" presId="urn:microsoft.com/office/officeart/2005/8/layout/vList5"/>
    <dgm:cxn modelId="{A36D075D-0AF4-41DF-9343-69D94220F63D}" srcId="{0D5EBE55-3A3D-41D8-B6D5-15D48A05E142}" destId="{66E440B6-67F9-4B5C-8F5C-C23EEADBA358}" srcOrd="0" destOrd="0" parTransId="{D1FC5CEB-E157-4545-9698-76C5E33660FD}" sibTransId="{2187D91E-2F96-43B5-A406-84665D917DC0}"/>
    <dgm:cxn modelId="{CE358EC7-B4C5-4213-A274-A22BEDB944A6}" srcId="{0D5EBE55-3A3D-41D8-B6D5-15D48A05E142}" destId="{7D5F7AF6-7B14-4710-B011-C3796AF0DAF7}" srcOrd="4" destOrd="0" parTransId="{FD0825F2-747B-4FF2-A4BF-070851ED76F1}" sibTransId="{342D3300-287B-4AD4-9452-D0ECAC4C8DA6}"/>
    <dgm:cxn modelId="{45B6D7E1-3375-4388-AF34-B2223BABBE8F}" srcId="{0D5EBE55-3A3D-41D8-B6D5-15D48A05E142}" destId="{0F2B2CCD-7027-4814-AFDD-9E03AFBC0431}" srcOrd="2" destOrd="0" parTransId="{CE08F287-0423-4122-99AA-561330822D2C}" sibTransId="{33B6E03C-61E2-4DEA-8923-F48973E24803}"/>
    <dgm:cxn modelId="{D4872E32-837C-43FB-A258-10633A875666}" type="presOf" srcId="{BE4E9F66-A9AE-4F12-A451-6BFB4A93DDD3}" destId="{8CCFBBCC-C210-4EF2-B402-8A983CA32783}" srcOrd="0" destOrd="0" presId="urn:microsoft.com/office/officeart/2005/8/layout/vList5"/>
    <dgm:cxn modelId="{34583C01-1B1E-4CBB-A8A0-138F920B72FC}" srcId="{BE4E9F66-A9AE-4F12-A451-6BFB4A93DDD3}" destId="{623289DB-E294-434C-89A5-93F188BD84AA}" srcOrd="0" destOrd="0" parTransId="{F63077EF-17BC-4EEC-8C5F-F1393675211F}" sibTransId="{D8B8B9C0-2F56-4EC3-9F9F-08AB05A99979}"/>
    <dgm:cxn modelId="{3C6217B1-5E1C-47C9-885A-904933F013E6}" srcId="{0D5EBE55-3A3D-41D8-B6D5-15D48A05E142}" destId="{BE4E9F66-A9AE-4F12-A451-6BFB4A93DDD3}" srcOrd="3" destOrd="0" parTransId="{6E4664AE-9D37-4A3D-B33A-A065F24BDE19}" sibTransId="{B96C7119-A999-4C5C-878F-0456EF8415B5}"/>
    <dgm:cxn modelId="{B765B555-9ED9-46CF-BAEB-B782D0B799CE}" type="presOf" srcId="{0F2B2CCD-7027-4814-AFDD-9E03AFBC0431}" destId="{B88EEA60-CFDC-475D-9DB9-F1440DBA4246}" srcOrd="0" destOrd="0" presId="urn:microsoft.com/office/officeart/2005/8/layout/vList5"/>
    <dgm:cxn modelId="{48B39E6C-E600-4C61-9F5E-6142E9AB8AC1}" type="presOf" srcId="{0686DF4C-0622-4CF7-8AAD-F38307CA851F}" destId="{3DDFE393-812C-440A-9C08-CE2F627878F0}" srcOrd="0" destOrd="0" presId="urn:microsoft.com/office/officeart/2005/8/layout/vList5"/>
    <dgm:cxn modelId="{42C28970-B2D0-42BD-8048-7AD87BC49019}" srcId="{0F2B2CCD-7027-4814-AFDD-9E03AFBC0431}" destId="{3F08F11F-E1C7-40D1-9E91-DC34AE9D7516}" srcOrd="0" destOrd="0" parTransId="{9DD09A0A-23D4-446A-90CD-CFBA464CE058}" sibTransId="{1DECF17D-CC19-46FB-B187-C09EE803E862}"/>
    <dgm:cxn modelId="{27239DE8-DB8B-4A4F-A603-CE5F68AB9ADC}" srcId="{7D5F7AF6-7B14-4710-B011-C3796AF0DAF7}" destId="{DB6A2A4E-0189-4645-B422-15337213662F}" srcOrd="0" destOrd="0" parTransId="{634722F6-F79C-4D50-9C53-9939581856C6}" sibTransId="{C818B8ED-B5B9-4BD6-9F08-95A903731850}"/>
    <dgm:cxn modelId="{9C4D93D3-12BF-4240-9AB5-EBA1960B7064}" srcId="{66E440B6-67F9-4B5C-8F5C-C23EEADBA358}" destId="{0686DF4C-0622-4CF7-8AAD-F38307CA851F}" srcOrd="0" destOrd="0" parTransId="{8431E85D-7339-44E6-AE50-C0FBF6C0AC1B}" sibTransId="{43D5AC73-4F32-4726-9E02-989CC9417231}"/>
    <dgm:cxn modelId="{BA39BCB3-0559-44B6-9805-4CE75F476325}" type="presOf" srcId="{588455D6-9BA0-4C9F-A972-B5B6212AD1D9}" destId="{6F01F419-C495-4735-9E18-AE6EE3BD1274}" srcOrd="0" destOrd="0" presId="urn:microsoft.com/office/officeart/2005/8/layout/vList5"/>
    <dgm:cxn modelId="{81CF3909-088B-465F-AB93-422354390C93}" type="presOf" srcId="{1158B687-22CC-4E86-8B84-019C6269A6B3}" destId="{5A1098FD-DDE2-4230-8451-365103D3B459}" srcOrd="0" destOrd="0" presId="urn:microsoft.com/office/officeart/2005/8/layout/vList5"/>
    <dgm:cxn modelId="{619B78EF-1138-4826-92D8-8EF6F5D23149}" srcId="{EACE639F-6728-4880-AF95-0E0E53C807E7}" destId="{588455D6-9BA0-4C9F-A972-B5B6212AD1D9}" srcOrd="0" destOrd="0" parTransId="{BD095672-1467-4855-A24C-5668FF246E62}" sibTransId="{DD05A170-CB40-4540-AEC9-A6A3E4F7FA52}"/>
    <dgm:cxn modelId="{5113D34C-B2C4-4CED-9994-38CB9BBE3CB0}" type="presOf" srcId="{66E440B6-67F9-4B5C-8F5C-C23EEADBA358}" destId="{745531AC-4410-457F-8DC4-9B1AD90846C7}" srcOrd="0" destOrd="0" presId="urn:microsoft.com/office/officeart/2005/8/layout/vList5"/>
    <dgm:cxn modelId="{540385BC-7AE6-4E31-A468-9CC376BF1B5E}" srcId="{0D5EBE55-3A3D-41D8-B6D5-15D48A05E142}" destId="{EACE639F-6728-4880-AF95-0E0E53C807E7}" srcOrd="1" destOrd="0" parTransId="{25699056-A64C-4578-AF74-376F15719005}" sibTransId="{516F27CA-21E9-4568-BA48-58CC3609EE86}"/>
    <dgm:cxn modelId="{D268D58F-0279-4DDB-9C1B-7D123D434A72}" type="presOf" srcId="{3F08F11F-E1C7-40D1-9E91-DC34AE9D7516}" destId="{CE03CF27-9BBF-4812-8900-BA7F9CD58922}" srcOrd="0" destOrd="0" presId="urn:microsoft.com/office/officeart/2005/8/layout/vList5"/>
    <dgm:cxn modelId="{F1BD8014-5AEE-4A34-940A-4A2387FA011E}" type="presParOf" srcId="{CB3B4C96-108B-4899-96D7-67C10A80C520}" destId="{510AB617-298B-4F24-A1BE-40C765CA7247}" srcOrd="0" destOrd="0" presId="urn:microsoft.com/office/officeart/2005/8/layout/vList5"/>
    <dgm:cxn modelId="{568BD7A0-BAFB-4DEC-A141-D3D567A67BB4}" type="presParOf" srcId="{510AB617-298B-4F24-A1BE-40C765CA7247}" destId="{745531AC-4410-457F-8DC4-9B1AD90846C7}" srcOrd="0" destOrd="0" presId="urn:microsoft.com/office/officeart/2005/8/layout/vList5"/>
    <dgm:cxn modelId="{1EE6636C-99B4-4727-AA24-21656491D4C5}" type="presParOf" srcId="{510AB617-298B-4F24-A1BE-40C765CA7247}" destId="{3DDFE393-812C-440A-9C08-CE2F627878F0}" srcOrd="1" destOrd="0" presId="urn:microsoft.com/office/officeart/2005/8/layout/vList5"/>
    <dgm:cxn modelId="{CA0C82A3-4288-4D9C-91B2-22AC4E18B99E}" type="presParOf" srcId="{CB3B4C96-108B-4899-96D7-67C10A80C520}" destId="{47737D51-99F7-4FC8-8207-B9C29C5974F6}" srcOrd="1" destOrd="0" presId="urn:microsoft.com/office/officeart/2005/8/layout/vList5"/>
    <dgm:cxn modelId="{54DC2B41-37E5-4134-B0AE-B35763A9497D}" type="presParOf" srcId="{CB3B4C96-108B-4899-96D7-67C10A80C520}" destId="{ECD60D60-F8B2-4684-98C6-F553FEBB5882}" srcOrd="2" destOrd="0" presId="urn:microsoft.com/office/officeart/2005/8/layout/vList5"/>
    <dgm:cxn modelId="{4C099157-15D8-4E7F-A2A0-F8B0EB7074DB}" type="presParOf" srcId="{ECD60D60-F8B2-4684-98C6-F553FEBB5882}" destId="{97ED2157-F3CD-4041-8ABE-160E0920CA71}" srcOrd="0" destOrd="0" presId="urn:microsoft.com/office/officeart/2005/8/layout/vList5"/>
    <dgm:cxn modelId="{623F31EE-9E4E-41AA-A548-3B563A4048C0}" type="presParOf" srcId="{ECD60D60-F8B2-4684-98C6-F553FEBB5882}" destId="{6F01F419-C495-4735-9E18-AE6EE3BD1274}" srcOrd="1" destOrd="0" presId="urn:microsoft.com/office/officeart/2005/8/layout/vList5"/>
    <dgm:cxn modelId="{0782A5C8-32CA-4223-9E0E-1D645D10F956}" type="presParOf" srcId="{CB3B4C96-108B-4899-96D7-67C10A80C520}" destId="{B8FB4B8F-729B-4B81-9A76-0CF90AC33A92}" srcOrd="3" destOrd="0" presId="urn:microsoft.com/office/officeart/2005/8/layout/vList5"/>
    <dgm:cxn modelId="{250E6790-FFFA-402C-849C-9EBD6188B751}" type="presParOf" srcId="{CB3B4C96-108B-4899-96D7-67C10A80C520}" destId="{4987AFA6-AA5A-485F-86D2-0B836924F297}" srcOrd="4" destOrd="0" presId="urn:microsoft.com/office/officeart/2005/8/layout/vList5"/>
    <dgm:cxn modelId="{CB9C7B3B-0AB7-4BE4-B8AA-314C120D37B7}" type="presParOf" srcId="{4987AFA6-AA5A-485F-86D2-0B836924F297}" destId="{B88EEA60-CFDC-475D-9DB9-F1440DBA4246}" srcOrd="0" destOrd="0" presId="urn:microsoft.com/office/officeart/2005/8/layout/vList5"/>
    <dgm:cxn modelId="{21A670F9-DA9B-4973-A666-3E2B0CC7066E}" type="presParOf" srcId="{4987AFA6-AA5A-485F-86D2-0B836924F297}" destId="{CE03CF27-9BBF-4812-8900-BA7F9CD58922}" srcOrd="1" destOrd="0" presId="urn:microsoft.com/office/officeart/2005/8/layout/vList5"/>
    <dgm:cxn modelId="{4AD01849-0836-4399-B555-E9678CF1D384}" type="presParOf" srcId="{CB3B4C96-108B-4899-96D7-67C10A80C520}" destId="{A763BB2B-0991-448F-863C-EC0924831328}" srcOrd="5" destOrd="0" presId="urn:microsoft.com/office/officeart/2005/8/layout/vList5"/>
    <dgm:cxn modelId="{9F64901D-C7A9-4BCA-8E9C-83278030E188}" type="presParOf" srcId="{CB3B4C96-108B-4899-96D7-67C10A80C520}" destId="{4150CBBD-223F-4172-B9A6-55D7F3DB4383}" srcOrd="6" destOrd="0" presId="urn:microsoft.com/office/officeart/2005/8/layout/vList5"/>
    <dgm:cxn modelId="{8893FD81-ABE8-44C8-8F8C-7A65FCABBDCB}" type="presParOf" srcId="{4150CBBD-223F-4172-B9A6-55D7F3DB4383}" destId="{8CCFBBCC-C210-4EF2-B402-8A983CA32783}" srcOrd="0" destOrd="0" presId="urn:microsoft.com/office/officeart/2005/8/layout/vList5"/>
    <dgm:cxn modelId="{8D4833F8-8589-43CE-BFA1-4A05FF3AEA81}" type="presParOf" srcId="{4150CBBD-223F-4172-B9A6-55D7F3DB4383}" destId="{5AB6A1EF-85FB-4EF8-A3CC-08BD824F73A6}" srcOrd="1" destOrd="0" presId="urn:microsoft.com/office/officeart/2005/8/layout/vList5"/>
    <dgm:cxn modelId="{D817695A-A9CC-4976-9D80-C95F50BBA4B5}" type="presParOf" srcId="{CB3B4C96-108B-4899-96D7-67C10A80C520}" destId="{52467085-B504-447D-AF96-BA86E5F5F246}" srcOrd="7" destOrd="0" presId="urn:microsoft.com/office/officeart/2005/8/layout/vList5"/>
    <dgm:cxn modelId="{04F83D8C-98D2-4CAB-BE91-9A02E2AE9148}" type="presParOf" srcId="{CB3B4C96-108B-4899-96D7-67C10A80C520}" destId="{BF7280ED-E14D-465C-AB3D-BA8A18456935}" srcOrd="8" destOrd="0" presId="urn:microsoft.com/office/officeart/2005/8/layout/vList5"/>
    <dgm:cxn modelId="{786B51B5-EADE-4BF2-BEBF-E41BC92A06CD}" type="presParOf" srcId="{BF7280ED-E14D-465C-AB3D-BA8A18456935}" destId="{DD421744-2EA1-4122-8BE3-9EB08F2F3600}" srcOrd="0" destOrd="0" presId="urn:microsoft.com/office/officeart/2005/8/layout/vList5"/>
    <dgm:cxn modelId="{22B6188C-ADC1-44CF-B092-5E0EFD022EE1}" type="presParOf" srcId="{BF7280ED-E14D-465C-AB3D-BA8A18456935}" destId="{0E143314-654A-4BD5-903E-E4F6B2A0AFAA}" srcOrd="1" destOrd="0" presId="urn:microsoft.com/office/officeart/2005/8/layout/vList5"/>
    <dgm:cxn modelId="{D8051999-D25A-4FA1-B103-B88EE53B966A}" type="presParOf" srcId="{CB3B4C96-108B-4899-96D7-67C10A80C520}" destId="{92137A55-99DA-44F2-A694-40F63E7E1E66}" srcOrd="9" destOrd="0" presId="urn:microsoft.com/office/officeart/2005/8/layout/vList5"/>
    <dgm:cxn modelId="{DFF8FFCF-7D4E-4123-BB7C-09EE56AFA24C}" type="presParOf" srcId="{CB3B4C96-108B-4899-96D7-67C10A80C520}" destId="{EDC7A67F-C6FA-40E3-ABEA-5D02FD80C8BB}" srcOrd="10" destOrd="0" presId="urn:microsoft.com/office/officeart/2005/8/layout/vList5"/>
    <dgm:cxn modelId="{C24975AD-BE31-42D1-A40E-802DAF8BE916}" type="presParOf" srcId="{EDC7A67F-C6FA-40E3-ABEA-5D02FD80C8BB}" destId="{5A1098FD-DDE2-4230-8451-365103D3B459}" srcOrd="0" destOrd="0" presId="urn:microsoft.com/office/officeart/2005/8/layout/vList5"/>
    <dgm:cxn modelId="{02B80010-AE11-4683-9A85-4DB16D028ED4}" type="presParOf" srcId="{EDC7A67F-C6FA-40E3-ABEA-5D02FD80C8BB}" destId="{C74F969B-8DE3-4ACC-9EF6-905CD24C81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FE393-812C-440A-9C08-CE2F627878F0}">
      <dsp:nvSpPr>
        <dsp:cNvPr id="0" name=""/>
        <dsp:cNvSpPr/>
      </dsp:nvSpPr>
      <dsp:spPr>
        <a:xfrm rot="5400000">
          <a:off x="9518539" y="-5904246"/>
          <a:ext cx="850940" cy="1287582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Membangun komunikasi antara pelanggan dan kebutuhan-kebutuhan yang diinginkan oleh pelanggan </a:t>
          </a:r>
          <a:endParaRPr lang="id-ID" sz="2800" kern="1200" dirty="0"/>
        </a:p>
      </dsp:txBody>
      <dsp:txXfrm rot="-5400000">
        <a:off x="3506099" y="149733"/>
        <a:ext cx="12834283" cy="767862"/>
      </dsp:txXfrm>
    </dsp:sp>
    <dsp:sp modelId="{745531AC-4410-457F-8DC4-9B1AD90846C7}">
      <dsp:nvSpPr>
        <dsp:cNvPr id="0" name=""/>
        <dsp:cNvSpPr/>
      </dsp:nvSpPr>
      <dsp:spPr>
        <a:xfrm>
          <a:off x="504067" y="1826"/>
          <a:ext cx="3002031" cy="1063675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Komunikasi Pelanggan</a:t>
          </a:r>
          <a:endParaRPr lang="id-ID" sz="3200" kern="1200" dirty="0"/>
        </a:p>
      </dsp:txBody>
      <dsp:txXfrm>
        <a:off x="555991" y="53750"/>
        <a:ext cx="2898183" cy="959827"/>
      </dsp:txXfrm>
    </dsp:sp>
    <dsp:sp modelId="{6F01F419-C495-4735-9E18-AE6EE3BD1274}">
      <dsp:nvSpPr>
        <dsp:cNvPr id="0" name=""/>
        <dsp:cNvSpPr/>
      </dsp:nvSpPr>
      <dsp:spPr>
        <a:xfrm rot="5400000">
          <a:off x="9518539" y="-4787387"/>
          <a:ext cx="850940" cy="1287582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Mendefinisikan sumber daya, ketepatan waktu, dan proyek informasi lain yang berhubungan. </a:t>
          </a:r>
          <a:endParaRPr lang="id-ID" sz="2800" kern="1200" dirty="0"/>
        </a:p>
      </dsp:txBody>
      <dsp:txXfrm rot="-5400000">
        <a:off x="3506099" y="1266592"/>
        <a:ext cx="12834283" cy="767862"/>
      </dsp:txXfrm>
    </dsp:sp>
    <dsp:sp modelId="{97ED2157-F3CD-4041-8ABE-160E0920CA71}">
      <dsp:nvSpPr>
        <dsp:cNvPr id="0" name=""/>
        <dsp:cNvSpPr/>
      </dsp:nvSpPr>
      <dsp:spPr>
        <a:xfrm>
          <a:off x="504067" y="1118686"/>
          <a:ext cx="3002031" cy="1063675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Perencanaan</a:t>
          </a:r>
          <a:endParaRPr lang="id-ID" sz="3200" kern="1200" dirty="0"/>
        </a:p>
      </dsp:txBody>
      <dsp:txXfrm>
        <a:off x="555991" y="1170610"/>
        <a:ext cx="2898183" cy="959827"/>
      </dsp:txXfrm>
    </dsp:sp>
    <dsp:sp modelId="{CE03CF27-9BBF-4812-8900-BA7F9CD58922}">
      <dsp:nvSpPr>
        <dsp:cNvPr id="0" name=""/>
        <dsp:cNvSpPr/>
      </dsp:nvSpPr>
      <dsp:spPr>
        <a:xfrm rot="5400000">
          <a:off x="9518539" y="-3670528"/>
          <a:ext cx="850940" cy="1287582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Menaksir resiko manajemen dan teknis. </a:t>
          </a:r>
          <a:endParaRPr lang="id-ID" sz="2800" kern="1200" dirty="0"/>
        </a:p>
      </dsp:txBody>
      <dsp:txXfrm rot="-5400000">
        <a:off x="3506099" y="2383451"/>
        <a:ext cx="12834283" cy="767862"/>
      </dsp:txXfrm>
    </dsp:sp>
    <dsp:sp modelId="{B88EEA60-CFDC-475D-9DB9-F1440DBA4246}">
      <dsp:nvSpPr>
        <dsp:cNvPr id="0" name=""/>
        <dsp:cNvSpPr/>
      </dsp:nvSpPr>
      <dsp:spPr>
        <a:xfrm>
          <a:off x="504067" y="2235545"/>
          <a:ext cx="3002031" cy="1063675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Analisis Resiko</a:t>
          </a:r>
          <a:endParaRPr lang="id-ID" sz="3200" kern="1200" dirty="0"/>
        </a:p>
      </dsp:txBody>
      <dsp:txXfrm>
        <a:off x="555991" y="2287469"/>
        <a:ext cx="2898183" cy="959827"/>
      </dsp:txXfrm>
    </dsp:sp>
    <dsp:sp modelId="{5AB6A1EF-85FB-4EF8-A3CC-08BD824F73A6}">
      <dsp:nvSpPr>
        <dsp:cNvPr id="0" name=""/>
        <dsp:cNvSpPr/>
      </dsp:nvSpPr>
      <dsp:spPr>
        <a:xfrm rot="5400000">
          <a:off x="9518539" y="-2553669"/>
          <a:ext cx="850940" cy="1287582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Membangun satu atau lebih representasi dari apikasi tersebut. </a:t>
          </a:r>
          <a:endParaRPr lang="id-ID" sz="2800" kern="1200" dirty="0"/>
        </a:p>
      </dsp:txBody>
      <dsp:txXfrm rot="-5400000">
        <a:off x="3506099" y="3500310"/>
        <a:ext cx="12834283" cy="767862"/>
      </dsp:txXfrm>
    </dsp:sp>
    <dsp:sp modelId="{8CCFBBCC-C210-4EF2-B402-8A983CA32783}">
      <dsp:nvSpPr>
        <dsp:cNvPr id="0" name=""/>
        <dsp:cNvSpPr/>
      </dsp:nvSpPr>
      <dsp:spPr>
        <a:xfrm>
          <a:off x="504067" y="3352404"/>
          <a:ext cx="3002031" cy="1063675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Perekayasaan</a:t>
          </a:r>
        </a:p>
      </dsp:txBody>
      <dsp:txXfrm>
        <a:off x="555991" y="3404328"/>
        <a:ext cx="2898183" cy="959827"/>
      </dsp:txXfrm>
    </dsp:sp>
    <dsp:sp modelId="{0E143314-654A-4BD5-903E-E4F6B2A0AFAA}">
      <dsp:nvSpPr>
        <dsp:cNvPr id="0" name=""/>
        <dsp:cNvSpPr/>
      </dsp:nvSpPr>
      <dsp:spPr>
        <a:xfrm rot="5400000">
          <a:off x="9518539" y="-1436810"/>
          <a:ext cx="850940" cy="1287582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Mengkonstruksi, menguji, memasang , dan memberi pelayanan kepada pemakai. </a:t>
          </a:r>
          <a:endParaRPr lang="id-ID" sz="2800" kern="1200" dirty="0"/>
        </a:p>
      </dsp:txBody>
      <dsp:txXfrm rot="-5400000">
        <a:off x="3506099" y="4617169"/>
        <a:ext cx="12834283" cy="767862"/>
      </dsp:txXfrm>
    </dsp:sp>
    <dsp:sp modelId="{DD421744-2EA1-4122-8BE3-9EB08F2F3600}">
      <dsp:nvSpPr>
        <dsp:cNvPr id="0" name=""/>
        <dsp:cNvSpPr/>
      </dsp:nvSpPr>
      <dsp:spPr>
        <a:xfrm>
          <a:off x="504067" y="4469263"/>
          <a:ext cx="3002031" cy="1063675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Konstruksi dan Peluncuran</a:t>
          </a:r>
          <a:endParaRPr lang="id-ID" sz="3200" kern="1200" dirty="0"/>
        </a:p>
      </dsp:txBody>
      <dsp:txXfrm>
        <a:off x="555991" y="4521187"/>
        <a:ext cx="2898183" cy="959827"/>
      </dsp:txXfrm>
    </dsp:sp>
    <dsp:sp modelId="{C74F969B-8DE3-4ACC-9EF6-905CD24C8144}">
      <dsp:nvSpPr>
        <dsp:cNvPr id="0" name=""/>
        <dsp:cNvSpPr/>
      </dsp:nvSpPr>
      <dsp:spPr>
        <a:xfrm rot="5400000">
          <a:off x="9518539" y="-319950"/>
          <a:ext cx="850940" cy="12875822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Mendapatkan umpan balik dari pelanggan. </a:t>
          </a:r>
          <a:endParaRPr lang="id-ID" sz="2800" kern="1200" dirty="0"/>
        </a:p>
      </dsp:txBody>
      <dsp:txXfrm rot="-5400000">
        <a:off x="3506099" y="5734029"/>
        <a:ext cx="12834283" cy="767862"/>
      </dsp:txXfrm>
    </dsp:sp>
    <dsp:sp modelId="{5A1098FD-DDE2-4230-8451-365103D3B459}">
      <dsp:nvSpPr>
        <dsp:cNvPr id="0" name=""/>
        <dsp:cNvSpPr/>
      </dsp:nvSpPr>
      <dsp:spPr>
        <a:xfrm>
          <a:off x="504067" y="5586122"/>
          <a:ext cx="3002031" cy="1063675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Evaluasi Pelanggan</a:t>
          </a:r>
          <a:endParaRPr lang="id-ID" sz="3200" kern="1200" dirty="0"/>
        </a:p>
      </dsp:txBody>
      <dsp:txXfrm>
        <a:off x="555991" y="5638046"/>
        <a:ext cx="2898183" cy="959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0F6CE-DB86-4D41-B20D-FDA16E7968DE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1BFF7-9144-4EB7-9F9F-F823ECA4B6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01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3131531"/>
            <a:ext cx="15301913" cy="2160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8" y="5712354"/>
            <a:ext cx="12601575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98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97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97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96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9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95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A536-5A79-4578-87B2-74C6059D10BE}" type="datetime1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02317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3A84-3C84-428C-8D7D-8F2BF165975D}" type="datetime1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987598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555698" y="592704"/>
            <a:ext cx="6378921" cy="126427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8930" y="592704"/>
            <a:ext cx="18836730" cy="126427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A5DD-3DA7-4478-A0BD-5DEDD37EC8D9}" type="datetime1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642211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F40F-E2E8-40D9-8108-2FF51921BD62}" type="datetime1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80714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4" y="6477737"/>
            <a:ext cx="15301913" cy="2002124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4" y="4272601"/>
            <a:ext cx="15301913" cy="2205136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69943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3988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9829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9772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971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9658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960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9544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2CBA-4B41-4B61-A6FC-9440924D8C90}" type="datetime1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78885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931" y="3458218"/>
            <a:ext cx="12607826" cy="977727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26794" y="3458218"/>
            <a:ext cx="12607826" cy="977727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C1-3EC1-4AA8-8351-6C35874A372B}" type="datetime1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354787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03693"/>
            <a:ext cx="16202025" cy="16801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256475"/>
            <a:ext cx="7954120" cy="940391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9431" indent="0">
              <a:buNone/>
              <a:defRPr sz="3100" b="1"/>
            </a:lvl2pPr>
            <a:lvl3pPr marL="1398861" indent="0">
              <a:buNone/>
              <a:defRPr sz="2800" b="1"/>
            </a:lvl3pPr>
            <a:lvl4pPr marL="2098290" indent="0">
              <a:buNone/>
              <a:defRPr sz="2400" b="1"/>
            </a:lvl4pPr>
            <a:lvl5pPr marL="2797720" indent="0">
              <a:buNone/>
              <a:defRPr sz="2400" b="1"/>
            </a:lvl5pPr>
            <a:lvl6pPr marL="3497151" indent="0">
              <a:buNone/>
              <a:defRPr sz="2400" b="1"/>
            </a:lvl6pPr>
            <a:lvl7pPr marL="4196581" indent="0">
              <a:buNone/>
              <a:defRPr sz="2400" b="1"/>
            </a:lvl7pPr>
            <a:lvl8pPr marL="4896010" indent="0">
              <a:buNone/>
              <a:defRPr sz="2400" b="1"/>
            </a:lvl8pPr>
            <a:lvl9pPr marL="5595441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3196865"/>
            <a:ext cx="7954120" cy="5808028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896" y="2256475"/>
            <a:ext cx="7957245" cy="940391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9431" indent="0">
              <a:buNone/>
              <a:defRPr sz="3100" b="1"/>
            </a:lvl2pPr>
            <a:lvl3pPr marL="1398861" indent="0">
              <a:buNone/>
              <a:defRPr sz="2800" b="1"/>
            </a:lvl3pPr>
            <a:lvl4pPr marL="2098290" indent="0">
              <a:buNone/>
              <a:defRPr sz="2400" b="1"/>
            </a:lvl4pPr>
            <a:lvl5pPr marL="2797720" indent="0">
              <a:buNone/>
              <a:defRPr sz="2400" b="1"/>
            </a:lvl5pPr>
            <a:lvl6pPr marL="3497151" indent="0">
              <a:buNone/>
              <a:defRPr sz="2400" b="1"/>
            </a:lvl6pPr>
            <a:lvl7pPr marL="4196581" indent="0">
              <a:buNone/>
              <a:defRPr sz="2400" b="1"/>
            </a:lvl7pPr>
            <a:lvl8pPr marL="4896010" indent="0">
              <a:buNone/>
              <a:defRPr sz="2400" b="1"/>
            </a:lvl8pPr>
            <a:lvl9pPr marL="5595441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896" y="3196865"/>
            <a:ext cx="7957245" cy="5808028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B6E-051B-4F5B-B105-DE2B9DC34110}" type="datetime1">
              <a:rPr lang="id-ID" smtClean="0"/>
              <a:t>11/04/2018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86919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0CE-2D41-43D4-8993-0918186A1C7A}" type="datetime1">
              <a:rPr lang="id-ID" smtClean="0"/>
              <a:t>11/04/2018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070931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0E01-8B99-45F0-A82A-CFEF8E050BCE}" type="datetime1">
              <a:rPr lang="id-ID" smtClean="0"/>
              <a:t>11/04/2018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017333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6" y="401358"/>
            <a:ext cx="5922616" cy="1708106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380" y="401359"/>
            <a:ext cx="10063758" cy="8603534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6" y="2109466"/>
            <a:ext cx="5922616" cy="6895428"/>
          </a:xfrm>
        </p:spPr>
        <p:txBody>
          <a:bodyPr/>
          <a:lstStyle>
            <a:lvl1pPr marL="0" indent="0">
              <a:buNone/>
              <a:defRPr sz="2100"/>
            </a:lvl1pPr>
            <a:lvl2pPr marL="699431" indent="0">
              <a:buNone/>
              <a:defRPr sz="1800"/>
            </a:lvl2pPr>
            <a:lvl3pPr marL="1398861" indent="0">
              <a:buNone/>
              <a:defRPr sz="1500"/>
            </a:lvl3pPr>
            <a:lvl4pPr marL="2098290" indent="0">
              <a:buNone/>
              <a:defRPr sz="1400"/>
            </a:lvl4pPr>
            <a:lvl5pPr marL="2797720" indent="0">
              <a:buNone/>
              <a:defRPr sz="1400"/>
            </a:lvl5pPr>
            <a:lvl6pPr marL="3497151" indent="0">
              <a:buNone/>
              <a:defRPr sz="1400"/>
            </a:lvl6pPr>
            <a:lvl7pPr marL="4196581" indent="0">
              <a:buNone/>
              <a:defRPr sz="1400"/>
            </a:lvl7pPr>
            <a:lvl8pPr marL="4896010" indent="0">
              <a:buNone/>
              <a:defRPr sz="1400"/>
            </a:lvl8pPr>
            <a:lvl9pPr marL="559544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E4D-0D4B-4968-B891-12949C9EF7C5}" type="datetime1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4443171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568" y="7056438"/>
            <a:ext cx="10801350" cy="83305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568" y="900725"/>
            <a:ext cx="10801350" cy="6048375"/>
          </a:xfrm>
        </p:spPr>
        <p:txBody>
          <a:bodyPr/>
          <a:lstStyle>
            <a:lvl1pPr marL="0" indent="0">
              <a:buNone/>
              <a:defRPr sz="4900"/>
            </a:lvl1pPr>
            <a:lvl2pPr marL="699431" indent="0">
              <a:buNone/>
              <a:defRPr sz="4300"/>
            </a:lvl2pPr>
            <a:lvl3pPr marL="1398861" indent="0">
              <a:buNone/>
              <a:defRPr sz="3700"/>
            </a:lvl3pPr>
            <a:lvl4pPr marL="2098290" indent="0">
              <a:buNone/>
              <a:defRPr sz="3100"/>
            </a:lvl4pPr>
            <a:lvl5pPr marL="2797720" indent="0">
              <a:buNone/>
              <a:defRPr sz="3100"/>
            </a:lvl5pPr>
            <a:lvl6pPr marL="3497151" indent="0">
              <a:buNone/>
              <a:defRPr sz="3100"/>
            </a:lvl6pPr>
            <a:lvl7pPr marL="4196581" indent="0">
              <a:buNone/>
              <a:defRPr sz="3100"/>
            </a:lvl7pPr>
            <a:lvl8pPr marL="4896010" indent="0">
              <a:buNone/>
              <a:defRPr sz="3100"/>
            </a:lvl8pPr>
            <a:lvl9pPr marL="5595441" indent="0">
              <a:buNone/>
              <a:defRPr sz="31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568" y="7889492"/>
            <a:ext cx="10801350" cy="1183073"/>
          </a:xfrm>
        </p:spPr>
        <p:txBody>
          <a:bodyPr/>
          <a:lstStyle>
            <a:lvl1pPr marL="0" indent="0">
              <a:buNone/>
              <a:defRPr sz="2100"/>
            </a:lvl1pPr>
            <a:lvl2pPr marL="699431" indent="0">
              <a:buNone/>
              <a:defRPr sz="1800"/>
            </a:lvl2pPr>
            <a:lvl3pPr marL="1398861" indent="0">
              <a:buNone/>
              <a:defRPr sz="1500"/>
            </a:lvl3pPr>
            <a:lvl4pPr marL="2098290" indent="0">
              <a:buNone/>
              <a:defRPr sz="1400"/>
            </a:lvl4pPr>
            <a:lvl5pPr marL="2797720" indent="0">
              <a:buNone/>
              <a:defRPr sz="1400"/>
            </a:lvl5pPr>
            <a:lvl6pPr marL="3497151" indent="0">
              <a:buNone/>
              <a:defRPr sz="1400"/>
            </a:lvl6pPr>
            <a:lvl7pPr marL="4196581" indent="0">
              <a:buNone/>
              <a:defRPr sz="1400"/>
            </a:lvl7pPr>
            <a:lvl8pPr marL="4896010" indent="0">
              <a:buNone/>
              <a:defRPr sz="1400"/>
            </a:lvl8pPr>
            <a:lvl9pPr marL="559544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7DFE-1B31-484F-A0CC-20A8AAA84D6E}" type="datetime1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738770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403693"/>
            <a:ext cx="16202025" cy="1680104"/>
          </a:xfrm>
          <a:prstGeom prst="rect">
            <a:avLst/>
          </a:prstGeom>
        </p:spPr>
        <p:txBody>
          <a:bodyPr vert="horz" lIns="139886" tIns="69942" rIns="139886" bIns="699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352149"/>
            <a:ext cx="16202025" cy="6652747"/>
          </a:xfrm>
          <a:prstGeom prst="rect">
            <a:avLst/>
          </a:prstGeom>
        </p:spPr>
        <p:txBody>
          <a:bodyPr vert="horz" lIns="139886" tIns="69942" rIns="139886" bIns="699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113" y="9343248"/>
            <a:ext cx="4200525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D0946-8A94-4BE6-A456-07CF96239EE5}" type="datetime1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0769" y="9343248"/>
            <a:ext cx="5700713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01613" y="9343248"/>
            <a:ext cx="4200525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5462-F6A3-49B5-A2E6-FCA36AC92A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057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randomBar dir="vert"/>
  </p:transition>
  <p:hf hdr="0" ftr="0" dt="0"/>
  <p:txStyles>
    <p:titleStyle>
      <a:lvl1pPr algn="ctr" defTabSz="1398861" rtl="0" eaLnBrk="1" latinLnBrk="0" hangingPunct="1"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4574" indent="-524574" algn="l" defTabSz="1398861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36573" indent="-437144" algn="l" defTabSz="1398861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48576" indent="-349715" algn="l" defTabSz="1398861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48005" indent="-349715" algn="l" defTabSz="139886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47436" indent="-349715" algn="l" defTabSz="1398861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46866" indent="-349715" algn="l" defTabSz="139886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46297" indent="-349715" algn="l" defTabSz="139886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45726" indent="-349715" algn="l" defTabSz="139886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45156" indent="-349715" algn="l" defTabSz="139886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9431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98861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098290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797720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97151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96581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96010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95441" algn="l" defTabSz="139886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80570" y="1125"/>
            <a:ext cx="15121680" cy="135784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570" y="1358970"/>
            <a:ext cx="15121680" cy="900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310625" y="486085"/>
            <a:ext cx="9721170" cy="1158155"/>
          </a:xfrm>
          <a:prstGeom prst="rect">
            <a:avLst/>
          </a:prstGeom>
        </p:spPr>
        <p:txBody>
          <a:bodyPr vert="horz" lIns="139886" tIns="69942" rIns="139886" bIns="69942" rtlCol="0">
            <a:normAutofit/>
          </a:bodyPr>
          <a:lstStyle>
            <a:lvl1pPr marL="0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4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99431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98861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098290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797720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497151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196581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896010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595441" indent="0" algn="ctr" defTabSz="1398861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6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70580" y="-72256"/>
            <a:ext cx="14491485" cy="1929408"/>
          </a:xfrm>
          <a:prstGeom prst="rect">
            <a:avLst/>
          </a:prstGeom>
        </p:spPr>
        <p:txBody>
          <a:bodyPr vert="horz" lIns="139886" tIns="69942" rIns="139886" bIns="69942" rtlCol="0" anchor="ctr">
            <a:normAutofit fontScale="97500"/>
          </a:bodyPr>
          <a:lstStyle>
            <a:lvl1pPr algn="ctr" defTabSz="1398861" rtl="0" eaLnBrk="1" latinLnBrk="0" hangingPunct="1">
              <a:spcBef>
                <a:spcPct val="0"/>
              </a:spcBef>
              <a:buNone/>
              <a:defRPr sz="6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5400" b="1" dirty="0" smtClean="0"/>
              <a:t>Pe</a:t>
            </a:r>
            <a:r>
              <a:rPr lang="en-ID" sz="5400" b="1" dirty="0" err="1" smtClean="0"/>
              <a:t>mbangunan</a:t>
            </a:r>
            <a:r>
              <a:rPr lang="id-ID" sz="5400" b="1" dirty="0" smtClean="0"/>
              <a:t> </a:t>
            </a:r>
            <a:r>
              <a:rPr lang="id-ID" sz="5400" b="1" dirty="0" smtClean="0"/>
              <a:t>Sistem Informasi</a:t>
            </a:r>
            <a:endParaRPr lang="id-ID" sz="5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489957" y="215776"/>
            <a:ext cx="404159" cy="536700"/>
          </a:xfrm>
        </p:spPr>
        <p:txBody>
          <a:bodyPr/>
          <a:lstStyle/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t>1</a:t>
            </a:fld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2589" y="9290156"/>
            <a:ext cx="5598496" cy="79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Rani Susanto, M.Kom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45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493" y="403693"/>
            <a:ext cx="13789645" cy="1680104"/>
          </a:xfrm>
        </p:spPr>
        <p:txBody>
          <a:bodyPr/>
          <a:lstStyle/>
          <a:p>
            <a:r>
              <a:rPr lang="en-US" sz="7200" dirty="0" err="1" smtClean="0"/>
              <a:t>Analisa</a:t>
            </a:r>
            <a:r>
              <a:rPr lang="en-US" sz="7200" dirty="0" smtClean="0"/>
              <a:t> </a:t>
            </a:r>
            <a:r>
              <a:rPr lang="en-US" sz="7200" dirty="0" err="1" smtClean="0"/>
              <a:t>kebutuhan</a:t>
            </a:r>
            <a:r>
              <a:rPr lang="en-US" sz="7200" dirty="0" smtClean="0"/>
              <a:t> </a:t>
            </a:r>
            <a:r>
              <a:rPr lang="en-US" sz="7200" dirty="0" err="1" smtClean="0"/>
              <a:t>sistem</a:t>
            </a:r>
            <a:r>
              <a:rPr lang="en-US" sz="7200" dirty="0" smtClean="0"/>
              <a:t> </a:t>
            </a:r>
            <a:r>
              <a:rPr lang="en-US" sz="7200" dirty="0" err="1" smtClean="0"/>
              <a:t>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493" y="2352149"/>
            <a:ext cx="13789645" cy="6652747"/>
          </a:xfrm>
        </p:spPr>
        <p:txBody>
          <a:bodyPr>
            <a:normAutofit/>
          </a:bodyPr>
          <a:lstStyle/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4000" dirty="0" smtClean="0"/>
              <a:t>Menganalisis dan </a:t>
            </a:r>
            <a:r>
              <a:rPr lang="id-ID" sz="4000" dirty="0"/>
              <a:t>pengumpulan kebutuhan sistem yang sesuai dengan domain informasi tingkah laku, unjuk kerja, dan antar muka (interface) </a:t>
            </a:r>
            <a:endParaRPr lang="id-ID" sz="4000" dirty="0" smtClean="0"/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4000" dirty="0" err="1"/>
              <a:t>P</a:t>
            </a:r>
            <a:r>
              <a:rPr lang="en-US" sz="4000" dirty="0" err="1" smtClean="0"/>
              <a:t>engumpulan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(PL) yang </a:t>
            </a:r>
            <a:r>
              <a:rPr lang="en-US" sz="4000" dirty="0" err="1" smtClean="0"/>
              <a:t>berupa</a:t>
            </a:r>
            <a:r>
              <a:rPr lang="en-US" sz="4000" dirty="0" smtClean="0"/>
              <a:t> data input, proses yang </a:t>
            </a:r>
            <a:r>
              <a:rPr lang="en-US" sz="4000" dirty="0" err="1" smtClean="0"/>
              <a:t>terjadi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output yang </a:t>
            </a:r>
            <a:r>
              <a:rPr lang="en-US" sz="4000" dirty="0" err="1" smtClean="0"/>
              <a:t>diharapkan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melakukan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wawancara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observasi</a:t>
            </a:r>
            <a:r>
              <a:rPr lang="en-US" sz="4000" dirty="0" smtClean="0"/>
              <a:t> </a:t>
            </a:r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15337829" y="7920632"/>
            <a:ext cx="1762496" cy="1042416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10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10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49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493" y="403693"/>
            <a:ext cx="13789645" cy="1680104"/>
          </a:xfrm>
        </p:spPr>
        <p:txBody>
          <a:bodyPr/>
          <a:lstStyle/>
          <a:p>
            <a:r>
              <a:rPr lang="id-ID" sz="7200" dirty="0" smtClean="0"/>
              <a:t>Desain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493" y="2352149"/>
            <a:ext cx="13789645" cy="6652747"/>
          </a:xfrm>
        </p:spPr>
        <p:txBody>
          <a:bodyPr>
            <a:normAutofit/>
          </a:bodyPr>
          <a:lstStyle/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4000" dirty="0" smtClean="0"/>
              <a:t>Berfokus pada </a:t>
            </a:r>
            <a:r>
              <a:rPr lang="id-ID" sz="4000" dirty="0"/>
              <a:t>: struktur data, arsitektur perangkat lunak, representasi interface, dan detail (algoritma) prosedural. </a:t>
            </a:r>
            <a:endParaRPr lang="id-ID" sz="4000" dirty="0" smtClean="0"/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4000" dirty="0" err="1" smtClean="0"/>
              <a:t>Menterjemahkan</a:t>
            </a:r>
            <a:r>
              <a:rPr lang="en-US" sz="4000" dirty="0" smtClean="0"/>
              <a:t> </a:t>
            </a:r>
            <a:r>
              <a:rPr lang="en-US" sz="4000" dirty="0" err="1" smtClean="0"/>
              <a:t>analisa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rancangan</a:t>
            </a:r>
            <a:r>
              <a:rPr lang="en-US" sz="4000" dirty="0" smtClean="0"/>
              <a:t>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</a:t>
            </a:r>
            <a:r>
              <a:rPr lang="en-US" sz="4000" dirty="0" err="1" smtClean="0"/>
              <a:t>penulisan</a:t>
            </a:r>
            <a:r>
              <a:rPr lang="en-US" sz="4000" dirty="0" smtClean="0"/>
              <a:t> program yang </a:t>
            </a:r>
            <a:r>
              <a:rPr lang="en-US" sz="4000" dirty="0" err="1" smtClean="0"/>
              <a:t>berupa</a:t>
            </a:r>
            <a:r>
              <a:rPr lang="en-US" sz="4000" dirty="0" smtClean="0"/>
              <a:t> </a:t>
            </a:r>
            <a:r>
              <a:rPr lang="en-US" sz="4000" dirty="0" err="1" smtClean="0"/>
              <a:t>perancangan</a:t>
            </a:r>
            <a:r>
              <a:rPr lang="en-US" sz="4000" dirty="0" smtClean="0"/>
              <a:t> </a:t>
            </a:r>
            <a:r>
              <a:rPr lang="en-US" sz="4000" dirty="0" err="1" smtClean="0"/>
              <a:t>antarmuka</a:t>
            </a:r>
            <a:r>
              <a:rPr lang="en-US" sz="4000" dirty="0" smtClean="0"/>
              <a:t> (input </a:t>
            </a:r>
            <a:r>
              <a:rPr lang="en-US" sz="4000" dirty="0" err="1" smtClean="0"/>
              <a:t>dan</a:t>
            </a:r>
            <a:r>
              <a:rPr lang="en-US" sz="4000" dirty="0" smtClean="0"/>
              <a:t> output), </a:t>
            </a:r>
            <a:r>
              <a:rPr lang="en-US" sz="4000" dirty="0" err="1" smtClean="0"/>
              <a:t>perancangan</a:t>
            </a:r>
            <a:r>
              <a:rPr lang="en-US" sz="4000" dirty="0" smtClean="0"/>
              <a:t> file-file </a:t>
            </a:r>
            <a:r>
              <a:rPr lang="en-US" sz="4000" dirty="0" err="1" smtClean="0"/>
              <a:t>atau</a:t>
            </a:r>
            <a:r>
              <a:rPr lang="en-US" sz="4000" dirty="0" smtClean="0"/>
              <a:t> basis data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merancang</a:t>
            </a:r>
            <a:r>
              <a:rPr lang="en-US" sz="4000" dirty="0" smtClean="0"/>
              <a:t> </a:t>
            </a:r>
            <a:r>
              <a:rPr lang="en-US" sz="4000" dirty="0" err="1" smtClean="0"/>
              <a:t>prosedur</a:t>
            </a:r>
            <a:r>
              <a:rPr lang="en-US" sz="4000" dirty="0" smtClean="0"/>
              <a:t> (</a:t>
            </a:r>
            <a:r>
              <a:rPr lang="en-US" sz="4000" dirty="0" err="1" smtClean="0"/>
              <a:t>algoritma</a:t>
            </a:r>
            <a:r>
              <a:rPr lang="en-US" sz="4000" dirty="0" smtClean="0"/>
              <a:t>)</a:t>
            </a:r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d-ID" sz="4000" dirty="0"/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15337829" y="7920632"/>
            <a:ext cx="1762496" cy="1042416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11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11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86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493" y="403693"/>
            <a:ext cx="13789645" cy="1680104"/>
          </a:xfrm>
        </p:spPr>
        <p:txBody>
          <a:bodyPr>
            <a:noAutofit/>
          </a:bodyPr>
          <a:lstStyle/>
          <a:p>
            <a:r>
              <a:rPr lang="id-ID" sz="5400" dirty="0" smtClean="0"/>
              <a:t>Kode (Implementasi dan Penulisan Program)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493" y="2352149"/>
            <a:ext cx="13789645" cy="6652747"/>
          </a:xfrm>
        </p:spPr>
        <p:txBody>
          <a:bodyPr>
            <a:normAutofit/>
          </a:bodyPr>
          <a:lstStyle/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4000" dirty="0" smtClean="0"/>
              <a:t>Menerjemahkan desain </a:t>
            </a:r>
            <a:r>
              <a:rPr lang="id-ID" sz="4000" dirty="0"/>
              <a:t>ke dalam suatu bahasa yang bisa dimengerti oleh komputer. </a:t>
            </a:r>
            <a:endParaRPr lang="id-ID" sz="4000" dirty="0" smtClean="0"/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4000" dirty="0" err="1"/>
              <a:t>H</a:t>
            </a:r>
            <a:r>
              <a:rPr lang="en-US" sz="4000" dirty="0" err="1" smtClean="0"/>
              <a:t>asil</a:t>
            </a:r>
            <a:r>
              <a:rPr lang="en-US" sz="4000" dirty="0" smtClean="0"/>
              <a:t> </a:t>
            </a:r>
            <a:r>
              <a:rPr lang="en-US" sz="4000" dirty="0" err="1" smtClean="0"/>
              <a:t>rancangan</a:t>
            </a:r>
            <a:r>
              <a:rPr lang="en-US" sz="4000" dirty="0" smtClean="0"/>
              <a:t> di </a:t>
            </a:r>
            <a:r>
              <a:rPr lang="en-US" sz="4000" dirty="0" err="1" smtClean="0"/>
              <a:t>atas</a:t>
            </a:r>
            <a:r>
              <a:rPr lang="en-US" sz="4000" dirty="0" smtClean="0"/>
              <a:t> </a:t>
            </a:r>
            <a:r>
              <a:rPr lang="en-US" sz="4000" dirty="0" err="1" smtClean="0"/>
              <a:t>diubah</a:t>
            </a:r>
            <a:r>
              <a:rPr lang="en-US" sz="4000" dirty="0" smtClean="0"/>
              <a:t>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dimengerti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</a:t>
            </a:r>
            <a:r>
              <a:rPr lang="en-US" sz="4000" dirty="0" err="1" smtClean="0"/>
              <a:t>mesin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bahasa</a:t>
            </a:r>
            <a:r>
              <a:rPr lang="en-US" sz="4000" dirty="0" smtClean="0"/>
              <a:t> </a:t>
            </a:r>
            <a:r>
              <a:rPr lang="en-US" sz="4000" dirty="0" err="1" smtClean="0"/>
              <a:t>pemrograman</a:t>
            </a:r>
            <a:r>
              <a:rPr lang="en-US" sz="4000" dirty="0" smtClean="0"/>
              <a:t>. </a:t>
            </a:r>
            <a:r>
              <a:rPr lang="en-US" sz="4000" dirty="0" err="1" smtClean="0"/>
              <a:t>Jika</a:t>
            </a:r>
            <a:r>
              <a:rPr lang="en-US" sz="4000" dirty="0" smtClean="0"/>
              <a:t> </a:t>
            </a:r>
            <a:r>
              <a:rPr lang="en-US" sz="4000" dirty="0" err="1" smtClean="0"/>
              <a:t>rancangannya</a:t>
            </a:r>
            <a:r>
              <a:rPr lang="en-US" sz="4000" dirty="0" smtClean="0"/>
              <a:t> </a:t>
            </a:r>
            <a:r>
              <a:rPr lang="en-US" sz="4000" dirty="0" err="1" smtClean="0"/>
              <a:t>rinci</a:t>
            </a:r>
            <a:r>
              <a:rPr lang="en-US" sz="4000" dirty="0" smtClean="0"/>
              <a:t> </a:t>
            </a:r>
            <a:r>
              <a:rPr lang="en-US" sz="4000" dirty="0" err="1" smtClean="0"/>
              <a:t>maka</a:t>
            </a:r>
            <a:r>
              <a:rPr lang="en-US" sz="4000" dirty="0" smtClean="0"/>
              <a:t> </a:t>
            </a:r>
            <a:r>
              <a:rPr lang="en-US" sz="4000" dirty="0" err="1" smtClean="0"/>
              <a:t>penulisan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cepat</a:t>
            </a:r>
            <a:r>
              <a:rPr lang="en-US" sz="4000" dirty="0" smtClean="0"/>
              <a:t>.</a:t>
            </a:r>
            <a:endParaRPr lang="id-ID" sz="4000" dirty="0"/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15337829" y="7920632"/>
            <a:ext cx="1762496" cy="1042416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12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12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144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493" y="403693"/>
            <a:ext cx="13789645" cy="1680104"/>
          </a:xfrm>
        </p:spPr>
        <p:txBody>
          <a:bodyPr>
            <a:noAutofit/>
          </a:bodyPr>
          <a:lstStyle/>
          <a:p>
            <a:r>
              <a:rPr lang="id-ID" sz="5400" dirty="0" smtClean="0"/>
              <a:t>Pengujian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493" y="2352149"/>
            <a:ext cx="13789645" cy="6652747"/>
          </a:xfrm>
        </p:spPr>
        <p:txBody>
          <a:bodyPr>
            <a:normAutofit/>
          </a:bodyPr>
          <a:lstStyle/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4000" dirty="0" err="1" smtClean="0"/>
              <a:t>Pengujian</a:t>
            </a:r>
            <a:r>
              <a:rPr lang="en-US" sz="4000" dirty="0" smtClean="0"/>
              <a:t> </a:t>
            </a:r>
            <a:r>
              <a:rPr lang="en-US" sz="4000" dirty="0" err="1" smtClean="0"/>
              <a:t>difokuskan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logika</a:t>
            </a:r>
            <a:r>
              <a:rPr lang="en-US" sz="4000" dirty="0" smtClean="0"/>
              <a:t> internal,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eksternal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mencari</a:t>
            </a:r>
            <a:r>
              <a:rPr lang="en-US" sz="4000" dirty="0" smtClean="0"/>
              <a:t> </a:t>
            </a:r>
            <a:r>
              <a:rPr lang="en-US" sz="4000" dirty="0" err="1" smtClean="0"/>
              <a:t>semua</a:t>
            </a:r>
            <a:r>
              <a:rPr lang="en-US" sz="4000" dirty="0" smtClean="0"/>
              <a:t> </a:t>
            </a:r>
            <a:r>
              <a:rPr lang="en-US" sz="4000" dirty="0" err="1" smtClean="0"/>
              <a:t>kemungkinan</a:t>
            </a:r>
            <a:r>
              <a:rPr lang="en-US" sz="4000" dirty="0" smtClean="0"/>
              <a:t> </a:t>
            </a:r>
            <a:r>
              <a:rPr lang="en-US" sz="4000" dirty="0" err="1" smtClean="0"/>
              <a:t>kesalahan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memeriksa</a:t>
            </a:r>
            <a:r>
              <a:rPr lang="en-US" sz="4000" dirty="0" smtClean="0"/>
              <a:t> </a:t>
            </a:r>
            <a:r>
              <a:rPr lang="en-US" sz="4000" dirty="0" err="1" smtClean="0"/>
              <a:t>apakah</a:t>
            </a:r>
            <a:r>
              <a:rPr lang="en-US" sz="4000" dirty="0" smtClean="0"/>
              <a:t> </a:t>
            </a:r>
            <a:r>
              <a:rPr lang="en-US" sz="4000" dirty="0" err="1" smtClean="0"/>
              <a:t>sesuai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diinginkan</a:t>
            </a:r>
            <a:r>
              <a:rPr lang="en-US" sz="4000" dirty="0" smtClean="0"/>
              <a:t>. </a:t>
            </a:r>
          </a:p>
          <a:p>
            <a:pPr marL="0" lvl="1" indent="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15337829" y="7920632"/>
            <a:ext cx="1762496" cy="1042416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13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13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80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493" y="403693"/>
            <a:ext cx="13789645" cy="1680104"/>
          </a:xfrm>
        </p:spPr>
        <p:txBody>
          <a:bodyPr>
            <a:noAutofit/>
          </a:bodyPr>
          <a:lstStyle/>
          <a:p>
            <a:r>
              <a:rPr lang="id-ID" sz="5400" dirty="0" smtClean="0"/>
              <a:t>Pemeliharaan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493" y="2352149"/>
            <a:ext cx="13789645" cy="6652747"/>
          </a:xfrm>
        </p:spPr>
        <p:txBody>
          <a:bodyPr>
            <a:normAutofit/>
          </a:bodyPr>
          <a:lstStyle/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4000" dirty="0"/>
              <a:t>Pemeliharaan dilakukan karena perangkat lunak harus menyesuaikan dengan lingkungan baru</a:t>
            </a:r>
            <a:r>
              <a:rPr lang="id-ID" sz="4000" dirty="0" smtClean="0"/>
              <a:t>.</a:t>
            </a:r>
          </a:p>
          <a:p>
            <a:pPr marL="571500" lvl="1" indent="-57150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(PL) yang </a:t>
            </a:r>
            <a:r>
              <a:rPr lang="en-US" sz="4000" dirty="0" err="1" smtClean="0"/>
              <a:t>telah</a:t>
            </a:r>
            <a:r>
              <a:rPr lang="en-US" sz="4000" dirty="0" smtClean="0"/>
              <a:t> </a:t>
            </a:r>
            <a:r>
              <a:rPr lang="en-US" sz="4000" dirty="0" err="1" smtClean="0"/>
              <a:t>diuji</a:t>
            </a:r>
            <a:r>
              <a:rPr lang="en-US" sz="4000" dirty="0" smtClean="0"/>
              <a:t> (</a:t>
            </a:r>
            <a:r>
              <a:rPr lang="en-US" sz="4000" dirty="0" err="1" smtClean="0"/>
              <a:t>bebas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kesalahan</a:t>
            </a:r>
            <a:r>
              <a:rPr lang="en-US" sz="4000" dirty="0" smtClean="0"/>
              <a:t>) </a:t>
            </a:r>
            <a:r>
              <a:rPr lang="en-US" sz="4000" dirty="0" err="1" smtClean="0"/>
              <a:t>diimplemetasikan</a:t>
            </a:r>
            <a:r>
              <a:rPr lang="en-US" sz="4000" dirty="0" smtClean="0"/>
              <a:t> </a:t>
            </a:r>
            <a:r>
              <a:rPr lang="en-US" sz="4000" dirty="0" err="1" smtClean="0"/>
              <a:t>dilingkungan</a:t>
            </a:r>
            <a:r>
              <a:rPr lang="en-US" sz="4000" dirty="0" smtClean="0"/>
              <a:t> </a:t>
            </a:r>
            <a:r>
              <a:rPr lang="en-US" sz="4000" dirty="0" err="1" smtClean="0"/>
              <a:t>pelanggan</a:t>
            </a:r>
            <a:r>
              <a:rPr lang="en-US" sz="4000" dirty="0" smtClean="0"/>
              <a:t> </a:t>
            </a:r>
            <a:r>
              <a:rPr lang="en-US" sz="4000" dirty="0" err="1" smtClean="0"/>
              <a:t>jika</a:t>
            </a:r>
            <a:r>
              <a:rPr lang="en-US" sz="4000" dirty="0" smtClean="0"/>
              <a:t> </a:t>
            </a:r>
            <a:r>
              <a:rPr lang="en-US" sz="4000" dirty="0" err="1" smtClean="0"/>
              <a:t>ditemui</a:t>
            </a:r>
            <a:r>
              <a:rPr lang="en-US" sz="4000" dirty="0" smtClean="0"/>
              <a:t> </a:t>
            </a:r>
            <a:r>
              <a:rPr lang="en-US" sz="4000" dirty="0" err="1" smtClean="0"/>
              <a:t>kesalahan</a:t>
            </a:r>
            <a:r>
              <a:rPr lang="en-US" sz="4000" dirty="0" smtClean="0"/>
              <a:t> (error) </a:t>
            </a:r>
            <a:r>
              <a:rPr lang="en-US" sz="4000" dirty="0" err="1" smtClean="0"/>
              <a:t>maka</a:t>
            </a:r>
            <a:r>
              <a:rPr lang="en-US" sz="4000" dirty="0" smtClean="0"/>
              <a:t> </a:t>
            </a:r>
            <a:r>
              <a:rPr lang="en-US" sz="4000" dirty="0" err="1" smtClean="0"/>
              <a:t>dilakukan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perbaikan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adanya</a:t>
            </a:r>
            <a:r>
              <a:rPr lang="en-US" sz="4000" dirty="0" smtClean="0"/>
              <a:t> </a:t>
            </a:r>
            <a:r>
              <a:rPr lang="en-US" sz="4000" dirty="0" err="1" smtClean="0"/>
              <a:t>penambahan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endParaRPr lang="id-ID" sz="4000" dirty="0"/>
          </a:p>
          <a:p>
            <a:pPr marL="0" lvl="1" indent="0" algn="just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14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14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546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248"/>
            <a:ext cx="16202025" cy="1680104"/>
          </a:xfrm>
        </p:spPr>
        <p:txBody>
          <a:bodyPr/>
          <a:lstStyle/>
          <a:p>
            <a:r>
              <a:rPr lang="id-ID" dirty="0" smtClean="0"/>
              <a:t>Kelebihan dan Kekurangan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001131"/>
              </p:ext>
            </p:extLst>
          </p:nvPr>
        </p:nvGraphicFramePr>
        <p:xfrm>
          <a:off x="900113" y="1511920"/>
          <a:ext cx="16525948" cy="786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62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2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Kelebihan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Kekurangan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dihasilkan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dikarenakan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pelaksanaannya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bertahap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terfokus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tahapan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tertentu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sangat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terorganisir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terselesaikan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lengkap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sebelum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melangkah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berikutnya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Jadi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tahapan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tertentu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masih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walaupun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tergolong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kuno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daripada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asal-asalan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Selain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juga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masih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masuk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akal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diketahui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Diperlukan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majemen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berulang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sebelum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terjadinya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suatu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>
                        <a:effectLst/>
                      </a:endParaRP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Kesalahan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diketahui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sejak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awal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berakibat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tahapan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selanjutnya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>
                        <a:effectLst/>
                      </a:endParaRP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sulit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menyatakan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eksplisit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mengakomodasi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ketidak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pastian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awal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>
                        <a:effectLst/>
                      </a:endParaRP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sabar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perangkat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lunak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dimulai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ketika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tahap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selesai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Sedangkan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tahap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sebelum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lama. </a:t>
                      </a:r>
                      <a:endParaRPr lang="en-US" dirty="0" smtClean="0">
                        <a:effectLst/>
                      </a:endParaRP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kenyataannya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jarang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urutan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sekuensial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Iterasi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sering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menyebabkan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>
                        <a:effectLst/>
                      </a:endParaRPr>
                    </a:p>
                    <a:p>
                      <a:pPr algn="just"/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15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15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753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Prototype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6229" y="7361269"/>
            <a:ext cx="16237916" cy="149546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d-ID" sz="4400" dirty="0" smtClean="0">
                <a:solidFill>
                  <a:schemeClr val="tx1"/>
                </a:solidFill>
              </a:rPr>
              <a:t>Prototype </a:t>
            </a:r>
            <a:r>
              <a:rPr lang="id-ID" sz="4400" dirty="0">
                <a:solidFill>
                  <a:schemeClr val="tx1"/>
                </a:solidFill>
              </a:rPr>
              <a:t>merupakan salah satu </a:t>
            </a:r>
            <a:r>
              <a:rPr lang="id-ID" sz="4400" dirty="0" smtClean="0">
                <a:solidFill>
                  <a:schemeClr val="tx1"/>
                </a:solidFill>
              </a:rPr>
              <a:t>metode dimana pengembang </a:t>
            </a:r>
            <a:r>
              <a:rPr lang="id-ID" sz="4400" dirty="0">
                <a:solidFill>
                  <a:schemeClr val="tx1"/>
                </a:solidFill>
              </a:rPr>
              <a:t>dan pelanggan dapat saling berinteraksi selama proses pembuatan </a:t>
            </a:r>
            <a:r>
              <a:rPr lang="id-ID" sz="4400" dirty="0" smtClean="0">
                <a:solidFill>
                  <a:schemeClr val="tx1"/>
                </a:solidFill>
              </a:rPr>
              <a:t>sistem.</a:t>
            </a:r>
            <a:endParaRPr lang="id-ID" sz="4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3.bp.blogspot.com/-ZjZj44C0Q0c/UV-mSHGQOaI/AAAAAAAAAIU/MHRAdQ3zlq8/s320/prototyp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725" y="2015976"/>
            <a:ext cx="7128792" cy="50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>
                <a:solidFill>
                  <a:schemeClr val="tx1"/>
                </a:solidFill>
              </a:rPr>
              <a:t>16</a:t>
            </a:fld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16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145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Prototype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015977"/>
            <a:ext cx="16202025" cy="698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smtClean="0"/>
              <a:t>Pengumpulan Kebutuhan</a:t>
            </a:r>
          </a:p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endParaRPr lang="id-ID" sz="4400" dirty="0" smtClean="0"/>
          </a:p>
          <a:p>
            <a:pPr marL="0" indent="0">
              <a:buNone/>
            </a:pPr>
            <a:r>
              <a:rPr lang="id-ID" sz="3200" b="1" dirty="0" smtClean="0"/>
              <a:t>Membangun Prototyping</a:t>
            </a:r>
          </a:p>
          <a:p>
            <a:pPr marL="0" indent="0">
              <a:lnSpc>
                <a:spcPct val="150000"/>
              </a:lnSpc>
              <a:buNone/>
            </a:pPr>
            <a:endParaRPr lang="id-ID" sz="3200" dirty="0" smtClean="0"/>
          </a:p>
          <a:p>
            <a:pPr marL="0" indent="0">
              <a:buNone/>
            </a:pPr>
            <a:endParaRPr lang="id-ID" sz="3200" dirty="0" smtClean="0"/>
          </a:p>
          <a:p>
            <a:pPr marL="0" indent="0">
              <a:buNone/>
            </a:pPr>
            <a:r>
              <a:rPr lang="id-ID" sz="3200" b="1" dirty="0" smtClean="0"/>
              <a:t>Evaluasi Prototyping</a:t>
            </a:r>
          </a:p>
          <a:p>
            <a:pPr marL="0" indent="0">
              <a:buNone/>
            </a:pPr>
            <a:endParaRPr lang="id-ID" sz="3200" dirty="0"/>
          </a:p>
          <a:p>
            <a:pPr marL="0" indent="0">
              <a:lnSpc>
                <a:spcPct val="150000"/>
              </a:lnSpc>
              <a:buNone/>
            </a:pPr>
            <a:endParaRPr lang="id-ID" sz="3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d-ID" sz="3200" b="1" dirty="0" smtClean="0"/>
              <a:t>Mengkodekan Sistem</a:t>
            </a:r>
          </a:p>
          <a:p>
            <a:pPr marL="0" indent="0">
              <a:lnSpc>
                <a:spcPct val="150000"/>
              </a:lnSpc>
              <a:buNone/>
            </a:pPr>
            <a:endParaRPr lang="id-ID" sz="3200" dirty="0" smtClean="0"/>
          </a:p>
          <a:p>
            <a:pPr marL="0" indent="0">
              <a:lnSpc>
                <a:spcPct val="150000"/>
              </a:lnSpc>
              <a:buNone/>
            </a:pPr>
            <a:endParaRPr lang="id-ID" sz="3200" dirty="0" smtClean="0"/>
          </a:p>
          <a:p>
            <a:pPr marL="0" indent="0">
              <a:lnSpc>
                <a:spcPct val="150000"/>
              </a:lnSpc>
              <a:buNone/>
            </a:pPr>
            <a:endParaRPr lang="id-ID" sz="3200" dirty="0"/>
          </a:p>
          <a:p>
            <a:pPr marL="0" indent="0">
              <a:lnSpc>
                <a:spcPct val="150000"/>
              </a:lnSpc>
              <a:buNone/>
            </a:pPr>
            <a:endParaRPr lang="id-ID" sz="3200" dirty="0" smtClean="0"/>
          </a:p>
          <a:p>
            <a:pPr marL="0" indent="0">
              <a:buNone/>
            </a:pPr>
            <a:endParaRPr lang="id-ID" dirty="0"/>
          </a:p>
        </p:txBody>
      </p:sp>
      <p:grpSp>
        <p:nvGrpSpPr>
          <p:cNvPr id="29" name="Group 28"/>
          <p:cNvGrpSpPr/>
          <p:nvPr/>
        </p:nvGrpSpPr>
        <p:grpSpPr>
          <a:xfrm>
            <a:off x="1080245" y="2581862"/>
            <a:ext cx="16057784" cy="1162306"/>
            <a:chOff x="979469" y="287195"/>
            <a:chExt cx="6538004" cy="444963"/>
          </a:xfrm>
        </p:grpSpPr>
        <p:sp>
          <p:nvSpPr>
            <p:cNvPr id="30" name="Rectangle 29"/>
            <p:cNvSpPr/>
            <p:nvPr/>
          </p:nvSpPr>
          <p:spPr>
            <a:xfrm>
              <a:off x="979469" y="313701"/>
              <a:ext cx="6538004" cy="418457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979469" y="287195"/>
              <a:ext cx="6538004" cy="41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Pelanggan dan pengembang bersama-sama mendefinisikan format seluruh perangkat lunak, mengidentifikasikan semua kebutuhan, dan garis besar sistem yang akan dibuat. </a:t>
              </a:r>
              <a:endParaRPr lang="id-ID" sz="2800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88619" y="4667345"/>
            <a:ext cx="16049410" cy="1063551"/>
            <a:chOff x="979469" y="1120313"/>
            <a:chExt cx="6538004" cy="423873"/>
          </a:xfrm>
        </p:grpSpPr>
        <p:sp>
          <p:nvSpPr>
            <p:cNvPr id="33" name="Rectangle 32"/>
            <p:cNvSpPr/>
            <p:nvPr/>
          </p:nvSpPr>
          <p:spPr>
            <a:xfrm>
              <a:off x="979469" y="1125729"/>
              <a:ext cx="6538004" cy="418457"/>
            </a:xfrm>
            <a:prstGeom prst="rect">
              <a:avLst/>
            </a:prstGeom>
          </p:spPr>
          <p:style>
            <a:lnRef idx="2">
              <a:schemeClr val="accent4">
                <a:hueOff val="490686"/>
                <a:satOff val="4526"/>
                <a:lumOff val="137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979469" y="1120313"/>
              <a:ext cx="6538004" cy="41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Membangun prototyping dengan membuat perancangan sementara yang berfokus pada penyajian kepada pelanggan (misalnya dengan membuat input dan format output) </a:t>
              </a:r>
              <a:endParaRPr lang="id-ID" sz="28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148843" y="6768504"/>
            <a:ext cx="16024268" cy="1008112"/>
            <a:chOff x="979469" y="1937757"/>
            <a:chExt cx="6538004" cy="418457"/>
          </a:xfrm>
        </p:grpSpPr>
        <p:sp>
          <p:nvSpPr>
            <p:cNvPr id="37" name="Rectangle 36"/>
            <p:cNvSpPr/>
            <p:nvPr/>
          </p:nvSpPr>
          <p:spPr>
            <a:xfrm>
              <a:off x="979469" y="1937757"/>
              <a:ext cx="6538004" cy="418457"/>
            </a:xfrm>
            <a:prstGeom prst="rect">
              <a:avLst/>
            </a:prstGeom>
          </p:spPr>
          <p:style>
            <a:lnRef idx="2">
              <a:schemeClr val="accent4">
                <a:hueOff val="981371"/>
                <a:satOff val="9051"/>
                <a:lumOff val="2745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979469" y="1937757"/>
              <a:ext cx="6538004" cy="41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Evaluasi ini dilakukan oleh pelanggan apakah prototyping yang sudah dibangun sudah sesuai dengan keinginan pelanggan.</a:t>
              </a:r>
              <a:endParaRPr lang="id-ID" sz="28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13761" y="8897711"/>
            <a:ext cx="16024268" cy="751113"/>
            <a:chOff x="979469" y="2749785"/>
            <a:chExt cx="6538004" cy="418457"/>
          </a:xfrm>
        </p:grpSpPr>
        <p:sp>
          <p:nvSpPr>
            <p:cNvPr id="40" name="Rectangle 39"/>
            <p:cNvSpPr/>
            <p:nvPr/>
          </p:nvSpPr>
          <p:spPr>
            <a:xfrm>
              <a:off x="979469" y="2749785"/>
              <a:ext cx="6538004" cy="418457"/>
            </a:xfrm>
            <a:prstGeom prst="rect">
              <a:avLst/>
            </a:prstGeom>
          </p:spPr>
          <p:style>
            <a:lnRef idx="2">
              <a:schemeClr val="accent4">
                <a:hueOff val="1472057"/>
                <a:satOff val="13577"/>
                <a:lumOff val="4118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979469" y="2749785"/>
              <a:ext cx="6538004" cy="41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Dalam tahap ini prototyping yang sudah di sepakati diterjemahkan ke dalam bahasa pemrograman yang sesuai </a:t>
              </a:r>
              <a:endParaRPr lang="id-ID" sz="2800" kern="1200" dirty="0"/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17</a:t>
            </a:fld>
            <a:endParaRPr lang="id-ID"/>
          </a:p>
        </p:txBody>
      </p:sp>
      <p:sp>
        <p:nvSpPr>
          <p:cNvPr id="45" name="Rectangle 44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17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711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Prototype (2)</a:t>
            </a: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1302998" y="2664048"/>
            <a:ext cx="15702900" cy="256780"/>
            <a:chOff x="979469" y="3252726"/>
            <a:chExt cx="6454100" cy="256780"/>
          </a:xfrm>
        </p:grpSpPr>
        <p:sp>
          <p:nvSpPr>
            <p:cNvPr id="5" name="Rectangle 4"/>
            <p:cNvSpPr/>
            <p:nvPr/>
          </p:nvSpPr>
          <p:spPr>
            <a:xfrm>
              <a:off x="979469" y="3252726"/>
              <a:ext cx="6454100" cy="2567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979469" y="3252726"/>
              <a:ext cx="6454100" cy="256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b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b="1" kern="1200" dirty="0" smtClean="0"/>
                <a:t>Menguji sistem</a:t>
              </a:r>
              <a:endParaRPr lang="id-ID" sz="28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02997" y="2952080"/>
            <a:ext cx="15907039" cy="1172068"/>
            <a:chOff x="979469" y="3561813"/>
            <a:chExt cx="6538004" cy="418457"/>
          </a:xfrm>
        </p:grpSpPr>
        <p:sp>
          <p:nvSpPr>
            <p:cNvPr id="8" name="Rectangle 7"/>
            <p:cNvSpPr/>
            <p:nvPr/>
          </p:nvSpPr>
          <p:spPr>
            <a:xfrm>
              <a:off x="979469" y="3561813"/>
              <a:ext cx="6538004" cy="418457"/>
            </a:xfrm>
            <a:prstGeom prst="rect">
              <a:avLst/>
            </a:prstGeom>
          </p:spPr>
          <p:style>
            <a:lnRef idx="2">
              <a:schemeClr val="accent4">
                <a:hueOff val="1962743"/>
                <a:satOff val="18103"/>
                <a:lumOff val="5491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979469" y="3561813"/>
              <a:ext cx="6538004" cy="41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Setelah sistem sudah menjadi suatu perangkat lunak yang siap pakai, harus dites dahulu sebelum digunakan. Pengujian ini dilakukan dengan White Box, Black Box, pengujian arsitektur dan lain-lain </a:t>
              </a:r>
              <a:endParaRPr lang="id-ID" sz="28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02998" y="4392240"/>
            <a:ext cx="15702900" cy="256780"/>
            <a:chOff x="979469" y="4064754"/>
            <a:chExt cx="6454100" cy="256780"/>
          </a:xfrm>
        </p:grpSpPr>
        <p:sp>
          <p:nvSpPr>
            <p:cNvPr id="11" name="Rectangle 10"/>
            <p:cNvSpPr/>
            <p:nvPr/>
          </p:nvSpPr>
          <p:spPr>
            <a:xfrm>
              <a:off x="979469" y="4064754"/>
              <a:ext cx="6454100" cy="2567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979469" y="4064754"/>
              <a:ext cx="6454100" cy="256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b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b="1" kern="1200" dirty="0" smtClean="0"/>
                <a:t>Evaluasi Sistem </a:t>
              </a:r>
              <a:endParaRPr lang="id-ID" sz="28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02997" y="4701328"/>
            <a:ext cx="15907039" cy="699024"/>
            <a:chOff x="979469" y="4373842"/>
            <a:chExt cx="6538004" cy="418457"/>
          </a:xfrm>
        </p:grpSpPr>
        <p:sp>
          <p:nvSpPr>
            <p:cNvPr id="14" name="Rectangle 13"/>
            <p:cNvSpPr/>
            <p:nvPr/>
          </p:nvSpPr>
          <p:spPr>
            <a:xfrm>
              <a:off x="979469" y="4373842"/>
              <a:ext cx="6538004" cy="418457"/>
            </a:xfrm>
            <a:prstGeom prst="rect">
              <a:avLst/>
            </a:prstGeom>
          </p:spPr>
          <p:style>
            <a:lnRef idx="2">
              <a:schemeClr val="accent4">
                <a:hueOff val="2453429"/>
                <a:satOff val="22628"/>
                <a:lumOff val="686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979469" y="4373842"/>
              <a:ext cx="6538004" cy="41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Pelanggan mengevaluasi apakah sistem yang sudah jadi sudah sesuai dengan yang diharapkan </a:t>
              </a:r>
              <a:endParaRPr lang="id-ID" sz="28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02998" y="5752927"/>
            <a:ext cx="15702900" cy="256780"/>
            <a:chOff x="979469" y="4876782"/>
            <a:chExt cx="6454100" cy="256780"/>
          </a:xfrm>
        </p:grpSpPr>
        <p:sp>
          <p:nvSpPr>
            <p:cNvPr id="17" name="Rectangle 16"/>
            <p:cNvSpPr/>
            <p:nvPr/>
          </p:nvSpPr>
          <p:spPr>
            <a:xfrm>
              <a:off x="979469" y="4876782"/>
              <a:ext cx="6454100" cy="2567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979469" y="4876782"/>
              <a:ext cx="6454100" cy="256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b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b="1" kern="1200" dirty="0" smtClean="0"/>
                <a:t>Menggunakan sistem </a:t>
              </a:r>
              <a:endParaRPr lang="id-ID" sz="2800" b="1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02997" y="6062015"/>
            <a:ext cx="15907039" cy="778497"/>
            <a:chOff x="979469" y="5185870"/>
            <a:chExt cx="6538004" cy="418457"/>
          </a:xfrm>
        </p:grpSpPr>
        <p:sp>
          <p:nvSpPr>
            <p:cNvPr id="20" name="Rectangle 19"/>
            <p:cNvSpPr/>
            <p:nvPr/>
          </p:nvSpPr>
          <p:spPr>
            <a:xfrm>
              <a:off x="979469" y="5185870"/>
              <a:ext cx="6538004" cy="418457"/>
            </a:xfrm>
            <a:prstGeom prst="rect">
              <a:avLst/>
            </a:prstGeom>
          </p:spPr>
          <p:style>
            <a:lnRef idx="2">
              <a:schemeClr val="accent4">
                <a:hueOff val="2944114"/>
                <a:satOff val="27154"/>
                <a:lumOff val="823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979469" y="5185870"/>
              <a:ext cx="6538004" cy="418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800" kern="1200" dirty="0" smtClean="0"/>
                <a:t>Perangkat lunak yang telah diuji dan diterima pelanggan siap untuk digunakan </a:t>
              </a:r>
              <a:endParaRPr lang="id-ID" sz="2800" kern="1200" dirty="0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18</a:t>
            </a:fld>
            <a:endParaRPr lang="id-ID"/>
          </a:p>
        </p:txBody>
      </p:sp>
      <p:sp>
        <p:nvSpPr>
          <p:cNvPr id="25" name="Rectangle 24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18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771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dan Kekurangan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550317"/>
              </p:ext>
            </p:extLst>
          </p:nvPr>
        </p:nvGraphicFramePr>
        <p:xfrm>
          <a:off x="900113" y="2352675"/>
          <a:ext cx="16202026" cy="573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0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id-ID" dirty="0" smtClean="0"/>
                        <a:t>Kelebihan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id-ID" dirty="0" smtClean="0"/>
                        <a:t>Kekurangan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Adanya komunikasi yang baik antara pengembang dan pelanggan 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Pengembang dapat bekerja lebih baik dalam menentukan kebutuhan pelanggan 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Pelanggan berperan aktif dalam pengembangan sistem 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Lebih menghemat waktu dalam pengembangan sistem 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Penerapan menjadi lebih mudah karena pemakai mengetahui apa yang diharapkannya. 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pelanggan tidak paham bahwa perangkat lunak yang ada belum mencantumkan kualitas dan pemeliharaan untuk jangka waktu lama.</a:t>
                      </a: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pengembang biasanya ingin cepat, menyelesaikan proyek sehingga menggunakan alogaritma dan bahasa yang sedderhana agar lebih cepat, tanpa memikirkan program tersebut merupakan blue print system.</a:t>
                      </a:r>
                    </a:p>
                    <a:p>
                      <a:pPr marL="457200" indent="-457200" algn="just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hubungan pelanggan dengan komputer yang disediakan tidak mencerminkan teknik perancangan yang baik.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7829" y="8568704"/>
            <a:ext cx="17859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19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19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096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495" y="403693"/>
            <a:ext cx="13771643" cy="1680104"/>
          </a:xfrm>
        </p:spPr>
        <p:txBody>
          <a:bodyPr/>
          <a:lstStyle/>
          <a:p>
            <a:r>
              <a:rPr lang="id-ID" dirty="0" smtClean="0"/>
              <a:t>Apa Itu </a:t>
            </a:r>
            <a:r>
              <a:rPr lang="id-ID" dirty="0" smtClean="0"/>
              <a:t>Pe</a:t>
            </a:r>
            <a:r>
              <a:rPr lang="en-ID" dirty="0" err="1" smtClean="0"/>
              <a:t>mbangunan</a:t>
            </a:r>
            <a:r>
              <a:rPr lang="id-ID" dirty="0" smtClean="0"/>
              <a:t> Sistem</a:t>
            </a:r>
            <a:r>
              <a:rPr lang="en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495" y="2352149"/>
            <a:ext cx="13771643" cy="6652747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/>
              <a:t>M</a:t>
            </a:r>
            <a:r>
              <a:rPr lang="en-US" dirty="0" err="1" smtClean="0"/>
              <a:t>enyusun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lama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endParaRPr lang="id-ID" dirty="0" smtClean="0"/>
          </a:p>
          <a:p>
            <a:pPr lvl="1"/>
            <a:r>
              <a:rPr lang="en-US" dirty="0" smtClean="0">
                <a:hlinkClick r:id="rId2" action="ppaction://hlinksldjump"/>
              </a:rPr>
              <a:t>Why (need)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What (problem and prospect)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How (requirement)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</a:t>
            </a:fld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16489957" y="215776"/>
            <a:ext cx="404159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93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SPIRAL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733" y="2159992"/>
            <a:ext cx="816807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52453" y="7200552"/>
            <a:ext cx="13249472" cy="15841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model proses yang pendekatannya bersifat realistis pada software besar karena proses dari awal sampai proses pengiriman dan perbaikan dapat dipahami dnegan baik oleh clieent dan developer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20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20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262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SPIRAL</a:t>
            </a:r>
            <a:endParaRPr lang="id-ID" dirty="0"/>
          </a:p>
        </p:txBody>
      </p:sp>
      <p:graphicFrame>
        <p:nvGraphicFramePr>
          <p:cNvPr id="37" name="Content Placeholder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345596"/>
              </p:ext>
            </p:extLst>
          </p:nvPr>
        </p:nvGraphicFramePr>
        <p:xfrm>
          <a:off x="900113" y="2352675"/>
          <a:ext cx="16885988" cy="6651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21</a:t>
            </a:fld>
            <a:endParaRPr lang="id-ID"/>
          </a:p>
        </p:txBody>
      </p:sp>
      <p:sp>
        <p:nvSpPr>
          <p:cNvPr id="41" name="Rectangle 40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21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839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dan Kekurangan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493367"/>
              </p:ext>
            </p:extLst>
          </p:nvPr>
        </p:nvGraphicFramePr>
        <p:xfrm>
          <a:off x="900113" y="2352675"/>
          <a:ext cx="16202026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0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Kelebihan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Kekurangan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Lebih cocok untuk pengembangan sistem dan perangkat lunak skala besar 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Pengembang dan pemakai dapat lebih mudah memahami dan bereaksi terhadap resiko setiap tingkat evolusi karena perangkat lunak terus bekerja selama proses 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Menggunakan prototipe sebagai mekanisme pengurangan resiko dan pada setiap keadaan di dalam evolusi produk. 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Sulit untuk menyakinkan pelanggan bahwa pendekatan evolusioner ini bisa dikontrol. 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Memerlukan penaksiran resiko yang masuk akal dan akan menjadi masalah yang serius jika resiko mayor tidak ditemukan dan diatur. 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Butuh waktu lama untuk menerapkan paradigma ini menuju kepastian yang absolut 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22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22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991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RAD (Rapid Application Development)</a:t>
            </a:r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661" y="1871960"/>
            <a:ext cx="8505825" cy="539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736429" y="7632600"/>
            <a:ext cx="13321480" cy="15121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model </a:t>
            </a:r>
            <a:r>
              <a:rPr lang="en-US" sz="3200" dirty="0" err="1">
                <a:solidFill>
                  <a:schemeClr val="tx1"/>
                </a:solidFill>
              </a:rPr>
              <a:t>pengembangan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sistem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informasi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sekuesial</a:t>
            </a:r>
            <a:r>
              <a:rPr lang="en-US" sz="3200" dirty="0">
                <a:solidFill>
                  <a:schemeClr val="tx1"/>
                </a:solidFill>
              </a:rPr>
              <a:t> linier yang </a:t>
            </a:r>
            <a:r>
              <a:rPr lang="en-US" sz="3200" dirty="0" err="1">
                <a:solidFill>
                  <a:schemeClr val="tx1"/>
                </a:solidFill>
              </a:rPr>
              <a:t>menekankan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siklus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pengembangan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sangat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pendek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23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23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921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RAD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6157783" y="2327335"/>
            <a:ext cx="9526657" cy="1158702"/>
            <a:chOff x="2336181" y="100790"/>
            <a:chExt cx="4838937" cy="788282"/>
          </a:xfrm>
        </p:grpSpPr>
        <p:sp>
          <p:nvSpPr>
            <p:cNvPr id="33" name="Round Same Side Corner Rectangle 32"/>
            <p:cNvSpPr/>
            <p:nvPr/>
          </p:nvSpPr>
          <p:spPr>
            <a:xfrm rot="5400000">
              <a:off x="4361509" y="-1924538"/>
              <a:ext cx="788282" cy="4838937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4" name="Round Same Side Corner Rectangle 4"/>
            <p:cNvSpPr/>
            <p:nvPr/>
          </p:nvSpPr>
          <p:spPr>
            <a:xfrm>
              <a:off x="2336182" y="139270"/>
              <a:ext cx="4800456" cy="7113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marL="200585" lvl="1" indent="-200585" defTabSz="1092074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500" dirty="0"/>
                <a:t>Informasi apa yang mengendalikan proses bisnis? Informasi apa yang dimunculkan? Di mana informasi digunakan ? Siapa yang memprosenya ?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17811" y="2182496"/>
            <a:ext cx="3839968" cy="1448378"/>
            <a:chOff x="385720" y="2253"/>
            <a:chExt cx="1950460" cy="985353"/>
          </a:xfrm>
        </p:grpSpPr>
        <p:sp>
          <p:nvSpPr>
            <p:cNvPr id="31" name="Rounded Rectangle 30"/>
            <p:cNvSpPr/>
            <p:nvPr/>
          </p:nvSpPr>
          <p:spPr>
            <a:xfrm>
              <a:off x="385720" y="2253"/>
              <a:ext cx="1950460" cy="98535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32" name="Rounded Rectangle 6"/>
            <p:cNvSpPr/>
            <p:nvPr/>
          </p:nvSpPr>
          <p:spPr>
            <a:xfrm>
              <a:off x="433821" y="50354"/>
              <a:ext cx="1854258" cy="88915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algn="ctr" defTabSz="20281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4600" dirty="0"/>
                <a:t>Bussiness Modelling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57783" y="3848132"/>
            <a:ext cx="9526657" cy="1158702"/>
            <a:chOff x="2336181" y="1135411"/>
            <a:chExt cx="4838937" cy="788282"/>
          </a:xfrm>
        </p:grpSpPr>
        <p:sp>
          <p:nvSpPr>
            <p:cNvPr id="29" name="Round Same Side Corner Rectangle 28"/>
            <p:cNvSpPr/>
            <p:nvPr/>
          </p:nvSpPr>
          <p:spPr>
            <a:xfrm rot="5400000">
              <a:off x="4361509" y="-889917"/>
              <a:ext cx="788282" cy="4838937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0" name="Round Same Side Corner Rectangle 8"/>
            <p:cNvSpPr/>
            <p:nvPr/>
          </p:nvSpPr>
          <p:spPr>
            <a:xfrm>
              <a:off x="2336182" y="1173891"/>
              <a:ext cx="4800456" cy="7113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marL="200585" lvl="1" indent="-200585" defTabSz="1092074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500" dirty="0"/>
                <a:t>Fase ini menjelaskan objek data yang dibutuhkan dalam proyek.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17811" y="3703293"/>
            <a:ext cx="3839968" cy="1448378"/>
            <a:chOff x="385720" y="1036874"/>
            <a:chExt cx="1950460" cy="985353"/>
          </a:xfrm>
        </p:grpSpPr>
        <p:sp>
          <p:nvSpPr>
            <p:cNvPr id="27" name="Rounded Rectangle 26"/>
            <p:cNvSpPr/>
            <p:nvPr/>
          </p:nvSpPr>
          <p:spPr>
            <a:xfrm>
              <a:off x="385720" y="1036874"/>
              <a:ext cx="1950460" cy="98535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8" name="Rounded Rectangle 10"/>
            <p:cNvSpPr/>
            <p:nvPr/>
          </p:nvSpPr>
          <p:spPr>
            <a:xfrm>
              <a:off x="433821" y="1084975"/>
              <a:ext cx="1854258" cy="88915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algn="ctr" defTabSz="20281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4600" dirty="0"/>
                <a:t>Data Modelling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57783" y="5368928"/>
            <a:ext cx="9526657" cy="1158702"/>
            <a:chOff x="2336181" y="2170031"/>
            <a:chExt cx="4838937" cy="788282"/>
          </a:xfrm>
        </p:grpSpPr>
        <p:sp>
          <p:nvSpPr>
            <p:cNvPr id="25" name="Round Same Side Corner Rectangle 24"/>
            <p:cNvSpPr/>
            <p:nvPr/>
          </p:nvSpPr>
          <p:spPr>
            <a:xfrm rot="5400000">
              <a:off x="4361509" y="144703"/>
              <a:ext cx="788282" cy="4838937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6" name="Round Same Side Corner Rectangle 12"/>
            <p:cNvSpPr/>
            <p:nvPr/>
          </p:nvSpPr>
          <p:spPr>
            <a:xfrm>
              <a:off x="2336182" y="2208512"/>
              <a:ext cx="4800456" cy="7113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marL="200585" lvl="1" indent="-200585" defTabSz="1092074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500" dirty="0"/>
                <a:t>Aliran informasi pada fase data modelling ditransformasikan untuk mendapatkan aliran informasi yang diperlukan pada implementasi fungsi bisnis.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17811" y="5224090"/>
            <a:ext cx="3839968" cy="1448378"/>
            <a:chOff x="385720" y="2071495"/>
            <a:chExt cx="1950460" cy="985353"/>
          </a:xfrm>
        </p:grpSpPr>
        <p:sp>
          <p:nvSpPr>
            <p:cNvPr id="23" name="Rounded Rectangle 22"/>
            <p:cNvSpPr/>
            <p:nvPr/>
          </p:nvSpPr>
          <p:spPr>
            <a:xfrm>
              <a:off x="385720" y="2071495"/>
              <a:ext cx="1950460" cy="98535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4" name="Rounded Rectangle 14"/>
            <p:cNvSpPr/>
            <p:nvPr/>
          </p:nvSpPr>
          <p:spPr>
            <a:xfrm>
              <a:off x="433821" y="2119596"/>
              <a:ext cx="1854258" cy="88915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algn="ctr" defTabSz="20281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4600" dirty="0"/>
                <a:t>Process Modelling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57783" y="6889725"/>
            <a:ext cx="9526657" cy="1158702"/>
            <a:chOff x="2336181" y="3204652"/>
            <a:chExt cx="4838937" cy="788282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361509" y="1179324"/>
              <a:ext cx="788282" cy="4838937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Round Same Side Corner Rectangle 16"/>
            <p:cNvSpPr/>
            <p:nvPr/>
          </p:nvSpPr>
          <p:spPr>
            <a:xfrm>
              <a:off x="2336182" y="3243133"/>
              <a:ext cx="4800456" cy="7113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marL="200585" lvl="1" indent="-200585" defTabSz="1092074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500" dirty="0"/>
                <a:t>memakai komponen program yang telah ada atau menciptakan komponen yang bisa dipakai lagi. Alat-alat bantu bisa dipakai untuk memfasilitasi konstruksi perangkat lunak.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17811" y="6744887"/>
            <a:ext cx="3839968" cy="1448378"/>
            <a:chOff x="385720" y="3106116"/>
            <a:chExt cx="1950460" cy="985353"/>
          </a:xfrm>
        </p:grpSpPr>
        <p:sp>
          <p:nvSpPr>
            <p:cNvPr id="19" name="Rounded Rectangle 18"/>
            <p:cNvSpPr/>
            <p:nvPr/>
          </p:nvSpPr>
          <p:spPr>
            <a:xfrm>
              <a:off x="385720" y="3106116"/>
              <a:ext cx="1950460" cy="98535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0" name="Rounded Rectangle 18"/>
            <p:cNvSpPr/>
            <p:nvPr/>
          </p:nvSpPr>
          <p:spPr>
            <a:xfrm>
              <a:off x="433821" y="3154217"/>
              <a:ext cx="1854258" cy="88915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algn="ctr" defTabSz="20281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4600" dirty="0"/>
                <a:t>Aplication Generation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57783" y="8410520"/>
            <a:ext cx="9526657" cy="1158702"/>
            <a:chOff x="2336181" y="4239272"/>
            <a:chExt cx="4838937" cy="788282"/>
          </a:xfrm>
        </p:grpSpPr>
        <p:sp>
          <p:nvSpPr>
            <p:cNvPr id="17" name="Round Same Side Corner Rectangle 16"/>
            <p:cNvSpPr/>
            <p:nvPr/>
          </p:nvSpPr>
          <p:spPr>
            <a:xfrm rot="5400000">
              <a:off x="4361509" y="2213944"/>
              <a:ext cx="788282" cy="4838937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8" name="Round Same Side Corner Rectangle 20"/>
            <p:cNvSpPr/>
            <p:nvPr/>
          </p:nvSpPr>
          <p:spPr>
            <a:xfrm>
              <a:off x="2336182" y="4277753"/>
              <a:ext cx="4800456" cy="7113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marL="200585" lvl="1" indent="-200585" defTabSz="1092074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500" dirty="0"/>
                <a:t>mengurangi waktu pengujian. Tetapi komponen baru harus diuji dan semua interface harus diperiksa secara penuh.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17811" y="8265684"/>
            <a:ext cx="3839968" cy="1448378"/>
            <a:chOff x="385720" y="4140737"/>
            <a:chExt cx="1950460" cy="985353"/>
          </a:xfrm>
        </p:grpSpPr>
        <p:sp>
          <p:nvSpPr>
            <p:cNvPr id="15" name="Rounded Rectangle 14"/>
            <p:cNvSpPr/>
            <p:nvPr/>
          </p:nvSpPr>
          <p:spPr>
            <a:xfrm>
              <a:off x="385720" y="4140737"/>
              <a:ext cx="1950460" cy="985353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6" name="Rounded Rectangle 22"/>
            <p:cNvSpPr/>
            <p:nvPr/>
          </p:nvSpPr>
          <p:spPr>
            <a:xfrm>
              <a:off x="433821" y="4188838"/>
              <a:ext cx="1854258" cy="88915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algn="ctr" defTabSz="20281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4600" dirty="0"/>
                <a:t>Testing and Turnover 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24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24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063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dan Kekurangan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10616"/>
              </p:ext>
            </p:extLst>
          </p:nvPr>
        </p:nvGraphicFramePr>
        <p:xfrm>
          <a:off x="3048297" y="2376016"/>
          <a:ext cx="12001500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0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Kelebihan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Kekurangan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Setiap fungsi dapat dimodulkan dalam waktu tertentu kurang dari 3 bulan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RAD mempunyai kemampuan untuk menggunakan kembali komponen yang ada (reusable object)sehingga pengembang tidak perlu membuat dari awal lagi dan waktu lebih singkat . 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RAD memerlukan sumber daya manusia yang memadai untuk menciptakan jumlah tim yang baik. 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id-ID" sz="2800" dirty="0" smtClean="0"/>
                        <a:t>RAD menuntut pengembang dan pelanggan memiliki komitmen dalam aktivitas yang diperlukan untuk melengkapi sebuah sistem dalam waktu yang singkat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25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25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837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580" y="-248"/>
            <a:ext cx="14131558" cy="1680104"/>
          </a:xfrm>
        </p:spPr>
        <p:txBody>
          <a:bodyPr/>
          <a:lstStyle/>
          <a:p>
            <a:r>
              <a:rPr lang="id-ID" dirty="0" smtClean="0"/>
              <a:t>Persamaan Setiap Model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528517" y="1511920"/>
            <a:ext cx="1346549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4000" dirty="0" err="1"/>
              <a:t>Persamaan</a:t>
            </a:r>
            <a:r>
              <a:rPr lang="en-US" sz="4000" dirty="0"/>
              <a:t> yang </a:t>
            </a:r>
            <a:r>
              <a:rPr lang="en-US" sz="4000" dirty="0" err="1"/>
              <a:t>penting</a:t>
            </a:r>
            <a:r>
              <a:rPr lang="en-US" sz="4000" dirty="0"/>
              <a:t> </a:t>
            </a:r>
            <a:r>
              <a:rPr lang="en-US" sz="4000" dirty="0" err="1"/>
              <a:t>berbagai</a:t>
            </a:r>
            <a:r>
              <a:rPr lang="en-US" sz="4000" dirty="0"/>
              <a:t>  model </a:t>
            </a:r>
            <a:r>
              <a:rPr lang="en-US" sz="4000" dirty="0" err="1"/>
              <a:t>pengembangan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yang </a:t>
            </a:r>
            <a:r>
              <a:rPr lang="en-US" sz="4000" dirty="0" err="1"/>
              <a:t>utama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analisis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, </a:t>
            </a:r>
            <a:r>
              <a:rPr lang="en-US" sz="4000" dirty="0" err="1"/>
              <a:t>desain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implementasi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4000" dirty="0" err="1"/>
              <a:t>Tahap</a:t>
            </a:r>
            <a:r>
              <a:rPr lang="en-US" sz="4000" dirty="0"/>
              <a:t> </a:t>
            </a:r>
            <a:r>
              <a:rPr lang="en-US" sz="4000" dirty="0" err="1"/>
              <a:t>pemeliharaan</a:t>
            </a:r>
            <a:r>
              <a:rPr lang="en-US" sz="4000" dirty="0"/>
              <a:t> </a:t>
            </a:r>
            <a:r>
              <a:rPr lang="en-US" sz="4000" dirty="0" err="1"/>
              <a:t>membutuhkan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biaya</a:t>
            </a:r>
            <a:r>
              <a:rPr lang="en-US" sz="4000" dirty="0"/>
              <a:t> 48 – 60 %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pengembang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. Ada </a:t>
            </a:r>
            <a:r>
              <a:rPr lang="en-US" sz="4000" dirty="0" err="1"/>
              <a:t>dua</a:t>
            </a:r>
            <a:r>
              <a:rPr lang="en-US" sz="4000" dirty="0"/>
              <a:t> </a:t>
            </a:r>
            <a:r>
              <a:rPr lang="en-US" sz="4000" dirty="0" err="1"/>
              <a:t>alasan</a:t>
            </a:r>
            <a:r>
              <a:rPr lang="en-US" sz="4000" dirty="0"/>
              <a:t> </a:t>
            </a:r>
            <a:r>
              <a:rPr lang="en-US" sz="4000" dirty="0" err="1"/>
              <a:t>dilakukannya</a:t>
            </a:r>
            <a:r>
              <a:rPr lang="en-US" sz="4000" dirty="0"/>
              <a:t> </a:t>
            </a:r>
            <a:r>
              <a:rPr lang="en-US" sz="4000" dirty="0" err="1"/>
              <a:t>pemeliharaan</a:t>
            </a:r>
            <a:r>
              <a:rPr lang="en-US" sz="4000" dirty="0"/>
              <a:t> : </a:t>
            </a:r>
          </a:p>
          <a:p>
            <a:pPr marL="982663" lvl="1" indent="-438150" algn="just">
              <a:buFont typeface="+mj-lt"/>
              <a:buAutoNum type="arabicPeriod"/>
            </a:pPr>
            <a:r>
              <a:rPr lang="en-US" sz="3600" dirty="0" err="1"/>
              <a:t>memperbaiki</a:t>
            </a:r>
            <a:r>
              <a:rPr lang="en-US" sz="3600" dirty="0"/>
              <a:t> </a:t>
            </a:r>
            <a:r>
              <a:rPr lang="en-US" sz="3600" dirty="0" err="1"/>
              <a:t>kesalahan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perangkat</a:t>
            </a:r>
            <a:r>
              <a:rPr lang="en-US" sz="3600" dirty="0"/>
              <a:t> </a:t>
            </a:r>
            <a:r>
              <a:rPr lang="en-US" sz="3600" dirty="0" err="1"/>
              <a:t>lunak</a:t>
            </a:r>
            <a:r>
              <a:rPr lang="en-US" sz="3600" dirty="0"/>
              <a:t> </a:t>
            </a:r>
            <a:r>
              <a:rPr lang="en-US" sz="3600" dirty="0" err="1"/>
              <a:t>setelah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pelanggan</a:t>
            </a:r>
            <a:r>
              <a:rPr lang="en-US" sz="3600" dirty="0"/>
              <a:t> </a:t>
            </a:r>
          </a:p>
          <a:p>
            <a:pPr marL="982663" lvl="1" indent="-438150" algn="just">
              <a:buFont typeface="+mj-lt"/>
              <a:buAutoNum type="arabicPeriod"/>
            </a:pPr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kemampuan</a:t>
            </a:r>
            <a:r>
              <a:rPr lang="en-US" sz="3600" dirty="0"/>
              <a:t> </a:t>
            </a:r>
            <a:r>
              <a:rPr lang="en-US" sz="3600" dirty="0" err="1"/>
              <a:t>perangkat</a:t>
            </a:r>
            <a:r>
              <a:rPr lang="en-US" sz="3600" dirty="0"/>
              <a:t> </a:t>
            </a:r>
            <a:r>
              <a:rPr lang="en-US" sz="3600" dirty="0" err="1"/>
              <a:t>lunak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merespon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kebutuhan-kebutuhan</a:t>
            </a:r>
            <a:r>
              <a:rPr lang="en-US" sz="3600" dirty="0"/>
              <a:t> </a:t>
            </a:r>
            <a:r>
              <a:rPr lang="en-US" sz="3600" dirty="0" err="1"/>
              <a:t>organisasional</a:t>
            </a:r>
            <a:r>
              <a:rPr lang="en-US" sz="3600" dirty="0"/>
              <a:t>,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: 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fitur-fitur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pemakai</a:t>
            </a:r>
            <a:r>
              <a:rPr lang="en-US" sz="2800" dirty="0"/>
              <a:t>. 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/>
              <a:t>berubah</a:t>
            </a:r>
            <a:r>
              <a:rPr lang="en-US" sz="2800" dirty="0"/>
              <a:t> </a:t>
            </a:r>
            <a:r>
              <a:rPr lang="en-US" sz="2800" dirty="0" err="1"/>
              <a:t>seiring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 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keras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  <a:r>
              <a:rPr lang="en-US" sz="2800" dirty="0" err="1"/>
              <a:t>berubah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pesat</a:t>
            </a:r>
            <a:r>
              <a:rPr lang="en-US" sz="2800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7829" y="8568704"/>
            <a:ext cx="17859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26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26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318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28711" y="1223888"/>
            <a:ext cx="10657184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9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cs typeface="Arial" charset="0"/>
              </a:rPr>
              <a:t>終わった</a:t>
            </a:r>
            <a:endParaRPr kumimoji="0" lang="id-ID" sz="59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01" y="4680272"/>
            <a:ext cx="4257730" cy="44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3707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719833"/>
            <a:ext cx="16202025" cy="8285064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/>
              <a:t>MODEL </a:t>
            </a:r>
            <a:r>
              <a:rPr lang="id-ID" dirty="0" smtClean="0"/>
              <a:t>PE</a:t>
            </a:r>
            <a:r>
              <a:rPr lang="en-ID" dirty="0" smtClean="0"/>
              <a:t>MBANGUNAN</a:t>
            </a:r>
            <a:r>
              <a:rPr lang="id-ID" dirty="0" smtClean="0"/>
              <a:t> </a:t>
            </a:r>
            <a:r>
              <a:rPr lang="id-ID" dirty="0" smtClean="0"/>
              <a:t>SISTEM INFORMASI</a:t>
            </a:r>
          </a:p>
          <a:p>
            <a:pPr marL="0" indent="0" algn="ctr">
              <a:buNone/>
            </a:pPr>
            <a:r>
              <a:rPr lang="id-ID" dirty="0" smtClean="0"/>
              <a:t>(PSI)</a:t>
            </a:r>
          </a:p>
          <a:p>
            <a:pPr marL="0" indent="0" algn="ctr">
              <a:buNone/>
            </a:pPr>
            <a:r>
              <a:rPr lang="id-ID" i="1" dirty="0" smtClean="0"/>
              <a:t>System Development Life Cycle</a:t>
            </a:r>
            <a:endParaRPr lang="id-ID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28" y="3960192"/>
            <a:ext cx="5114627" cy="482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3</a:t>
            </a:fld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6489957" y="215776"/>
            <a:ext cx="404159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3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496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493" y="2352149"/>
            <a:ext cx="13789645" cy="665274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d-ID" sz="4400" dirty="0" smtClean="0"/>
              <a:t>Merupakan metodologi umum dalam pengembangan sistem yang menandai kemajuan usaha analisis dan desain. </a:t>
            </a:r>
          </a:p>
          <a:p>
            <a:pPr marL="0" indent="0" algn="just">
              <a:buNone/>
            </a:pPr>
            <a:endParaRPr lang="id-ID" sz="4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12493" y="403693"/>
            <a:ext cx="13789645" cy="1680104"/>
          </a:xfrm>
          <a:prstGeom prst="rect">
            <a:avLst/>
          </a:prstGeom>
        </p:spPr>
        <p:txBody>
          <a:bodyPr vert="horz" lIns="139886" tIns="69942" rIns="139886" bIns="69942" rtlCol="0" anchor="ctr">
            <a:normAutofit/>
          </a:bodyPr>
          <a:lstStyle>
            <a:lvl1pPr algn="ctr" defTabSz="1398861" rtl="0" eaLnBrk="1" latinLnBrk="0" hangingPunct="1">
              <a:spcBef>
                <a:spcPct val="0"/>
              </a:spcBef>
              <a:buNone/>
              <a:defRPr sz="6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i="1" dirty="0"/>
              <a:t>System Development Life Cycle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4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4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535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>
                <a:solidFill>
                  <a:schemeClr val="tx1"/>
                </a:solidFill>
              </a:rPr>
              <a:t>5</a:t>
            </a:fld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34646" y="1511920"/>
            <a:ext cx="4339353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Analisis Sistem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34645" y="3312120"/>
            <a:ext cx="4339353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Perancangan Sistem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34644" y="5112320"/>
            <a:ext cx="4339353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Implementasi SIstem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13946" y="6912520"/>
            <a:ext cx="4339353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Operasi &amp; Perawatan Sistem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 flipH="1">
            <a:off x="9304322" y="2426320"/>
            <a:ext cx="1" cy="8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283621" y="4248224"/>
            <a:ext cx="1" cy="8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289156" y="6057270"/>
            <a:ext cx="1" cy="8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2"/>
            <a:endCxn id="6" idx="0"/>
          </p:cNvCxnSpPr>
          <p:nvPr/>
        </p:nvCxnSpPr>
        <p:spPr>
          <a:xfrm rot="5400000" flipH="1" flipV="1">
            <a:off x="6136473" y="4659070"/>
            <a:ext cx="6315000" cy="20700"/>
          </a:xfrm>
          <a:prstGeom prst="bentConnector5">
            <a:avLst>
              <a:gd name="adj1" fmla="val -11550"/>
              <a:gd name="adj2" fmla="val -18184106"/>
              <a:gd name="adj3" fmla="val 111549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3307061">
            <a:off x="11108447" y="3127632"/>
            <a:ext cx="641046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Siklus Hidup Pengembangan Sistem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024450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6000" b="1" dirty="0" smtClean="0">
                <a:solidFill>
                  <a:schemeClr val="tx1"/>
                </a:solidFill>
              </a:rPr>
              <a:t>METODOLOGI PENGEMBANGAN SISTEM</a:t>
            </a:r>
            <a:endParaRPr lang="id-ID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6</a:t>
            </a:fld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269" y="719832"/>
            <a:ext cx="526234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3862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Metodologi Pengembangan Sistem</a:t>
            </a:r>
            <a:endParaRPr lang="id-ID" dirty="0"/>
          </a:p>
        </p:txBody>
      </p:sp>
      <p:sp>
        <p:nvSpPr>
          <p:cNvPr id="6" name="Block Arc 5"/>
          <p:cNvSpPr/>
          <p:nvPr/>
        </p:nvSpPr>
        <p:spPr>
          <a:xfrm>
            <a:off x="-10561127" y="1079809"/>
            <a:ext cx="13101697" cy="9781984"/>
          </a:xfrm>
          <a:prstGeom prst="blockArc">
            <a:avLst>
              <a:gd name="adj1" fmla="val 18900000"/>
              <a:gd name="adj2" fmla="val 2700000"/>
              <a:gd name="adj3" fmla="val 325"/>
            </a:avLst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100000">
                <a:schemeClr val="bg2">
                  <a:lumMod val="50000"/>
                </a:schemeClr>
              </a:gs>
            </a:gsLst>
            <a:lin ang="8100000" scaled="1"/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1540999" y="2896219"/>
            <a:ext cx="15824305" cy="1117870"/>
            <a:chOff x="557755" y="380054"/>
            <a:chExt cx="8037742" cy="760504"/>
          </a:xfrm>
        </p:grpSpPr>
        <p:sp>
          <p:nvSpPr>
            <p:cNvPr id="21" name="Rectangle 20"/>
            <p:cNvSpPr/>
            <p:nvPr/>
          </p:nvSpPr>
          <p:spPr>
            <a:xfrm>
              <a:off x="557755" y="380054"/>
              <a:ext cx="8037742" cy="76050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1238109" y="380054"/>
              <a:ext cx="7357388" cy="76050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3650" tIns="99060" rIns="99060" bIns="99060" numCol="1" spcCol="1270" anchor="ctr" anchorCtr="0">
              <a:noAutofit/>
            </a:bodyPr>
            <a:lstStyle/>
            <a:p>
              <a:pPr defTabSz="30422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6800" dirty="0"/>
                <a:t>Waterfall</a:t>
              </a:r>
            </a:p>
          </p:txBody>
        </p:sp>
      </p:grpSp>
      <p:sp>
        <p:nvSpPr>
          <p:cNvPr id="8" name="Oval 7">
            <a:hlinkClick r:id="rId2" action="ppaction://hlinksldjump"/>
          </p:cNvPr>
          <p:cNvSpPr/>
          <p:nvPr/>
        </p:nvSpPr>
        <p:spPr>
          <a:xfrm>
            <a:off x="605223" y="2756485"/>
            <a:ext cx="1871553" cy="13973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grpSp>
        <p:nvGrpSpPr>
          <p:cNvPr id="9" name="Group 8"/>
          <p:cNvGrpSpPr/>
          <p:nvPr/>
        </p:nvGrpSpPr>
        <p:grpSpPr>
          <a:xfrm>
            <a:off x="2399405" y="4573316"/>
            <a:ext cx="14965900" cy="1117870"/>
            <a:chOff x="993770" y="1521008"/>
            <a:chExt cx="7601727" cy="760504"/>
          </a:xfrm>
        </p:grpSpPr>
        <p:sp>
          <p:nvSpPr>
            <p:cNvPr id="19" name="Rectangle 18"/>
            <p:cNvSpPr/>
            <p:nvPr/>
          </p:nvSpPr>
          <p:spPr>
            <a:xfrm>
              <a:off x="993770" y="1521008"/>
              <a:ext cx="7601727" cy="76050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0" name="Rectangle 19">
              <a:hlinkClick r:id="rId3" action="ppaction://hlinksldjump"/>
            </p:cNvPr>
            <p:cNvSpPr/>
            <p:nvPr/>
          </p:nvSpPr>
          <p:spPr>
            <a:xfrm>
              <a:off x="1823316" y="1521008"/>
              <a:ext cx="6772181" cy="76050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3650" tIns="99060" rIns="99060" bIns="99060" numCol="1" spcCol="1270" anchor="ctr" anchorCtr="0">
              <a:noAutofit/>
            </a:bodyPr>
            <a:lstStyle/>
            <a:p>
              <a:pPr defTabSz="30422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6800" dirty="0"/>
                <a:t>Prototype</a:t>
              </a:r>
            </a:p>
          </p:txBody>
        </p:sp>
      </p:grp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1463628" y="4433582"/>
            <a:ext cx="1871553" cy="13973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grpSp>
        <p:nvGrpSpPr>
          <p:cNvPr id="11" name="Group 10"/>
          <p:cNvGrpSpPr/>
          <p:nvPr/>
        </p:nvGrpSpPr>
        <p:grpSpPr>
          <a:xfrm>
            <a:off x="2399405" y="6250413"/>
            <a:ext cx="14965900" cy="1117870"/>
            <a:chOff x="993770" y="2661962"/>
            <a:chExt cx="7601727" cy="760504"/>
          </a:xfrm>
        </p:grpSpPr>
        <p:sp>
          <p:nvSpPr>
            <p:cNvPr id="17" name="Rectangle 16"/>
            <p:cNvSpPr/>
            <p:nvPr/>
          </p:nvSpPr>
          <p:spPr>
            <a:xfrm>
              <a:off x="993770" y="2661962"/>
              <a:ext cx="7601727" cy="76050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8" name="Rectangle 17">
              <a:hlinkClick r:id="rId4" action="ppaction://hlinksldjump"/>
            </p:cNvPr>
            <p:cNvSpPr/>
            <p:nvPr/>
          </p:nvSpPr>
          <p:spPr>
            <a:xfrm>
              <a:off x="1823316" y="2661962"/>
              <a:ext cx="6772181" cy="76050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3650" tIns="99060" rIns="99060" bIns="99060" numCol="1" spcCol="1270" anchor="ctr" anchorCtr="0">
              <a:noAutofit/>
            </a:bodyPr>
            <a:lstStyle/>
            <a:p>
              <a:pPr defTabSz="30422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6800" dirty="0"/>
                <a:t>Spiral</a:t>
              </a:r>
            </a:p>
          </p:txBody>
        </p:sp>
      </p:grpSp>
      <p:sp>
        <p:nvSpPr>
          <p:cNvPr id="12" name="Oval 11">
            <a:hlinkClick r:id="rId4" action="ppaction://hlinksldjump"/>
          </p:cNvPr>
          <p:cNvSpPr/>
          <p:nvPr/>
        </p:nvSpPr>
        <p:spPr>
          <a:xfrm>
            <a:off x="1463628" y="6110679"/>
            <a:ext cx="1871553" cy="13973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grpSp>
        <p:nvGrpSpPr>
          <p:cNvPr id="13" name="Group 12"/>
          <p:cNvGrpSpPr/>
          <p:nvPr/>
        </p:nvGrpSpPr>
        <p:grpSpPr>
          <a:xfrm>
            <a:off x="1540999" y="7927509"/>
            <a:ext cx="15824305" cy="1117870"/>
            <a:chOff x="557755" y="3802916"/>
            <a:chExt cx="8037742" cy="760504"/>
          </a:xfrm>
        </p:grpSpPr>
        <p:sp>
          <p:nvSpPr>
            <p:cNvPr id="15" name="Rectangle 14"/>
            <p:cNvSpPr/>
            <p:nvPr/>
          </p:nvSpPr>
          <p:spPr>
            <a:xfrm>
              <a:off x="557755" y="3802916"/>
              <a:ext cx="8037742" cy="76050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6" name="Rectangle 15">
              <a:hlinkClick r:id="rId5" action="ppaction://hlinksldjump"/>
            </p:cNvPr>
            <p:cNvSpPr/>
            <p:nvPr/>
          </p:nvSpPr>
          <p:spPr>
            <a:xfrm>
              <a:off x="1347835" y="3802916"/>
              <a:ext cx="7247662" cy="76050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3650" tIns="99060" rIns="99060" bIns="99060" numCol="1" spcCol="1270" anchor="ctr" anchorCtr="0">
              <a:noAutofit/>
            </a:bodyPr>
            <a:lstStyle/>
            <a:p>
              <a:pPr defTabSz="30422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6800" dirty="0"/>
                <a:t>RAD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605223" y="7787775"/>
            <a:ext cx="1871553" cy="13973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7</a:t>
            </a:fld>
            <a:endParaRPr lang="id-ID"/>
          </a:p>
        </p:txBody>
      </p:sp>
      <p:sp>
        <p:nvSpPr>
          <p:cNvPr id="25" name="Rectangle 24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7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779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03693"/>
            <a:ext cx="16202025" cy="1396259"/>
          </a:xfrm>
        </p:spPr>
        <p:txBody>
          <a:bodyPr/>
          <a:lstStyle/>
          <a:p>
            <a:r>
              <a:rPr lang="id-ID" dirty="0" smtClean="0"/>
              <a:t>Waterfall</a:t>
            </a:r>
            <a:endParaRPr lang="id-ID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832773" y="2304008"/>
            <a:ext cx="295232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Perencanaan</a:t>
            </a:r>
            <a:endParaRPr lang="id-ID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6643614" y="3370808"/>
            <a:ext cx="295232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7320287" y="4536256"/>
            <a:ext cx="295232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Desain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353053" y="5777208"/>
            <a:ext cx="295232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Kode</a:t>
            </a:r>
            <a:endParaRPr lang="id-ID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/>
        </p:nvSpPr>
        <p:spPr>
          <a:xfrm>
            <a:off x="9145141" y="6912520"/>
            <a:ext cx="295232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Pengujian</a:t>
            </a:r>
            <a:endParaRPr lang="id-ID" dirty="0"/>
          </a:p>
        </p:txBody>
      </p:sp>
      <p:sp>
        <p:nvSpPr>
          <p:cNvPr id="12" name="Rounded Rectangle 11">
            <a:hlinkClick r:id="rId6" action="ppaction://hlinksldjump"/>
          </p:cNvPr>
          <p:cNvSpPr/>
          <p:nvPr/>
        </p:nvSpPr>
        <p:spPr>
          <a:xfrm>
            <a:off x="9865221" y="8158360"/>
            <a:ext cx="295232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Pemeliharaan</a:t>
            </a:r>
            <a:endParaRPr lang="id-ID" dirty="0"/>
          </a:p>
        </p:txBody>
      </p:sp>
      <p:cxnSp>
        <p:nvCxnSpPr>
          <p:cNvPr id="14" name="Elbow Connector 13"/>
          <p:cNvCxnSpPr>
            <a:stCxn id="5" idx="3"/>
          </p:cNvCxnSpPr>
          <p:nvPr/>
        </p:nvCxnSpPr>
        <p:spPr>
          <a:xfrm>
            <a:off x="8785101" y="2761208"/>
            <a:ext cx="360040" cy="6096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6" name="Elbow Connector 15"/>
          <p:cNvCxnSpPr>
            <a:stCxn id="7" idx="3"/>
          </p:cNvCxnSpPr>
          <p:nvPr/>
        </p:nvCxnSpPr>
        <p:spPr>
          <a:xfrm>
            <a:off x="9595942" y="3828008"/>
            <a:ext cx="377291" cy="7082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20" name="Elbow Connector 19"/>
          <p:cNvCxnSpPr/>
          <p:nvPr/>
        </p:nvCxnSpPr>
        <p:spPr>
          <a:xfrm rot="16200000" flipH="1">
            <a:off x="10055084" y="5210987"/>
            <a:ext cx="783752" cy="348690"/>
          </a:xfrm>
          <a:prstGeom prst="bentConnector3">
            <a:avLst>
              <a:gd name="adj1" fmla="val 8332"/>
            </a:avLst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H="1">
            <a:off x="11218353" y="6321436"/>
            <a:ext cx="678112" cy="504056"/>
          </a:xfrm>
          <a:prstGeom prst="bentConnector3">
            <a:avLst>
              <a:gd name="adj1" fmla="val 5052"/>
            </a:avLst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H="1">
            <a:off x="11883169" y="7584020"/>
            <a:ext cx="788640" cy="360040"/>
          </a:xfrm>
          <a:prstGeom prst="bentConnector3">
            <a:avLst>
              <a:gd name="adj1" fmla="val 11351"/>
            </a:avLst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29" name="Elbow Connector 28"/>
          <p:cNvCxnSpPr>
            <a:stCxn id="12" idx="1"/>
          </p:cNvCxnSpPr>
          <p:nvPr/>
        </p:nvCxnSpPr>
        <p:spPr>
          <a:xfrm rot="10800000">
            <a:off x="9757209" y="7764040"/>
            <a:ext cx="108012" cy="85152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1" name="Elbow Connector 30"/>
          <p:cNvCxnSpPr>
            <a:stCxn id="12" idx="1"/>
          </p:cNvCxnSpPr>
          <p:nvPr/>
        </p:nvCxnSpPr>
        <p:spPr>
          <a:xfrm rot="10800000">
            <a:off x="8785101" y="6691608"/>
            <a:ext cx="1080120" cy="19239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3" name="Elbow Connector 32"/>
          <p:cNvCxnSpPr>
            <a:stCxn id="12" idx="1"/>
          </p:cNvCxnSpPr>
          <p:nvPr/>
        </p:nvCxnSpPr>
        <p:spPr>
          <a:xfrm rot="10800000">
            <a:off x="7704981" y="5450656"/>
            <a:ext cx="2160240" cy="316490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5" name="Elbow Connector 34"/>
          <p:cNvCxnSpPr>
            <a:stCxn id="12" idx="1"/>
          </p:cNvCxnSpPr>
          <p:nvPr/>
        </p:nvCxnSpPr>
        <p:spPr>
          <a:xfrm rot="10800000">
            <a:off x="6912893" y="4285208"/>
            <a:ext cx="2952328" cy="43303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7" name="Elbow Connector 36"/>
          <p:cNvCxnSpPr>
            <a:stCxn id="12" idx="1"/>
          </p:cNvCxnSpPr>
          <p:nvPr/>
        </p:nvCxnSpPr>
        <p:spPr>
          <a:xfrm rot="10800000">
            <a:off x="6120805" y="3218408"/>
            <a:ext cx="3744416" cy="53971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8</a:t>
            </a:fld>
            <a:endParaRPr lang="id-ID"/>
          </a:p>
        </p:txBody>
      </p:sp>
      <p:sp>
        <p:nvSpPr>
          <p:cNvPr id="27" name="Rectangle 26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8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340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493" y="403693"/>
            <a:ext cx="13789645" cy="1680104"/>
          </a:xfrm>
        </p:spPr>
        <p:txBody>
          <a:bodyPr/>
          <a:lstStyle/>
          <a:p>
            <a:r>
              <a:rPr lang="id-ID" dirty="0" smtClean="0"/>
              <a:t>Perencanaan (Rekayasa Sistem)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493" y="2352149"/>
            <a:ext cx="13789645" cy="6652747"/>
          </a:xfrm>
        </p:spPr>
        <p:txBody>
          <a:bodyPr>
            <a:normAutofit/>
          </a:bodyPr>
          <a:lstStyle/>
          <a:p>
            <a:pPr marL="544513" lvl="1" indent="-544513" algn="just"/>
            <a:r>
              <a:rPr lang="id-ID" sz="4000" dirty="0" smtClean="0"/>
              <a:t>Membangun syarat </a:t>
            </a:r>
            <a:r>
              <a:rPr lang="id-ID" sz="4000" dirty="0"/>
              <a:t>semua elemen sistem dan mengalokasikan ke perangkat lunak </a:t>
            </a:r>
            <a:endParaRPr lang="id-ID" sz="4000" dirty="0" smtClean="0"/>
          </a:p>
          <a:p>
            <a:pPr marL="544513" lvl="1" indent="-544513" algn="just"/>
            <a:r>
              <a:rPr lang="en-US" sz="4000" dirty="0" err="1" smtClean="0"/>
              <a:t>Pengumpulan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level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yaitu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perangkat</a:t>
            </a:r>
            <a:r>
              <a:rPr lang="en-US" sz="4000" dirty="0" smtClean="0"/>
              <a:t> </a:t>
            </a:r>
            <a:r>
              <a:rPr lang="en-US" sz="4000" dirty="0" err="1" smtClean="0"/>
              <a:t>keras</a:t>
            </a:r>
            <a:r>
              <a:rPr lang="en-US" sz="4000" dirty="0" smtClean="0"/>
              <a:t>, </a:t>
            </a:r>
            <a:r>
              <a:rPr lang="en-US" sz="4000" dirty="0" err="1" smtClean="0"/>
              <a:t>perangkat</a:t>
            </a:r>
            <a:r>
              <a:rPr lang="en-US" sz="4000" dirty="0" smtClean="0"/>
              <a:t> </a:t>
            </a:r>
            <a:r>
              <a:rPr lang="en-US" sz="4000" dirty="0" err="1" smtClean="0"/>
              <a:t>lunak</a:t>
            </a:r>
            <a:r>
              <a:rPr lang="en-US" sz="4000" dirty="0" smtClean="0"/>
              <a:t>, orang </a:t>
            </a:r>
            <a:r>
              <a:rPr lang="en-US" sz="4000" dirty="0" err="1" smtClean="0"/>
              <a:t>dan</a:t>
            </a:r>
            <a:r>
              <a:rPr lang="en-US" sz="4000" dirty="0" smtClean="0"/>
              <a:t> basis data</a:t>
            </a:r>
          </a:p>
          <a:p>
            <a:pPr marL="544513" lvl="1" indent="-544513" algn="just">
              <a:buNone/>
            </a:pP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70580" cy="1007950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id-ID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15337829" y="7920632"/>
            <a:ext cx="1762496" cy="1042416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5462-F6A3-49B5-A2E6-FCA36AC92A37}" type="slidenum">
              <a:rPr lang="id-ID" smtClean="0"/>
              <a:t>9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291935" y="0"/>
            <a:ext cx="810090" cy="972170"/>
          </a:xfrm>
          <a:prstGeom prst="rect">
            <a:avLst/>
          </a:prstGeom>
          <a:solidFill>
            <a:srgbClr val="CC3300"/>
          </a:solidFill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16345941" y="215776"/>
            <a:ext cx="612181" cy="536700"/>
          </a:xfrm>
          <a:prstGeom prst="rect">
            <a:avLst/>
          </a:prstGeom>
        </p:spPr>
        <p:txBody>
          <a:bodyPr vert="horz" lIns="139886" tIns="69942" rIns="139886" bIns="69942" rtlCol="0" anchor="ctr"/>
          <a:lstStyle>
            <a:defPPr>
              <a:defRPr lang="id-ID"/>
            </a:defPPr>
            <a:lvl1pPr marL="0" algn="r" defTabSz="1440129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006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0129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60193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257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321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386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40450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514" algn="l" defTabSz="144012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785462-F6A3-49B5-A2E6-FCA36AC92A37}" type="slidenum">
              <a:rPr lang="id-ID" sz="2400" smtClean="0">
                <a:solidFill>
                  <a:schemeClr val="tx1"/>
                </a:solidFill>
              </a:rPr>
              <a:pPr/>
              <a:t>9</a:t>
            </a:fld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973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1297</Words>
  <Application>Microsoft Office PowerPoint</Application>
  <PresentationFormat>Custom</PresentationFormat>
  <Paragraphs>199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 Unicode MS</vt:lpstr>
      <vt:lpstr>Arial</vt:lpstr>
      <vt:lpstr>Calibri</vt:lpstr>
      <vt:lpstr>Office Theme</vt:lpstr>
      <vt:lpstr>PowerPoint Presentation</vt:lpstr>
      <vt:lpstr>Apa Itu Pembangunan Sistem?</vt:lpstr>
      <vt:lpstr>PowerPoint Presentation</vt:lpstr>
      <vt:lpstr>PowerPoint Presentation</vt:lpstr>
      <vt:lpstr>PowerPoint Presentation</vt:lpstr>
      <vt:lpstr>PowerPoint Presentation</vt:lpstr>
      <vt:lpstr>Metodologi Pengembangan Sistem</vt:lpstr>
      <vt:lpstr>Waterfall</vt:lpstr>
      <vt:lpstr>Perencanaan (Rekayasa Sistem)</vt:lpstr>
      <vt:lpstr>Analisa kebutuhan sistem informasi</vt:lpstr>
      <vt:lpstr>Desain</vt:lpstr>
      <vt:lpstr>Kode (Implementasi dan Penulisan Program)</vt:lpstr>
      <vt:lpstr>Pengujian</vt:lpstr>
      <vt:lpstr>Pemeliharaan</vt:lpstr>
      <vt:lpstr>Kelebihan dan Kekurangan</vt:lpstr>
      <vt:lpstr>Prototype</vt:lpstr>
      <vt:lpstr>Tahapan Prototype</vt:lpstr>
      <vt:lpstr>Tahapan Prototype (2)</vt:lpstr>
      <vt:lpstr>Kelebihan dan Kekurangan</vt:lpstr>
      <vt:lpstr>SPIRAL</vt:lpstr>
      <vt:lpstr>Tahapan SPIRAL</vt:lpstr>
      <vt:lpstr>Kelebihan dan Kekurangan</vt:lpstr>
      <vt:lpstr>RAD (Rapid Application Development)</vt:lpstr>
      <vt:lpstr>Tahapan RAD</vt:lpstr>
      <vt:lpstr>Kelebihan dan Kekurangan</vt:lpstr>
      <vt:lpstr>Persamaan Setiap Model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Sistem Informasi</dc:title>
  <dc:creator>Rani Susanto</dc:creator>
  <cp:lastModifiedBy>Windows User</cp:lastModifiedBy>
  <cp:revision>84</cp:revision>
  <dcterms:created xsi:type="dcterms:W3CDTF">2014-10-01T02:44:27Z</dcterms:created>
  <dcterms:modified xsi:type="dcterms:W3CDTF">2018-04-11T05:14:50Z</dcterms:modified>
</cp:coreProperties>
</file>